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72" r:id="rId2"/>
    <p:sldId id="464" r:id="rId3"/>
    <p:sldId id="367" r:id="rId4"/>
    <p:sldId id="332" r:id="rId5"/>
    <p:sldId id="333" r:id="rId6"/>
    <p:sldId id="485" r:id="rId7"/>
    <p:sldId id="377" r:id="rId8"/>
    <p:sldId id="380" r:id="rId9"/>
    <p:sldId id="407" r:id="rId10"/>
    <p:sldId id="381" r:id="rId11"/>
    <p:sldId id="459" r:id="rId12"/>
    <p:sldId id="451" r:id="rId13"/>
    <p:sldId id="450" r:id="rId14"/>
    <p:sldId id="460" r:id="rId15"/>
    <p:sldId id="466" r:id="rId16"/>
    <p:sldId id="468" r:id="rId17"/>
    <p:sldId id="473" r:id="rId18"/>
    <p:sldId id="478" r:id="rId19"/>
    <p:sldId id="479" r:id="rId20"/>
    <p:sldId id="480" r:id="rId21"/>
    <p:sldId id="482" r:id="rId22"/>
    <p:sldId id="488" r:id="rId23"/>
    <p:sldId id="486" r:id="rId24"/>
    <p:sldId id="390" r:id="rId25"/>
    <p:sldId id="383" r:id="rId26"/>
    <p:sldId id="384" r:id="rId27"/>
    <p:sldId id="400" r:id="rId28"/>
    <p:sldId id="405" r:id="rId29"/>
    <p:sldId id="408" r:id="rId30"/>
  </p:sldIdLst>
  <p:sldSz cx="14630400" cy="8229600"/>
  <p:notesSz cx="6845300" cy="9396413"/>
  <p:defaultTextStyle>
    <a:defPPr>
      <a:defRPr lang="en-US"/>
    </a:defPPr>
    <a:lvl1pPr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1pPr>
    <a:lvl2pPr marL="653110"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2pPr>
    <a:lvl3pPr marL="1306220"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3pPr>
    <a:lvl4pPr marL="1959331"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4pPr>
    <a:lvl5pPr marL="2612441"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5pPr>
    <a:lvl6pPr marL="3265551" algn="l" defTabSz="653110" rtl="0" eaLnBrk="1" latinLnBrk="0" hangingPunct="1">
      <a:defRPr sz="3428" kern="1200">
        <a:solidFill>
          <a:schemeClr val="tx1"/>
        </a:solidFill>
        <a:latin typeface="Comic Sans MS" charset="0"/>
        <a:ea typeface="ＭＳ Ｐゴシック" charset="0"/>
        <a:cs typeface="+mn-cs"/>
      </a:defRPr>
    </a:lvl6pPr>
    <a:lvl7pPr marL="3918661" algn="l" defTabSz="653110" rtl="0" eaLnBrk="1" latinLnBrk="0" hangingPunct="1">
      <a:defRPr sz="3428" kern="1200">
        <a:solidFill>
          <a:schemeClr val="tx1"/>
        </a:solidFill>
        <a:latin typeface="Comic Sans MS" charset="0"/>
        <a:ea typeface="ＭＳ Ｐゴシック" charset="0"/>
        <a:cs typeface="+mn-cs"/>
      </a:defRPr>
    </a:lvl7pPr>
    <a:lvl8pPr marL="4571771" algn="l" defTabSz="653110" rtl="0" eaLnBrk="1" latinLnBrk="0" hangingPunct="1">
      <a:defRPr sz="3428" kern="1200">
        <a:solidFill>
          <a:schemeClr val="tx1"/>
        </a:solidFill>
        <a:latin typeface="Comic Sans MS" charset="0"/>
        <a:ea typeface="ＭＳ Ｐゴシック" charset="0"/>
        <a:cs typeface="+mn-cs"/>
      </a:defRPr>
    </a:lvl8pPr>
    <a:lvl9pPr marL="5224882" algn="l" defTabSz="653110" rtl="0" eaLnBrk="1" latinLnBrk="0" hangingPunct="1">
      <a:defRPr sz="3428" kern="1200">
        <a:solidFill>
          <a:schemeClr val="tx1"/>
        </a:solidFill>
        <a:latin typeface="Comic Sans MS" charset="0"/>
        <a:ea typeface="ＭＳ Ｐゴシック" charset="0"/>
        <a:cs typeface="+mn-cs"/>
      </a:defRPr>
    </a:lvl9pPr>
  </p:defaultTextStyle>
  <p:extLst>
    <p:ext uri="{EFAFB233-063F-42B5-8137-9DF3F51BA10A}">
      <p15:sldGuideLst xmlns:p15="http://schemas.microsoft.com/office/powerpoint/2012/main">
        <p15:guide id="1" orient="horz" pos="5183" userDrawn="1">
          <p15:clr>
            <a:srgbClr val="A4A3A4"/>
          </p15:clr>
        </p15:guide>
        <p15:guide id="2" pos="86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clrMru>
    <a:srgbClr val="FF8E7D"/>
    <a:srgbClr val="262598"/>
    <a:srgbClr val="009999"/>
    <a:srgbClr val="CC0099"/>
    <a:srgbClr val="009900"/>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9" autoAdjust="0"/>
    <p:restoredTop sz="96547" autoAdjust="0"/>
  </p:normalViewPr>
  <p:slideViewPr>
    <p:cSldViewPr showGuides="1">
      <p:cViewPr varScale="1">
        <p:scale>
          <a:sx n="103" d="100"/>
          <a:sy n="103" d="100"/>
        </p:scale>
        <p:origin x="600" y="176"/>
      </p:cViewPr>
      <p:guideLst>
        <p:guide orient="horz" pos="5183"/>
        <p:guide pos="86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defTabSz="903288">
              <a:defRPr sz="1100">
                <a:latin typeface="Times New Roman" charset="0"/>
              </a:defRPr>
            </a:lvl1pPr>
          </a:lstStyle>
          <a:p>
            <a:endParaRPr lang="en-US"/>
          </a:p>
        </p:txBody>
      </p:sp>
      <p:sp>
        <p:nvSpPr>
          <p:cNvPr id="6147" name="Rectangle 3"/>
          <p:cNvSpPr>
            <a:spLocks noGrp="1" noChangeArrowheads="1"/>
          </p:cNvSpPr>
          <p:nvPr>
            <p:ph type="dt" sz="quarter" idx="1"/>
          </p:nvPr>
        </p:nvSpPr>
        <p:spPr bwMode="auto">
          <a:xfrm>
            <a:off x="3878263" y="0"/>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algn="r" defTabSz="903288">
              <a:defRPr sz="1100">
                <a:latin typeface="Times New Roman" charset="0"/>
              </a:defRPr>
            </a:lvl1pPr>
          </a:lstStyle>
          <a:p>
            <a:endParaRPr lang="en-US"/>
          </a:p>
        </p:txBody>
      </p:sp>
      <p:sp>
        <p:nvSpPr>
          <p:cNvPr id="6148" name="Rectangle 4"/>
          <p:cNvSpPr>
            <a:spLocks noGrp="1" noChangeArrowheads="1"/>
          </p:cNvSpPr>
          <p:nvPr>
            <p:ph type="ftr" sz="quarter" idx="2"/>
          </p:nvPr>
        </p:nvSpPr>
        <p:spPr bwMode="auto">
          <a:xfrm>
            <a:off x="0" y="8926513"/>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defTabSz="903288">
              <a:defRPr sz="1100">
                <a:latin typeface="Times New Roman" charset="0"/>
              </a:defRPr>
            </a:lvl1pPr>
          </a:lstStyle>
          <a:p>
            <a:endParaRPr lang="en-US"/>
          </a:p>
        </p:txBody>
      </p:sp>
      <p:sp>
        <p:nvSpPr>
          <p:cNvPr id="6149" name="Rectangle 5"/>
          <p:cNvSpPr>
            <a:spLocks noGrp="1" noChangeArrowheads="1"/>
          </p:cNvSpPr>
          <p:nvPr>
            <p:ph type="sldNum" sz="quarter" idx="3"/>
          </p:nvPr>
        </p:nvSpPr>
        <p:spPr bwMode="auto">
          <a:xfrm>
            <a:off x="3878263" y="8926513"/>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algn="r" defTabSz="903288">
              <a:defRPr sz="1100">
                <a:latin typeface="Times New Roman" charset="0"/>
              </a:defRPr>
            </a:lvl1pPr>
          </a:lstStyle>
          <a:p>
            <a:fld id="{F6F3DC1E-3E1F-E143-A1F8-770C22BF3330}" type="slidenum">
              <a:rPr lang="en-US"/>
              <a:pPr/>
              <a:t>‹#›</a:t>
            </a:fld>
            <a:endParaRPr lang="en-US"/>
          </a:p>
        </p:txBody>
      </p:sp>
    </p:spTree>
    <p:extLst>
      <p:ext uri="{BB962C8B-B14F-4D97-AF65-F5344CB8AC3E}">
        <p14:creationId xmlns:p14="http://schemas.microsoft.com/office/powerpoint/2010/main" val="2230592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defTabSz="903288">
              <a:defRPr sz="1100">
                <a:latin typeface="Times New Roman" charset="0"/>
              </a:defRPr>
            </a:lvl1pPr>
          </a:lstStyle>
          <a:p>
            <a:endParaRPr lang="en-US"/>
          </a:p>
        </p:txBody>
      </p:sp>
      <p:sp>
        <p:nvSpPr>
          <p:cNvPr id="3075" name="Rectangle 3"/>
          <p:cNvSpPr>
            <a:spLocks noGrp="1" noChangeArrowheads="1"/>
          </p:cNvSpPr>
          <p:nvPr>
            <p:ph type="dt" idx="1"/>
          </p:nvPr>
        </p:nvSpPr>
        <p:spPr bwMode="auto">
          <a:xfrm>
            <a:off x="3878263" y="0"/>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algn="r" defTabSz="903288">
              <a:defRPr sz="1100">
                <a:latin typeface="Times New Roman" charset="0"/>
              </a:defRPr>
            </a:lvl1pPr>
          </a:lstStyle>
          <a:p>
            <a:endParaRPr lang="en-US"/>
          </a:p>
        </p:txBody>
      </p:sp>
      <p:sp>
        <p:nvSpPr>
          <p:cNvPr id="3076" name="Rectangle 4"/>
          <p:cNvSpPr>
            <a:spLocks noGrp="1" noRot="1" noChangeAspect="1" noChangeArrowheads="1" noTextEdit="1"/>
          </p:cNvSpPr>
          <p:nvPr>
            <p:ph type="sldImg" idx="2"/>
          </p:nvPr>
        </p:nvSpPr>
        <p:spPr bwMode="auto">
          <a:xfrm>
            <a:off x="290513" y="704850"/>
            <a:ext cx="6264275" cy="35242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12813" y="4464050"/>
            <a:ext cx="5019675" cy="42275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926513"/>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defTabSz="903288">
              <a:defRPr sz="1100">
                <a:latin typeface="Times New Roman" charset="0"/>
              </a:defRPr>
            </a:lvl1pPr>
          </a:lstStyle>
          <a:p>
            <a:endParaRPr lang="en-US"/>
          </a:p>
        </p:txBody>
      </p:sp>
      <p:sp>
        <p:nvSpPr>
          <p:cNvPr id="3079" name="Rectangle 7"/>
          <p:cNvSpPr>
            <a:spLocks noGrp="1" noChangeArrowheads="1"/>
          </p:cNvSpPr>
          <p:nvPr>
            <p:ph type="sldNum" sz="quarter" idx="5"/>
          </p:nvPr>
        </p:nvSpPr>
        <p:spPr bwMode="auto">
          <a:xfrm>
            <a:off x="3878263" y="8926513"/>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algn="r" defTabSz="903288">
              <a:defRPr sz="1100">
                <a:latin typeface="Times New Roman" charset="0"/>
              </a:defRPr>
            </a:lvl1pPr>
          </a:lstStyle>
          <a:p>
            <a:fld id="{F9359941-1679-5443-A686-DD245D03B7E2}" type="slidenum">
              <a:rPr lang="en-US"/>
              <a:pPr/>
              <a:t>‹#›</a:t>
            </a:fld>
            <a:endParaRPr lang="en-US"/>
          </a:p>
        </p:txBody>
      </p:sp>
    </p:spTree>
    <p:extLst>
      <p:ext uri="{BB962C8B-B14F-4D97-AF65-F5344CB8AC3E}">
        <p14:creationId xmlns:p14="http://schemas.microsoft.com/office/powerpoint/2010/main" val="2450801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1pPr>
    <a:lvl2pPr marL="653110"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2pPr>
    <a:lvl3pPr marL="1306220"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3pPr>
    <a:lvl4pPr marL="1959331"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4pPr>
    <a:lvl5pPr marL="2612441"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5pPr>
    <a:lvl6pPr marL="3265551" algn="l" defTabSz="653110" rtl="0" eaLnBrk="1" latinLnBrk="0" hangingPunct="1">
      <a:defRPr sz="1714" kern="1200">
        <a:solidFill>
          <a:schemeClr val="tx1"/>
        </a:solidFill>
        <a:latin typeface="+mn-lt"/>
        <a:ea typeface="+mn-ea"/>
        <a:cs typeface="+mn-cs"/>
      </a:defRPr>
    </a:lvl6pPr>
    <a:lvl7pPr marL="3918661" algn="l" defTabSz="653110" rtl="0" eaLnBrk="1" latinLnBrk="0" hangingPunct="1">
      <a:defRPr sz="1714" kern="1200">
        <a:solidFill>
          <a:schemeClr val="tx1"/>
        </a:solidFill>
        <a:latin typeface="+mn-lt"/>
        <a:ea typeface="+mn-ea"/>
        <a:cs typeface="+mn-cs"/>
      </a:defRPr>
    </a:lvl7pPr>
    <a:lvl8pPr marL="4571771" algn="l" defTabSz="653110" rtl="0" eaLnBrk="1" latinLnBrk="0" hangingPunct="1">
      <a:defRPr sz="1714" kern="1200">
        <a:solidFill>
          <a:schemeClr val="tx1"/>
        </a:solidFill>
        <a:latin typeface="+mn-lt"/>
        <a:ea typeface="+mn-ea"/>
        <a:cs typeface="+mn-cs"/>
      </a:defRPr>
    </a:lvl8pPr>
    <a:lvl9pPr marL="5224882" algn="l" defTabSz="653110" rtl="0" eaLnBrk="1" latinLnBrk="0" hangingPunct="1">
      <a:defRPr sz="17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2</a:t>
            </a:fld>
            <a:endParaRPr lang="en-US"/>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p:txBody>
          <a:bodyPr/>
          <a:lstStyle/>
          <a:p>
            <a:endParaRPr lang="en-US" sz="2000" dirty="0"/>
          </a:p>
        </p:txBody>
      </p:sp>
    </p:spTree>
    <p:extLst>
      <p:ext uri="{BB962C8B-B14F-4D97-AF65-F5344CB8AC3E}">
        <p14:creationId xmlns:p14="http://schemas.microsoft.com/office/powerpoint/2010/main" val="201462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This variant is called Weighted Fair Queueing and is one of the most famous results in the field</a:t>
            </a:r>
            <a:r>
              <a:rPr lang="en-US" baseline="0" dirty="0"/>
              <a:t> of packet switching.</a:t>
            </a:r>
          </a:p>
          <a:p>
            <a:endParaRPr lang="en-US" baseline="0" dirty="0"/>
          </a:p>
          <a:p>
            <a:r>
              <a:rPr lang="en-US" baseline="0" dirty="0"/>
              <a:t>IN this example, we want to give ¾ of the outgoing link to the blue flow and ¼ to the red flow. We want the traffic in the upper blue queue to be served at THREE TIMES the rate of the traffic in the lower queue. The same result works as before. We first pretend to schedule the packets bit by bit, taking three blue bits for every one red bit. Then we figure out the order in which the packets would complete, shown here. And we send the packets in this order. Notice that the blue packets are sent more often now, because they complete sooner.</a:t>
            </a:r>
          </a:p>
          <a:p>
            <a:endParaRPr lang="en-US" baseline="0" dirty="0"/>
          </a:p>
          <a:p>
            <a:r>
              <a:rPr lang="en-US" baseline="0" dirty="0"/>
              <a:t>We can generalize Weighted Fair Queueing to the situation where there are “n” queues, each with their own rate……</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12</a:t>
            </a:fld>
            <a:endParaRPr lang="en-US"/>
          </a:p>
        </p:txBody>
      </p:sp>
    </p:spTree>
    <p:extLst>
      <p:ext uri="{BB962C8B-B14F-4D97-AF65-F5344CB8AC3E}">
        <p14:creationId xmlns:p14="http://schemas.microsoft.com/office/powerpoint/2010/main" val="1769328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Yes</a:t>
            </a:r>
            <a:r>
              <a:rPr lang="en-US" baseline="0" dirty="0"/>
              <a:t> – Fair queueing gives equal share bit rate to both.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fact, </a:t>
            </a:r>
            <a:r>
              <a:rPr lang="en-US" dirty="0"/>
              <a:t>It can be proved that the departure time of a packet with Fair Queueing is no more than </a:t>
            </a:r>
            <a:r>
              <a:rPr lang="en-US" i="1" dirty="0" err="1"/>
              <a:t>L</a:t>
            </a:r>
            <a:r>
              <a:rPr lang="en-US" i="1" baseline="-25000" dirty="0" err="1"/>
              <a:t>max</a:t>
            </a:r>
            <a:r>
              <a:rPr lang="en-US" dirty="0"/>
              <a:t>/</a:t>
            </a:r>
            <a:r>
              <a:rPr lang="en-US" i="1" dirty="0"/>
              <a:t>R</a:t>
            </a:r>
            <a:r>
              <a:rPr lang="en-US" dirty="0"/>
              <a:t> seconds later than if it was scheduled bit-by-bit. Where </a:t>
            </a:r>
            <a:r>
              <a:rPr lang="en-US" i="1" dirty="0" err="1"/>
              <a:t>L</a:t>
            </a:r>
            <a:r>
              <a:rPr lang="en-US" i="1" baseline="-25000" dirty="0" err="1"/>
              <a:t>max</a:t>
            </a:r>
            <a:r>
              <a:rPr lang="en-US" dirty="0"/>
              <a:t> is the maximum length packet and </a:t>
            </a:r>
            <a:r>
              <a:rPr lang="en-US" i="1" dirty="0"/>
              <a:t>R</a:t>
            </a:r>
            <a:r>
              <a:rPr lang="en-US" dirty="0"/>
              <a:t> is the data rate of the outgoing link.</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r>
              <a:rPr lang="en-US" dirty="0"/>
              <a:t>This means that in the</a:t>
            </a:r>
            <a:r>
              <a:rPr lang="en-US" baseline="0" dirty="0"/>
              <a:t> limit, </a:t>
            </a:r>
            <a:r>
              <a:rPr lang="en-US" dirty="0"/>
              <a:t>the two flows receive equal share of the data rate.</a:t>
            </a:r>
          </a:p>
          <a:p>
            <a:endParaRPr lang="en-US" dirty="0"/>
          </a:p>
          <a:p>
            <a:r>
              <a:rPr lang="en-US" dirty="0"/>
              <a:t>The result extends to any number of flows sharing a link.</a:t>
            </a:r>
            <a:r>
              <a:rPr lang="en-US" baseline="0" dirty="0"/>
              <a:t>  </a:t>
            </a:r>
            <a:r>
              <a:rPr lang="en-US" dirty="0"/>
              <a:t>If you’d like to learn more about Fair Queueing, and read</a:t>
            </a:r>
            <a:r>
              <a:rPr lang="en-US" baseline="0" dirty="0"/>
              <a:t> the main proof that it works, then you can find this paper on the web.</a:t>
            </a:r>
          </a:p>
          <a:p>
            <a:endParaRPr lang="en-US" baseline="0" dirty="0"/>
          </a:p>
          <a:p>
            <a:r>
              <a:rPr lang="en-US" baseline="0" dirty="0"/>
              <a:t>Now we know how to give an equal fair share to flows, what if we want to give an unequal fair share?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13</a:t>
            </a:fld>
            <a:endParaRPr lang="en-US"/>
          </a:p>
        </p:txBody>
      </p:sp>
    </p:spTree>
    <p:extLst>
      <p:ext uri="{BB962C8B-B14F-4D97-AF65-F5344CB8AC3E}">
        <p14:creationId xmlns:p14="http://schemas.microsoft.com/office/powerpoint/2010/main" val="58629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it all together, here is what a</a:t>
            </a:r>
            <a:r>
              <a:rPr lang="en-US" baseline="0" dirty="0"/>
              <a:t> switch needs to do in order to implement WFQ for N flows sharing a link of rate R.</a:t>
            </a:r>
          </a:p>
          <a:p>
            <a:r>
              <a:rPr lang="en-US" baseline="0" dirty="0"/>
              <a:t>When packets arrive at different ingress ports, the switch needs to classify which flow the packet belongs to &lt;click&gt;. This is the first pink box on the left. It then puts the packet in the correct flow queue &lt;click&gt;. </a:t>
            </a:r>
          </a:p>
          <a:p>
            <a:r>
              <a:rPr lang="en-US" baseline="0" dirty="0"/>
              <a:t>The packet scheduler on the right pulls packets from the heads of the flow queues using the scheme I described earlier &lt;click&gt;. It figures out which packet will finish next if they were served bit by bit.</a:t>
            </a:r>
          </a:p>
          <a:p>
            <a:endParaRPr lang="en-US" baseline="0" dirty="0"/>
          </a:p>
          <a:p>
            <a:r>
              <a:rPr lang="en-US" baseline="0" dirty="0"/>
              <a:t>As I’m sure you can see, WFQ is very powerful. It’s conceptually simple and lets us give a guaranteed bit rate to every flow, even though the packets are variable size.</a:t>
            </a:r>
          </a:p>
          <a:p>
            <a:endParaRPr lang="en-US" baseline="0" dirty="0"/>
          </a:p>
          <a:p>
            <a:r>
              <a:rPr lang="en-US" baseline="0" dirty="0"/>
              <a:t>In case you are worrying about how complicated the packet scheduler’s job is, and whether it can really be made practical, there are lots of papers describing clever techniques to build it. The original WFQ paper also explains how we can determine the finishing time of a packet when it first arrives, making the job much simpler. WFQ schedules have been built at very high speeds, and most commercial switches and routers today implement it, or something very close to it, in order to give a weighted fair share of the link.</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14</a:t>
            </a:fld>
            <a:endParaRPr lang="en-US"/>
          </a:p>
        </p:txBody>
      </p:sp>
    </p:spTree>
    <p:extLst>
      <p:ext uri="{BB962C8B-B14F-4D97-AF65-F5344CB8AC3E}">
        <p14:creationId xmlns:p14="http://schemas.microsoft.com/office/powerpoint/2010/main" val="1810191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aseline="0" dirty="0"/>
                  <a:t>I'm going to start by giving you the intuition for how it works. Here is our network of packet switches again, from an earlier video. End Host A sends packet to End Host B over 4 links and through three packet switches. You’ll remember the equation for the end to end delay,</a:t>
                </a:r>
              </a:p>
              <a:p>
                <a:endParaRPr lang="en-US" baseline="0" dirty="0"/>
              </a:p>
              <a:p>
                <a:r>
                  <a:rPr lang="en-US" baseline="0" dirty="0"/>
                  <a:t>Tau equals the sum of the </a:t>
                </a:r>
                <a:r>
                  <a:rPr lang="en-US" baseline="0" dirty="0" err="1"/>
                  <a:t>packetization</a:t>
                </a:r>
                <a:r>
                  <a:rPr lang="en-US" baseline="0" dirty="0"/>
                  <a:t> delay p over r I, the propagation delay L I over c and the queueing delay</a:t>
                </a:r>
                <a:r>
                  <a:rPr lang="is-IS" baseline="0" dirty="0"/>
                  <a:t>….</a:t>
                </a:r>
                <a:r>
                  <a:rPr lang="en-US" baseline="0" dirty="0"/>
                  <a:t> across the network.</a:t>
                </a:r>
              </a:p>
              <a:p>
                <a:endParaRPr lang="en-US" baseline="0" dirty="0"/>
              </a:p>
              <a:p>
                <a:r>
                  <a:rPr lang="en-US" baseline="0" dirty="0"/>
                  <a:t>The only variable portion of the delay is the queueing delay in each switch, caused by other flows sharing the queues with our packets. And so if we want to guarantee an upper bound on the delay across the network, we need to bound the queueing delay in each </a:t>
                </a:r>
                <a:r>
                  <a:rPr lang="en-US" baseline="0" dirty="0" err="1"/>
                  <a:t>swtich</a:t>
                </a:r>
                <a:r>
                  <a:rPr lang="en-US" baseline="0" dirty="0"/>
                  <a:t>. </a:t>
                </a:r>
              </a:p>
              <a:p>
                <a:pPr algn="ctr"/>
                <a:r>
                  <a:rPr lang="en-US" baseline="0" dirty="0"/>
                  <a:t>The intuition behind it is as follows: </a:t>
                </a:r>
                <a:r>
                  <a:rPr lang="en-US" sz="1800" kern="1200" dirty="0">
                    <a:solidFill>
                      <a:schemeClr val="tx1"/>
                    </a:solidFill>
                    <a:latin typeface="Times New Roman" charset="0"/>
                    <a:ea typeface="ＭＳ Ｐゴシック" charset="0"/>
                    <a:cs typeface="+mn-cs"/>
                  </a:rPr>
                  <a:t>The following value are fixed (or under our control): </a:t>
                </a:r>
                <a:r>
                  <a:rPr lang="en-US" sz="1800" i="1" dirty="0">
                    <a:latin typeface="Times New Roman" charset="0"/>
                    <a:ea typeface="Times New Roman" charset="0"/>
                    <a:cs typeface="Times New Roman" charset="0"/>
                  </a:rPr>
                  <a:t>p, c, l</a:t>
                </a:r>
                <a:r>
                  <a:rPr lang="en-US" sz="1800" i="1" baseline="-25000" dirty="0">
                    <a:latin typeface="Times New Roman" charset="0"/>
                    <a:ea typeface="Times New Roman" charset="0"/>
                    <a:cs typeface="Times New Roman" charset="0"/>
                  </a:rPr>
                  <a:t>i</a:t>
                </a:r>
                <a:r>
                  <a:rPr lang="en-US" sz="1800" i="1" dirty="0">
                    <a:latin typeface="Times New Roman" charset="0"/>
                    <a:ea typeface="Times New Roman" charset="0"/>
                    <a:cs typeface="Times New Roman" charset="0"/>
                  </a:rPr>
                  <a:t> </a:t>
                </a:r>
                <a:r>
                  <a:rPr lang="en-US" sz="1800" kern="1200" dirty="0">
                    <a:solidFill>
                      <a:schemeClr val="tx1"/>
                    </a:solidFill>
                    <a:latin typeface="Times New Roman" charset="0"/>
                    <a:ea typeface="Times New Roman" charset="0"/>
                    <a:cs typeface="Times New Roman" charset="0"/>
                  </a:rPr>
                  <a:t>and</a:t>
                </a:r>
                <a:r>
                  <a:rPr lang="en-US" sz="1800" i="1" dirty="0">
                    <a:latin typeface="Times New Roman" charset="0"/>
                    <a:ea typeface="Times New Roman" charset="0"/>
                    <a:cs typeface="Times New Roman" charset="0"/>
                  </a:rPr>
                  <a:t> </a:t>
                </a:r>
                <a:r>
                  <a:rPr lang="en-US" sz="1800" i="1" dirty="0" err="1">
                    <a:latin typeface="Times New Roman" charset="0"/>
                    <a:ea typeface="Times New Roman" charset="0"/>
                    <a:cs typeface="Times New Roman" charset="0"/>
                  </a:rPr>
                  <a:t>r</a:t>
                </a:r>
                <a:r>
                  <a:rPr lang="en-US" sz="1800" i="1" baseline="-25000" dirty="0" err="1">
                    <a:latin typeface="Times New Roman" charset="0"/>
                    <a:ea typeface="Times New Roman" charset="0"/>
                    <a:cs typeface="Times New Roman" charset="0"/>
                  </a:rPr>
                  <a:t>i</a:t>
                </a:r>
                <a:r>
                  <a:rPr lang="en-US" sz="1800" kern="1200" dirty="0">
                    <a:solidFill>
                      <a:schemeClr val="tx1"/>
                    </a:solidFill>
                    <a:latin typeface="Times New Roman" charset="0"/>
                    <a:ea typeface="ＭＳ Ｐゴシック" charset="0"/>
                    <a:cs typeface="+mn-cs"/>
                  </a:rPr>
                  <a:t>. </a:t>
                </a:r>
              </a:p>
              <a:p>
                <a:pPr algn="ctr"/>
                <a:r>
                  <a:rPr lang="en-US" sz="1800" kern="1200" dirty="0">
                    <a:solidFill>
                      <a:schemeClr val="tx1"/>
                    </a:solidFill>
                    <a:latin typeface="Times New Roman" charset="0"/>
                    <a:ea typeface="ＭＳ Ｐゴシック" charset="0"/>
                    <a:cs typeface="+mn-cs"/>
                  </a:rPr>
                  <a:t>If we know the upper bound of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charset="0"/>
                          </a:rPr>
                          <m:t>𝑄</m:t>
                        </m:r>
                      </m:e>
                      <m:sub>
                        <m:r>
                          <a:rPr lang="en-US" sz="1800" b="0" i="1" smtClean="0">
                            <a:solidFill>
                              <a:srgbClr val="FF0000"/>
                            </a:solidFill>
                            <a:latin typeface="Cambria Math" charset="0"/>
                          </a:rPr>
                          <m:t>1</m:t>
                        </m:r>
                      </m:sub>
                    </m:sSub>
                    <m:d>
                      <m:dPr>
                        <m:ctrlPr>
                          <a:rPr lang="is-IS" sz="1800" i="1" smtClean="0">
                            <a:solidFill>
                              <a:srgbClr val="FF0000"/>
                            </a:solidFill>
                            <a:latin typeface="Cambria Math" panose="02040503050406030204" pitchFamily="18" charset="0"/>
                          </a:rPr>
                        </m:ctrlPr>
                      </m:dPr>
                      <m:e>
                        <m:r>
                          <a:rPr lang="en-US" sz="1800" b="0" i="1" smtClean="0">
                            <a:solidFill>
                              <a:srgbClr val="FF0000"/>
                            </a:solidFill>
                            <a:latin typeface="Cambria Math" charset="0"/>
                          </a:rPr>
                          <m:t>𝑡</m:t>
                        </m:r>
                      </m:e>
                    </m:d>
                    <m:r>
                      <a:rPr lang="en-US" sz="1800" b="0" i="1" smtClean="0">
                        <a:latin typeface="Cambria Math" charset="0"/>
                      </a:rPr>
                      <m:t>, </m:t>
                    </m:r>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charset="0"/>
                          </a:rPr>
                          <m:t>𝑄</m:t>
                        </m:r>
                      </m:e>
                      <m:sub>
                        <m:r>
                          <a:rPr lang="en-US" sz="1800" b="0" i="1" smtClean="0">
                            <a:solidFill>
                              <a:srgbClr val="FF0000"/>
                            </a:solidFill>
                            <a:latin typeface="Cambria Math" charset="0"/>
                          </a:rPr>
                          <m:t>2</m:t>
                        </m:r>
                      </m:sub>
                    </m:sSub>
                    <m:d>
                      <m:dPr>
                        <m:ctrlPr>
                          <a:rPr lang="is-IS" sz="1800" b="0" i="1" smtClean="0">
                            <a:solidFill>
                              <a:srgbClr val="FF0000"/>
                            </a:solidFill>
                            <a:latin typeface="Cambria Math" panose="02040503050406030204" pitchFamily="18" charset="0"/>
                          </a:rPr>
                        </m:ctrlPr>
                      </m:dPr>
                      <m:e>
                        <m:r>
                          <a:rPr lang="en-US" sz="1800" b="0" i="1" smtClean="0">
                            <a:solidFill>
                              <a:srgbClr val="FF0000"/>
                            </a:solidFill>
                            <a:latin typeface="Cambria Math" charset="0"/>
                          </a:rPr>
                          <m:t>𝑡</m:t>
                        </m:r>
                      </m:e>
                    </m:d>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i="1">
                            <a:solidFill>
                              <a:srgbClr val="FF0000"/>
                            </a:solidFill>
                            <a:latin typeface="Cambria Math" charset="0"/>
                          </a:rPr>
                          <m:t>𝑄</m:t>
                        </m:r>
                      </m:e>
                      <m:sub>
                        <m:r>
                          <a:rPr lang="en-US" sz="1800" b="0" i="1" smtClean="0">
                            <a:solidFill>
                              <a:srgbClr val="FF0000"/>
                            </a:solidFill>
                            <a:latin typeface="Cambria Math" charset="0"/>
                          </a:rPr>
                          <m:t>3</m:t>
                        </m:r>
                      </m:sub>
                    </m:sSub>
                    <m:d>
                      <m:dPr>
                        <m:ctrlPr>
                          <a:rPr lang="is-IS" sz="1800" i="1">
                            <a:solidFill>
                              <a:srgbClr val="FF0000"/>
                            </a:solidFill>
                            <a:latin typeface="Cambria Math" panose="02040503050406030204" pitchFamily="18" charset="0"/>
                          </a:rPr>
                        </m:ctrlPr>
                      </m:dPr>
                      <m:e>
                        <m:r>
                          <a:rPr lang="en-US" sz="1800" i="1">
                            <a:solidFill>
                              <a:srgbClr val="FF0000"/>
                            </a:solidFill>
                            <a:latin typeface="Cambria Math" charset="0"/>
                          </a:rPr>
                          <m:t>𝑡</m:t>
                        </m:r>
                      </m:e>
                    </m:d>
                    <m:r>
                      <a:rPr lang="en-US" sz="1800" i="1">
                        <a:latin typeface="Cambria Math" charset="0"/>
                      </a:rPr>
                      <m:t>,</m:t>
                    </m:r>
                  </m:oMath>
                </a14:m>
                <a:r>
                  <a:rPr lang="en-US" sz="1800" kern="1200" dirty="0">
                    <a:solidFill>
                      <a:schemeClr val="tx1"/>
                    </a:solidFill>
                    <a:latin typeface="Times New Roman" charset="0"/>
                    <a:ea typeface="ＭＳ Ｐゴシック" charset="0"/>
                    <a:cs typeface="Times New Roman"/>
                  </a:rPr>
                  <a:t> then we know the upper bound of the end-to-end delay.</a:t>
                </a:r>
              </a:p>
              <a:p>
                <a:r>
                  <a:rPr lang="en-US" baseline="0" dirty="0"/>
                  <a:t>We are going to use the fact that we can guarantee the rate of a flow to bound the queueing delay it experiences in each packet switch along the way.</a:t>
                </a:r>
              </a:p>
            </p:txBody>
          </p:sp>
        </mc:Choice>
        <mc:Fallback xmlns="">
          <p:sp>
            <p:nvSpPr>
              <p:cNvPr id="3" name="Notes Placeholder 2"/>
              <p:cNvSpPr>
                <a:spLocks noGrp="1"/>
              </p:cNvSpPr>
              <p:nvPr>
                <p:ph type="body" idx="1"/>
              </p:nvPr>
            </p:nvSpPr>
            <p:spPr/>
            <p:txBody>
              <a:bodyPr/>
              <a:lstStyle/>
              <a:p>
                <a:r>
                  <a:rPr lang="en-US" baseline="0" dirty="0" smtClean="0"/>
                  <a:t>I'm going to start by giving you the intuition for how it works. Here is our network of packet switches again, from an earlier video. End Host A sends packet to End Host B over 4 links and through three packet switches. You’ll remember the equation for the end to end delay,</a:t>
                </a:r>
              </a:p>
              <a:p>
                <a:endParaRPr lang="en-US" baseline="0" dirty="0" smtClean="0"/>
              </a:p>
              <a:p>
                <a:r>
                  <a:rPr lang="en-US" baseline="0" dirty="0" smtClean="0"/>
                  <a:t>Tau equals the sum of the </a:t>
                </a:r>
                <a:r>
                  <a:rPr lang="en-US" baseline="0" dirty="0" err="1" smtClean="0"/>
                  <a:t>packetization</a:t>
                </a:r>
                <a:r>
                  <a:rPr lang="en-US" baseline="0" dirty="0" smtClean="0"/>
                  <a:t> delay p over r I, the propagation delay L I over c and the queueing delay</a:t>
                </a:r>
                <a:r>
                  <a:rPr lang="is-IS" baseline="0" dirty="0" smtClean="0"/>
                  <a:t>….</a:t>
                </a:r>
                <a:r>
                  <a:rPr lang="en-US" baseline="0" dirty="0" smtClean="0"/>
                  <a:t> across the network.</a:t>
                </a:r>
              </a:p>
              <a:p>
                <a:endParaRPr lang="en-US" baseline="0" dirty="0" smtClean="0"/>
              </a:p>
              <a:p>
                <a:r>
                  <a:rPr lang="en-US" baseline="0" dirty="0" smtClean="0"/>
                  <a:t>The only variable portion of the delay is the queueing delay in each switch, caused by other flows sharing the queues with our packets. And so if we want to guarantee an upper bound on the delay across the network, we need to bound the queueing delay in each </a:t>
                </a:r>
                <a:r>
                  <a:rPr lang="en-US" baseline="0" dirty="0" err="1" smtClean="0"/>
                  <a:t>swtich</a:t>
                </a:r>
                <a:r>
                  <a:rPr lang="en-US" baseline="0" dirty="0" smtClean="0"/>
                  <a:t>. </a:t>
                </a:r>
              </a:p>
              <a:p>
                <a:pPr algn="ctr"/>
                <a:r>
                  <a:rPr lang="en-US" baseline="0" dirty="0" smtClean="0"/>
                  <a:t>The intuition behind it is as follows: </a:t>
                </a:r>
                <a:r>
                  <a:rPr lang="en-US" sz="1800" kern="1200" dirty="0" smtClean="0">
                    <a:solidFill>
                      <a:schemeClr val="tx1"/>
                    </a:solidFill>
                    <a:latin typeface="Times New Roman" charset="0"/>
                    <a:ea typeface="ＭＳ Ｐゴシック" charset="0"/>
                    <a:cs typeface="+mn-cs"/>
                  </a:rPr>
                  <a:t>The following value are fixed (or under our control): </a:t>
                </a:r>
                <a:r>
                  <a:rPr lang="en-US" sz="1800" i="1" dirty="0" smtClean="0">
                    <a:latin typeface="Times New Roman" charset="0"/>
                    <a:ea typeface="Times New Roman" charset="0"/>
                    <a:cs typeface="Times New Roman" charset="0"/>
                  </a:rPr>
                  <a:t>p, c, l</a:t>
                </a:r>
                <a:r>
                  <a:rPr lang="en-US" sz="1800" i="1" baseline="-25000" dirty="0" smtClean="0">
                    <a:latin typeface="Times New Roman" charset="0"/>
                    <a:ea typeface="Times New Roman" charset="0"/>
                    <a:cs typeface="Times New Roman" charset="0"/>
                  </a:rPr>
                  <a:t>i</a:t>
                </a:r>
                <a:r>
                  <a:rPr lang="en-US" sz="1800" i="1" dirty="0" smtClean="0">
                    <a:latin typeface="Times New Roman" charset="0"/>
                    <a:ea typeface="Times New Roman" charset="0"/>
                    <a:cs typeface="Times New Roman" charset="0"/>
                  </a:rPr>
                  <a:t> </a:t>
                </a:r>
                <a:r>
                  <a:rPr lang="en-US" sz="1800" kern="1200" dirty="0" smtClean="0">
                    <a:solidFill>
                      <a:schemeClr val="tx1"/>
                    </a:solidFill>
                    <a:latin typeface="Times New Roman" charset="0"/>
                    <a:ea typeface="Times New Roman" charset="0"/>
                    <a:cs typeface="Times New Roman" charset="0"/>
                  </a:rPr>
                  <a:t>and</a:t>
                </a:r>
                <a:r>
                  <a:rPr lang="en-US" sz="1800" i="1" dirty="0" smtClean="0">
                    <a:latin typeface="Times New Roman" charset="0"/>
                    <a:ea typeface="Times New Roman" charset="0"/>
                    <a:cs typeface="Times New Roman" charset="0"/>
                  </a:rPr>
                  <a:t> </a:t>
                </a:r>
                <a:r>
                  <a:rPr lang="en-US" sz="1800" i="1" dirty="0" err="1" smtClean="0">
                    <a:latin typeface="Times New Roman" charset="0"/>
                    <a:ea typeface="Times New Roman" charset="0"/>
                    <a:cs typeface="Times New Roman" charset="0"/>
                  </a:rPr>
                  <a:t>r</a:t>
                </a:r>
                <a:r>
                  <a:rPr lang="en-US" sz="1800" i="1" baseline="-25000" dirty="0" err="1" smtClean="0">
                    <a:latin typeface="Times New Roman" charset="0"/>
                    <a:ea typeface="Times New Roman" charset="0"/>
                    <a:cs typeface="Times New Roman" charset="0"/>
                  </a:rPr>
                  <a:t>i</a:t>
                </a:r>
                <a:r>
                  <a:rPr lang="en-US" sz="1800" kern="1200" dirty="0" smtClean="0">
                    <a:solidFill>
                      <a:schemeClr val="tx1"/>
                    </a:solidFill>
                    <a:latin typeface="Times New Roman" charset="0"/>
                    <a:ea typeface="ＭＳ Ｐゴシック" charset="0"/>
                    <a:cs typeface="+mn-cs"/>
                  </a:rPr>
                  <a:t>. </a:t>
                </a:r>
              </a:p>
              <a:p>
                <a:pPr algn="ctr"/>
                <a:r>
                  <a:rPr lang="en-US" sz="1800" kern="1200" dirty="0" smtClean="0">
                    <a:solidFill>
                      <a:schemeClr val="tx1"/>
                    </a:solidFill>
                    <a:latin typeface="Times New Roman" charset="0"/>
                    <a:ea typeface="ＭＳ Ｐゴシック" charset="0"/>
                    <a:cs typeface="+mn-cs"/>
                  </a:rPr>
                  <a:t>If </a:t>
                </a:r>
                <a:r>
                  <a:rPr lang="en-US" sz="1800" kern="1200" dirty="0">
                    <a:solidFill>
                      <a:schemeClr val="tx1"/>
                    </a:solidFill>
                    <a:latin typeface="Times New Roman" charset="0"/>
                    <a:ea typeface="ＭＳ Ｐゴシック" charset="0"/>
                    <a:cs typeface="+mn-cs"/>
                  </a:rPr>
                  <a:t>we know the upper bound of </a:t>
                </a:r>
                <a:r>
                  <a:rPr lang="en-US" sz="1800" b="0" i="0" smtClean="0">
                    <a:solidFill>
                      <a:srgbClr val="FF0000"/>
                    </a:solidFill>
                    <a:latin typeface="Cambria Math" charset="0"/>
                  </a:rPr>
                  <a:t>𝑄_1</a:t>
                </a:r>
                <a:r>
                  <a:rPr lang="is-IS" sz="1800" b="0" i="0" smtClean="0">
                    <a:solidFill>
                      <a:srgbClr val="FF0000"/>
                    </a:solidFill>
                    <a:latin typeface="Cambria Math" charset="0"/>
                  </a:rPr>
                  <a:t> </a:t>
                </a:r>
                <a:r>
                  <a:rPr lang="is-IS" sz="1800" i="0" smtClean="0">
                    <a:solidFill>
                      <a:srgbClr val="FF0000"/>
                    </a:solidFill>
                    <a:latin typeface="Cambria Math" charset="0"/>
                  </a:rPr>
                  <a:t>(</a:t>
                </a:r>
                <a:r>
                  <a:rPr lang="en-US" sz="1800" b="0" i="0" smtClean="0">
                    <a:solidFill>
                      <a:srgbClr val="FF0000"/>
                    </a:solidFill>
                    <a:latin typeface="Cambria Math" charset="0"/>
                  </a:rPr>
                  <a:t>𝑡)</a:t>
                </a:r>
                <a:r>
                  <a:rPr lang="en-US" sz="1800" b="0" i="0" smtClean="0">
                    <a:latin typeface="Cambria Math" charset="0"/>
                  </a:rPr>
                  <a:t>, </a:t>
                </a:r>
                <a:r>
                  <a:rPr lang="en-US" sz="1800" b="0" i="0" smtClean="0">
                    <a:solidFill>
                      <a:srgbClr val="FF0000"/>
                    </a:solidFill>
                    <a:latin typeface="Cambria Math" charset="0"/>
                  </a:rPr>
                  <a:t>𝑄_2</a:t>
                </a:r>
                <a:r>
                  <a:rPr lang="is-IS" sz="1800" b="0" i="0" smtClean="0">
                    <a:solidFill>
                      <a:srgbClr val="FF0000"/>
                    </a:solidFill>
                    <a:latin typeface="Cambria Math" charset="0"/>
                  </a:rPr>
                  <a:t> (</a:t>
                </a:r>
                <a:r>
                  <a:rPr lang="en-US" sz="1800" b="0" i="0" smtClean="0">
                    <a:solidFill>
                      <a:srgbClr val="FF0000"/>
                    </a:solidFill>
                    <a:latin typeface="Cambria Math" charset="0"/>
                  </a:rPr>
                  <a:t>𝑡)</a:t>
                </a:r>
                <a:r>
                  <a:rPr lang="en-US" sz="1800" kern="1200" dirty="0" smtClean="0">
                    <a:solidFill>
                      <a:schemeClr val="tx1"/>
                    </a:solidFill>
                    <a:latin typeface="Times New Roman" charset="0"/>
                    <a:ea typeface="ＭＳ Ｐゴシック" charset="0"/>
                    <a:cs typeface="+mn-cs"/>
                  </a:rPr>
                  <a:t>, and </a:t>
                </a:r>
                <a:r>
                  <a:rPr lang="en-US" sz="1800" i="0">
                    <a:solidFill>
                      <a:srgbClr val="FF0000"/>
                    </a:solidFill>
                    <a:latin typeface="Cambria Math" charset="0"/>
                  </a:rPr>
                  <a:t>𝑄</a:t>
                </a:r>
                <a:r>
                  <a:rPr lang="en-US" sz="1800" i="0" smtClean="0">
                    <a:solidFill>
                      <a:srgbClr val="FF0000"/>
                    </a:solidFill>
                    <a:latin typeface="Cambria Math" charset="0"/>
                  </a:rPr>
                  <a:t>_</a:t>
                </a:r>
                <a:r>
                  <a:rPr lang="en-US" sz="1800" b="0" i="0" smtClean="0">
                    <a:solidFill>
                      <a:srgbClr val="FF0000"/>
                    </a:solidFill>
                    <a:latin typeface="Cambria Math" charset="0"/>
                  </a:rPr>
                  <a:t>3</a:t>
                </a:r>
                <a:r>
                  <a:rPr lang="is-IS" sz="1800" b="0" i="0">
                    <a:solidFill>
                      <a:srgbClr val="FF0000"/>
                    </a:solidFill>
                    <a:latin typeface="Cambria Math" charset="0"/>
                  </a:rPr>
                  <a:t> </a:t>
                </a:r>
                <a:r>
                  <a:rPr lang="is-IS" sz="1800" i="0">
                    <a:solidFill>
                      <a:srgbClr val="FF0000"/>
                    </a:solidFill>
                    <a:latin typeface="Cambria Math" charset="0"/>
                  </a:rPr>
                  <a:t>(</a:t>
                </a:r>
                <a:r>
                  <a:rPr lang="en-US" sz="1800" i="0">
                    <a:solidFill>
                      <a:srgbClr val="FF0000"/>
                    </a:solidFill>
                    <a:latin typeface="Cambria Math" charset="0"/>
                  </a:rPr>
                  <a:t>𝑡)</a:t>
                </a:r>
                <a:r>
                  <a:rPr lang="en-US" sz="1800" i="0">
                    <a:latin typeface="Cambria Math" charset="0"/>
                  </a:rPr>
                  <a:t>,</a:t>
                </a:r>
                <a:r>
                  <a:rPr lang="en-US" sz="1800" kern="1200" dirty="0">
                    <a:solidFill>
                      <a:schemeClr val="tx1"/>
                    </a:solidFill>
                    <a:latin typeface="Times New Roman" charset="0"/>
                    <a:ea typeface="ＭＳ Ｐゴシック" charset="0"/>
                    <a:cs typeface="Times New Roman"/>
                  </a:rPr>
                  <a:t> then we know the upper bound of the end-to-end delay.</a:t>
                </a:r>
              </a:p>
              <a:p>
                <a:r>
                  <a:rPr lang="en-US" baseline="0" dirty="0" smtClean="0"/>
                  <a:t>We are going to use the fact that we can guarantee the rate of a flow to bound the queueing delay it experiences in each packet switch along the way.</a:t>
                </a:r>
                <a:endParaRPr lang="en-US" baseline="0" dirty="0" smtClean="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15</a:t>
            </a:fld>
            <a:endParaRPr lang="en-US"/>
          </a:p>
        </p:txBody>
      </p:sp>
    </p:spTree>
    <p:extLst>
      <p:ext uri="{BB962C8B-B14F-4D97-AF65-F5344CB8AC3E}">
        <p14:creationId xmlns:p14="http://schemas.microsoft.com/office/powerpoint/2010/main" val="111211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This is easily extended to a packet passing through a network of switches, where we know the size of each queue and the rate at which it is served.</a:t>
            </a:r>
          </a:p>
          <a:p>
            <a:endParaRPr lang="en-US" baseline="0" dirty="0"/>
          </a:p>
          <a:p>
            <a:r>
              <a:rPr lang="en-US" baseline="0" dirty="0"/>
              <a:t>In this example, imagine a network that is completely idle, with no other packets in it. We send a sequence of packets from A to B along exactly the same path, through the same queues shown here. </a:t>
            </a:r>
          </a:p>
          <a:p>
            <a:r>
              <a:rPr lang="en-US" baseline="0" dirty="0"/>
              <a:t>Our single packet will have an end to end delay bounded by this formula: The sum of the fixed delay over four links, plus the upper bound on how long it takes to go through the three router queues of size b1, b2 and b3. </a:t>
            </a:r>
          </a:p>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16</a:t>
            </a:fld>
            <a:endParaRPr lang="en-US"/>
          </a:p>
        </p:txBody>
      </p:sp>
    </p:spTree>
    <p:extLst>
      <p:ext uri="{BB962C8B-B14F-4D97-AF65-F5344CB8AC3E}">
        <p14:creationId xmlns:p14="http://schemas.microsoft.com/office/powerpoint/2010/main" val="2461192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can allocate a queue of size b in each of the routers along the path, served at rate </a:t>
            </a:r>
            <a:r>
              <a:rPr lang="en-US" baseline="0" dirty="0" err="1"/>
              <a:t>fai</a:t>
            </a:r>
            <a:r>
              <a:rPr lang="en-US" baseline="0" dirty="0"/>
              <a:t> times R using WFQ. This gives us a simple expression for the end to end delay for packets belonging to the flow. No matter what other traffic is in the network, so long as this queue is served at rate </a:t>
            </a:r>
            <a:r>
              <a:rPr lang="en-US" baseline="0" dirty="0" err="1"/>
              <a:t>fai</a:t>
            </a:r>
            <a:r>
              <a:rPr lang="en-US" baseline="0" dirty="0"/>
              <a:t> times R, then the end to end delay is bounded.</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17</a:t>
            </a:fld>
            <a:endParaRPr lang="en-US"/>
          </a:p>
        </p:txBody>
      </p:sp>
    </p:spTree>
    <p:extLst>
      <p:ext uri="{BB962C8B-B14F-4D97-AF65-F5344CB8AC3E}">
        <p14:creationId xmlns:p14="http://schemas.microsoft.com/office/powerpoint/2010/main" val="957075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Put more precisely,</a:t>
                </a:r>
                <a:r>
                  <a:rPr lang="en-US" baseline="0" dirty="0"/>
                  <a:t> the leaky bucket regulator makes sure that the </a:t>
                </a:r>
                <a:r>
                  <a:rPr lang="en-US" sz="1050" kern="1200" baseline="0" dirty="0">
                    <a:solidFill>
                      <a:schemeClr val="tx1"/>
                    </a:solidFill>
                    <a:latin typeface="Times New Roman" charset="0"/>
                    <a:ea typeface="ＭＳ Ｐゴシック" charset="0"/>
                    <a:cs typeface="+mn-cs"/>
                  </a:rPr>
                  <a:t>n</a:t>
                </a:r>
                <a:r>
                  <a:rPr lang="en-US" sz="1050" kern="1200" dirty="0">
                    <a:solidFill>
                      <a:schemeClr val="tx1"/>
                    </a:solidFill>
                    <a:latin typeface="Times New Roman" charset="0"/>
                    <a:ea typeface="ＭＳ Ｐゴシック" charset="0"/>
                    <a:cs typeface="+mn-cs"/>
                  </a:rPr>
                  <a:t>umber of bits that can be sent in </a:t>
                </a:r>
                <a:r>
                  <a:rPr lang="en-US" sz="1050" u="sng" kern="1200" dirty="0">
                    <a:solidFill>
                      <a:schemeClr val="tx1"/>
                    </a:solidFill>
                    <a:latin typeface="Times New Roman" charset="0"/>
                    <a:ea typeface="ＭＳ Ｐゴシック" charset="0"/>
                    <a:cs typeface="+mn-cs"/>
                  </a:rPr>
                  <a:t>any</a:t>
                </a:r>
                <a:r>
                  <a:rPr lang="en-US" sz="1050" kern="1200" dirty="0">
                    <a:solidFill>
                      <a:schemeClr val="tx1"/>
                    </a:solidFill>
                    <a:latin typeface="Times New Roman" charset="0"/>
                    <a:ea typeface="ＭＳ Ｐゴシック" charset="0"/>
                    <a:cs typeface="+mn-cs"/>
                  </a:rPr>
                  <a:t> period of length </a:t>
                </a:r>
                <a:r>
                  <a:rPr lang="en-US" sz="1050" i="1" kern="1200" dirty="0">
                    <a:solidFill>
                      <a:schemeClr val="tx1"/>
                    </a:solidFill>
                    <a:latin typeface="Times New Roman" charset="0"/>
                    <a:ea typeface="ＭＳ Ｐゴシック" charset="0"/>
                    <a:cs typeface="+mn-cs"/>
                  </a:rPr>
                  <a:t>t </a:t>
                </a:r>
                <a:r>
                  <a:rPr lang="en-US" sz="1050" kern="1200" dirty="0">
                    <a:solidFill>
                      <a:schemeClr val="tx1"/>
                    </a:solidFill>
                    <a:latin typeface="Times New Roman" charset="0"/>
                    <a:ea typeface="ＭＳ Ｐゴシック" charset="0"/>
                    <a:cs typeface="+mn-cs"/>
                  </a:rPr>
                  <a:t>is bounded by: </a:t>
                </a:r>
                <a14:m>
                  <m:oMath xmlns:m="http://schemas.openxmlformats.org/officeDocument/2006/math">
                    <m:r>
                      <a:rPr lang="en-US"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𝜌</m:t>
                    </m:r>
                    <m:r>
                      <a:rPr lang="en-US" b="0" i="1" smtClean="0">
                        <a:latin typeface="Cambria Math" charset="0"/>
                        <a:ea typeface="Cambria Math" charset="0"/>
                        <a:cs typeface="Cambria Math" charset="0"/>
                      </a:rPr>
                      <m:t>𝑡</m:t>
                    </m:r>
                  </m:oMath>
                </a14:m>
                <a:endParaRPr lang="en-US" sz="1050" kern="1200" dirty="0">
                  <a:solidFill>
                    <a:schemeClr val="tx1"/>
                  </a:solidFill>
                  <a:latin typeface="Times New Roman" charset="0"/>
                  <a:ea typeface="ＭＳ Ｐゴシック" charset="0"/>
                  <a:cs typeface="+mn-cs"/>
                </a:endParaRPr>
              </a:p>
              <a:p>
                <a:r>
                  <a:rPr lang="en-US" dirty="0"/>
                  <a:t>Another name for a leaky bucket regulator</a:t>
                </a:r>
                <a:r>
                  <a:rPr lang="en-US" baseline="0" dirty="0"/>
                  <a:t> is a "sigma rho regulator" for this reason, and by convention we use rho to refer to the long term rate and sigma the maximum size of a burst. </a:t>
                </a:r>
              </a:p>
              <a:p>
                <a:endParaRPr lang="en-US" baseline="0" dirty="0"/>
              </a:p>
              <a:p>
                <a:r>
                  <a:rPr lang="en-US" baseline="0" dirty="0"/>
                  <a:t>Let’s look at what a sigma rho regulator does to an arrival process, A(t) shown here &lt;click&gt;. Let’s assume this is the cumulative arrival of bits to the regulator over time. We can represent the sigma rho regulator by a blue line like this, starting at any point in time. Starting from any point in time, the regulator will constrain the output process to fall below the blue line, because it won't allow an instantaneous burst of more than sigma and a long-term rate of more than rho. &lt;click&gt; In green is the output from the regulator, showing how red arrivals are delayed in the regulator until they can depart. And now we have placed a bound on how </a:t>
                </a:r>
                <a:r>
                  <a:rPr lang="en-US" baseline="0" dirty="0" err="1"/>
                  <a:t>bursty</a:t>
                </a:r>
                <a:r>
                  <a:rPr lang="en-US" baseline="0" dirty="0"/>
                  <a:t> the output is from the regulator.</a:t>
                </a:r>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Put more precisely,</a:t>
                </a:r>
                <a:r>
                  <a:rPr lang="en-US" baseline="0" dirty="0" smtClean="0"/>
                  <a:t> the leaky bucket regulator makes sure that the </a:t>
                </a:r>
                <a:r>
                  <a:rPr lang="en-US" sz="1050" kern="1200" baseline="0" dirty="0" smtClean="0">
                    <a:solidFill>
                      <a:schemeClr val="tx1"/>
                    </a:solidFill>
                    <a:latin typeface="Times New Roman" charset="0"/>
                    <a:ea typeface="ＭＳ Ｐゴシック" charset="0"/>
                    <a:cs typeface="+mn-cs"/>
                  </a:rPr>
                  <a:t>n</a:t>
                </a:r>
                <a:r>
                  <a:rPr lang="en-US" sz="1050" kern="1200" dirty="0" smtClean="0">
                    <a:solidFill>
                      <a:schemeClr val="tx1"/>
                    </a:solidFill>
                    <a:latin typeface="Times New Roman" charset="0"/>
                    <a:ea typeface="ＭＳ Ｐゴシック" charset="0"/>
                    <a:cs typeface="+mn-cs"/>
                  </a:rPr>
                  <a:t>umber of bits that can be sent in </a:t>
                </a:r>
                <a:r>
                  <a:rPr lang="en-US" sz="1050" u="sng" kern="1200" dirty="0">
                    <a:solidFill>
                      <a:schemeClr val="tx1"/>
                    </a:solidFill>
                    <a:latin typeface="Times New Roman" charset="0"/>
                    <a:ea typeface="ＭＳ Ｐゴシック" charset="0"/>
                    <a:cs typeface="+mn-cs"/>
                  </a:rPr>
                  <a:t>any</a:t>
                </a:r>
                <a:r>
                  <a:rPr lang="en-US" sz="1050" kern="1200" dirty="0">
                    <a:solidFill>
                      <a:schemeClr val="tx1"/>
                    </a:solidFill>
                    <a:latin typeface="Times New Roman" charset="0"/>
                    <a:ea typeface="ＭＳ Ｐゴシック" charset="0"/>
                    <a:cs typeface="+mn-cs"/>
                  </a:rPr>
                  <a:t> period of length </a:t>
                </a:r>
                <a:r>
                  <a:rPr lang="en-US" sz="1050" i="1" kern="1200" dirty="0" smtClean="0">
                    <a:solidFill>
                      <a:schemeClr val="tx1"/>
                    </a:solidFill>
                    <a:latin typeface="Times New Roman" charset="0"/>
                    <a:ea typeface="ＭＳ Ｐゴシック" charset="0"/>
                    <a:cs typeface="+mn-cs"/>
                  </a:rPr>
                  <a:t>t </a:t>
                </a:r>
                <a:r>
                  <a:rPr lang="en-US" sz="1050" kern="1200" dirty="0" smtClean="0">
                    <a:solidFill>
                      <a:schemeClr val="tx1"/>
                    </a:solidFill>
                    <a:latin typeface="Times New Roman" charset="0"/>
                    <a:ea typeface="ＭＳ Ｐゴシック" charset="0"/>
                    <a:cs typeface="+mn-cs"/>
                  </a:rPr>
                  <a:t>is </a:t>
                </a:r>
                <a:r>
                  <a:rPr lang="en-US" sz="1050" kern="1200" dirty="0">
                    <a:solidFill>
                      <a:schemeClr val="tx1"/>
                    </a:solidFill>
                    <a:latin typeface="Times New Roman" charset="0"/>
                    <a:ea typeface="ＭＳ Ｐゴシック" charset="0"/>
                    <a:cs typeface="+mn-cs"/>
                  </a:rPr>
                  <a:t>bounded by: </a:t>
                </a:r>
                <a:r>
                  <a:rPr lang="en-US" i="0" smtClean="0">
                    <a:latin typeface="Cambria Math" charset="0"/>
                    <a:ea typeface="Cambria Math" charset="0"/>
                    <a:cs typeface="Cambria Math" charset="0"/>
                  </a:rPr>
                  <a:t>𝜎</a:t>
                </a:r>
                <a:r>
                  <a:rPr lang="en-US" b="0" i="0" smtClean="0">
                    <a:latin typeface="Cambria Math" charset="0"/>
                    <a:ea typeface="Cambria Math" charset="0"/>
                    <a:cs typeface="Cambria Math" charset="0"/>
                  </a:rPr>
                  <a:t>+𝜌𝑡</a:t>
                </a:r>
                <a:endParaRPr lang="en-US" sz="1050" kern="1200" dirty="0">
                  <a:solidFill>
                    <a:schemeClr val="tx1"/>
                  </a:solidFill>
                  <a:latin typeface="Times New Roman" charset="0"/>
                  <a:ea typeface="ＭＳ Ｐゴシック" charset="0"/>
                  <a:cs typeface="+mn-cs"/>
                </a:endParaRPr>
              </a:p>
              <a:p>
                <a:r>
                  <a:rPr lang="en-US" dirty="0" smtClean="0"/>
                  <a:t>Another name for a leaky bucket regulator</a:t>
                </a:r>
                <a:r>
                  <a:rPr lang="en-US" baseline="0" dirty="0" smtClean="0"/>
                  <a:t> is a "sigma rho regulator" for this reason, and by convention we use rho to refer to the long term rate and sigma the maximum size of a burst. </a:t>
                </a:r>
              </a:p>
              <a:p>
                <a:endParaRPr lang="en-US" baseline="0" dirty="0" smtClean="0"/>
              </a:p>
              <a:p>
                <a:r>
                  <a:rPr lang="en-US" baseline="0" dirty="0" smtClean="0"/>
                  <a:t>Let’s look at what a sigma rho regulator does to an arrival process, A(t) shown here &lt;click&gt;. Let’s assume this is the cumulative arrival of bits to the regulator over time. We can represent the sigma rho regulator by a blue line like this, starting at any point in time. Starting from any point in time, the regulator will constrain the output process to fall below the blue line, because it won't allow an instantaneous burst of more than sigma and a long-term rate of more than rho. &lt;click&gt; In green is the output from the regulator, showing how red arrivals are delayed in the regulator until they can depart. And now we have placed a bound on how </a:t>
                </a:r>
                <a:r>
                  <a:rPr lang="en-US" baseline="0" dirty="0" err="1" smtClean="0"/>
                  <a:t>bursty</a:t>
                </a:r>
                <a:r>
                  <a:rPr lang="en-US" baseline="0" dirty="0" smtClean="0"/>
                  <a:t> the output is from the regulator.</a:t>
                </a:r>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18</a:t>
            </a:fld>
            <a:endParaRPr lang="en-US"/>
          </a:p>
        </p:txBody>
      </p:sp>
    </p:spTree>
    <p:extLst>
      <p:ext uri="{BB962C8B-B14F-4D97-AF65-F5344CB8AC3E}">
        <p14:creationId xmlns:p14="http://schemas.microsoft.com/office/powerpoint/2010/main" val="3747530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see</a:t>
                </a:r>
                <a:r>
                  <a:rPr lang="en-US" baseline="0" dirty="0"/>
                  <a:t> how we use the leaky bucket regulator in practice. The end host contains a leaky bucket regulator, implemented in software or in hardware. It guarantees that the packets the host is sending into the network are sigma-rho constrained. If the buffer at the first router can hold up to b bits, then we need to make sure the packets leaving the end host are sufficiently regulated that they can't make the buffer overflow. This means the rate at which the buffer is served, </a:t>
                </a:r>
                <a:r>
                  <a:rPr lang="en-US" baseline="0" dirty="0" err="1"/>
                  <a:t>fai</a:t>
                </a:r>
                <a:r>
                  <a:rPr lang="en-US" baseline="0" dirty="0"/>
                  <a:t> times R, must be faster than the rate at which the end host sends bits into the network. In other words, we need fair times R greater than rho. If we also make b greater than sigma, then we can be sure the buffer can absorb the largest burst the end host will send. And if we make sure both of these properties are true, then we can be sure no packets are dropped and the delay through the first router is no more than b over </a:t>
                </a:r>
                <a:r>
                  <a:rPr lang="en-US" baseline="0" dirty="0" err="1"/>
                  <a:t>fai</a:t>
                </a:r>
                <a:r>
                  <a:rPr lang="en-US" baseline="0" dirty="0"/>
                  <a:t> times R seconds.</a:t>
                </a:r>
              </a:p>
              <a:p>
                <a:endParaRPr lang="en-US" baseline="0" dirty="0"/>
              </a:p>
              <a:p>
                <a:r>
                  <a:rPr lang="en-US" dirty="0"/>
                  <a:t>&lt;click&gt; What happens when</a:t>
                </a:r>
                <a:r>
                  <a:rPr lang="en-US" baseline="0" dirty="0"/>
                  <a:t> the packets from the first router reach the second router along the path? Can we be sure the packets won't become </a:t>
                </a:r>
                <a:r>
                  <a:rPr lang="en-US" baseline="0" dirty="0" err="1"/>
                  <a:t>bursty</a:t>
                </a:r>
                <a:r>
                  <a:rPr lang="en-US" baseline="0" dirty="0"/>
                  <a:t> again, and overflow the second router?</a:t>
                </a:r>
              </a:p>
              <a:p>
                <a:endParaRPr lang="en-US" baseline="0" dirty="0"/>
              </a:p>
              <a:p>
                <a:r>
                  <a:rPr lang="en-US" baseline="0" dirty="0"/>
                  <a:t>Yes, we can be sure. &lt;click&gt;  </a:t>
                </a:r>
                <a:r>
                  <a:rPr lang="en-US" baseline="0" dirty="0" err="1"/>
                  <a:t>THere</a:t>
                </a:r>
                <a:r>
                  <a:rPr lang="en-US" baseline="0" dirty="0"/>
                  <a:t> is a very cool theorem that says: </a:t>
                </a:r>
                <a:r>
                  <a:rPr lang="en-US" sz="1800" kern="1200" dirty="0">
                    <a:solidFill>
                      <a:schemeClr val="tx1"/>
                    </a:solidFill>
                    <a:latin typeface="Times New Roman" charset="0"/>
                    <a:ea typeface="ＭＳ Ｐゴシック" charset="0"/>
                    <a:cs typeface="+mn-cs"/>
                  </a:rPr>
                  <a:t>If arrivals to the queue are </a:t>
                </a:r>
                <a14:m>
                  <m:oMath xmlns:m="http://schemas.openxmlformats.org/officeDocument/2006/math">
                    <m:d>
                      <m:dPr>
                        <m:ctrlPr>
                          <a:rPr lang="is-IS" sz="1800" i="1" smtClean="0">
                            <a:latin typeface="Cambria Math" panose="02040503050406030204" pitchFamily="18" charset="0"/>
                          </a:rPr>
                        </m:ctrlPr>
                      </m:dPr>
                      <m:e>
                        <m:r>
                          <a:rPr lang="is-IS" sz="1800" i="1" smtClean="0">
                            <a:latin typeface="Cambria Math" charset="0"/>
                            <a:ea typeface="Cambria Math" charset="0"/>
                            <a:cs typeface="Cambria Math" charset="0"/>
                          </a:rPr>
                          <m:t>𝜎</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𝜌</m:t>
                        </m:r>
                      </m:e>
                    </m:d>
                  </m:oMath>
                </a14:m>
                <a:r>
                  <a:rPr lang="en-US" sz="1800" kern="1200" dirty="0">
                    <a:solidFill>
                      <a:schemeClr val="tx1"/>
                    </a:solidFill>
                    <a:latin typeface="Times New Roman" charset="0"/>
                    <a:ea typeface="ＭＳ Ｐゴシック" charset="0"/>
                    <a:cs typeface="+mn-cs"/>
                  </a:rPr>
                  <a:t>-constrained, </a:t>
                </a:r>
              </a:p>
              <a:p>
                <a:r>
                  <a:rPr lang="en-US" sz="1800" kern="1200" dirty="0">
                    <a:solidFill>
                      <a:schemeClr val="tx1"/>
                    </a:solidFill>
                    <a:latin typeface="Times New Roman" charset="0"/>
                    <a:ea typeface="ＭＳ Ｐゴシック" charset="0"/>
                    <a:cs typeface="+mn-cs"/>
                  </a:rPr>
                  <a:t>and if the queue is served at rate </a:t>
                </a:r>
                <a14:m>
                  <m:oMath xmlns:m="http://schemas.openxmlformats.org/officeDocument/2006/math">
                    <m:r>
                      <a:rPr lang="en-US" sz="1800" i="1">
                        <a:latin typeface="Cambria Math" charset="0"/>
                        <a:ea typeface="Cambria Math" charset="0"/>
                        <a:cs typeface="Cambria Math" charset="0"/>
                      </a:rPr>
                      <m:t>𝜙</m:t>
                    </m:r>
                    <m:r>
                      <a:rPr lang="en-US" sz="1800" i="1">
                        <a:latin typeface="Cambria Math" charset="0"/>
                        <a:ea typeface="Cambria Math" charset="0"/>
                        <a:cs typeface="Cambria Math" charset="0"/>
                      </a:rPr>
                      <m:t>𝑅</m:t>
                    </m:r>
                    <m:r>
                      <a:rPr lang="en-US" sz="1800" i="1">
                        <a:latin typeface="Cambria Math" charset="0"/>
                        <a:ea typeface="Cambria Math" charset="0"/>
                        <a:cs typeface="Cambria Math" charset="0"/>
                      </a:rPr>
                      <m:t>&gt;</m:t>
                    </m:r>
                    <m:r>
                      <a:rPr lang="en-US" sz="1800" i="1">
                        <a:latin typeface="Cambria Math" charset="0"/>
                        <a:ea typeface="Cambria Math" charset="0"/>
                        <a:cs typeface="Cambria Math" charset="0"/>
                      </a:rPr>
                      <m:t>𝜌</m:t>
                    </m:r>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r>
                      <a:rPr lang="en-US" sz="1800" i="1">
                        <a:latin typeface="Cambria Math" charset="0"/>
                      </a:rPr>
                      <m:t>𝑏</m:t>
                    </m:r>
                    <m:r>
                      <a:rPr lang="en-US" sz="1800" i="1">
                        <a:latin typeface="Cambria Math" charset="0"/>
                      </a:rPr>
                      <m:t>&gt;</m:t>
                    </m:r>
                    <m:r>
                      <a:rPr lang="en-US" sz="1800" i="1">
                        <a:latin typeface="Cambria Math" charset="0"/>
                        <a:ea typeface="Cambria Math" charset="0"/>
                        <a:cs typeface="Cambria Math" charset="0"/>
                      </a:rPr>
                      <m:t>𝜎</m:t>
                    </m:r>
                  </m:oMath>
                </a14:m>
                <a:r>
                  <a:rPr lang="en-US" sz="1800" kern="1200" dirty="0">
                    <a:solidFill>
                      <a:schemeClr val="tx1"/>
                    </a:solidFill>
                    <a:latin typeface="Times New Roman" charset="0"/>
                    <a:ea typeface="ＭＳ Ｐゴシック" charset="0"/>
                    <a:cs typeface="+mn-cs"/>
                  </a:rPr>
                  <a:t>, </a:t>
                </a:r>
              </a:p>
              <a:p>
                <a:r>
                  <a:rPr lang="en-US" sz="1800" kern="1200" dirty="0">
                    <a:solidFill>
                      <a:schemeClr val="tx1"/>
                    </a:solidFill>
                    <a:latin typeface="Times New Roman" charset="0"/>
                    <a:ea typeface="ＭＳ Ｐゴシック" charset="0"/>
                    <a:cs typeface="+mn-cs"/>
                  </a:rPr>
                  <a:t>then the departures from the router are also </a:t>
                </a:r>
                <a14:m>
                  <m:oMath xmlns:m="http://schemas.openxmlformats.org/officeDocument/2006/math">
                    <m:d>
                      <m:dPr>
                        <m:ctrlPr>
                          <a:rPr lang="is-IS" sz="1800" i="1">
                            <a:latin typeface="Cambria Math" panose="02040503050406030204" pitchFamily="18" charset="0"/>
                          </a:rPr>
                        </m:ctrlPr>
                      </m:dPr>
                      <m:e>
                        <m:r>
                          <a:rPr lang="is-IS" sz="1800" i="1">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i="1">
                            <a:latin typeface="Cambria Math" charset="0"/>
                            <a:ea typeface="Cambria Math" charset="0"/>
                            <a:cs typeface="Cambria Math" charset="0"/>
                          </a:rPr>
                          <m:t>𝜌</m:t>
                        </m:r>
                      </m:e>
                    </m:d>
                  </m:oMath>
                </a14:m>
                <a:r>
                  <a:rPr lang="en-US" sz="1800" kern="1200" dirty="0">
                    <a:solidFill>
                      <a:schemeClr val="tx1"/>
                    </a:solidFill>
                    <a:latin typeface="Times New Roman" charset="0"/>
                    <a:ea typeface="ＭＳ Ｐゴシック" charset="0"/>
                    <a:cs typeface="+mn-cs"/>
                  </a:rPr>
                  <a:t>-constrained. Which means</a:t>
                </a:r>
              </a:p>
              <a:p>
                <a:r>
                  <a:rPr lang="en-US" sz="1800" kern="1200" dirty="0">
                    <a:solidFill>
                      <a:schemeClr val="tx1"/>
                    </a:solidFill>
                    <a:latin typeface="Times New Roman" charset="0"/>
                    <a:ea typeface="ＭＳ Ｐゴシック" charset="0"/>
                    <a:cs typeface="+mn-cs"/>
                  </a:rPr>
                  <a:t>arrivals to the next router are also </a:t>
                </a:r>
                <a14:m>
                  <m:oMath xmlns:m="http://schemas.openxmlformats.org/officeDocument/2006/math">
                    <m:d>
                      <m:dPr>
                        <m:ctrlPr>
                          <a:rPr lang="is-IS" sz="1800" i="1">
                            <a:latin typeface="Cambria Math" panose="02040503050406030204" pitchFamily="18" charset="0"/>
                          </a:rPr>
                        </m:ctrlPr>
                      </m:dPr>
                      <m:e>
                        <m:r>
                          <a:rPr lang="is-IS" sz="1800" i="1">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i="1">
                            <a:latin typeface="Cambria Math" charset="0"/>
                            <a:ea typeface="Cambria Math" charset="0"/>
                            <a:cs typeface="Cambria Math" charset="0"/>
                          </a:rPr>
                          <m:t>𝜌</m:t>
                        </m:r>
                      </m:e>
                    </m:d>
                  </m:oMath>
                </a14:m>
                <a:r>
                  <a:rPr lang="en-US" sz="1800" dirty="0"/>
                  <a:t>-</a:t>
                </a:r>
                <a:r>
                  <a:rPr lang="en-US" sz="1800" kern="1200" dirty="0">
                    <a:solidFill>
                      <a:schemeClr val="tx1"/>
                    </a:solidFill>
                    <a:latin typeface="Times New Roman" charset="0"/>
                    <a:ea typeface="ＭＳ Ｐゴシック" charset="0"/>
                    <a:cs typeface="+mn-cs"/>
                  </a:rPr>
                  <a:t>constrained too</a:t>
                </a:r>
                <a:r>
                  <a:rPr lang="is-IS" sz="1800" kern="1200" dirty="0">
                    <a:solidFill>
                      <a:schemeClr val="tx1"/>
                    </a:solidFill>
                    <a:latin typeface="Times New Roman" charset="0"/>
                    <a:ea typeface="ＭＳ Ｐゴシック" charset="0"/>
                    <a:cs typeface="+mn-cs"/>
                  </a:rPr>
                  <a:t>. </a:t>
                </a:r>
              </a:p>
              <a:p>
                <a:endParaRPr lang="is-IS" sz="1800" kern="1200" dirty="0">
                  <a:solidFill>
                    <a:schemeClr val="tx1"/>
                  </a:solidFill>
                  <a:latin typeface="Times New Roman" charset="0"/>
                  <a:ea typeface="ＭＳ Ｐゴシック" charset="0"/>
                  <a:cs typeface="+mn-cs"/>
                </a:endParaRPr>
              </a:p>
              <a:p>
                <a:r>
                  <a:rPr lang="is-IS" sz="1800" kern="1200" dirty="0">
                    <a:solidFill>
                      <a:schemeClr val="tx1"/>
                    </a:solidFill>
                    <a:latin typeface="Times New Roman" charset="0"/>
                    <a:ea typeface="ＭＳ Ｐゴシック" charset="0"/>
                    <a:cs typeface="+mn-cs"/>
                  </a:rPr>
                  <a:t>And so the delay</a:t>
                </a:r>
                <a:r>
                  <a:rPr lang="is-IS" sz="1800" kern="1200" baseline="0" dirty="0">
                    <a:solidFill>
                      <a:schemeClr val="tx1"/>
                    </a:solidFill>
                    <a:latin typeface="Times New Roman" charset="0"/>
                    <a:ea typeface="ＭＳ Ｐゴシック" charset="0"/>
                    <a:cs typeface="+mn-cs"/>
                  </a:rPr>
                  <a:t> through the second router is also guaranteed to be less than b over fai times R as well!</a:t>
                </a:r>
                <a:endParaRPr lang="en-US" sz="1800" kern="1200" dirty="0">
                  <a:solidFill>
                    <a:schemeClr val="tx1"/>
                  </a:solidFill>
                  <a:latin typeface="Times New Roman" charset="0"/>
                  <a:ea typeface="ＭＳ Ｐゴシック" charset="0"/>
                  <a:cs typeface="+mn-cs"/>
                </a:endParaRPr>
              </a:p>
              <a:p>
                <a:endParaRPr lang="en-US" dirty="0"/>
              </a:p>
            </p:txBody>
          </p:sp>
        </mc:Choice>
        <mc:Fallback xmlns="">
          <p:sp>
            <p:nvSpPr>
              <p:cNvPr id="3" name="Notes Placeholder 2"/>
              <p:cNvSpPr>
                <a:spLocks noGrp="1"/>
              </p:cNvSpPr>
              <p:nvPr>
                <p:ph type="body" idx="1"/>
              </p:nvPr>
            </p:nvSpPr>
            <p:spPr/>
            <p:txBody>
              <a:bodyPr/>
              <a:lstStyle/>
              <a:p>
                <a:r>
                  <a:rPr lang="en-US" dirty="0" smtClean="0"/>
                  <a:t>Let's see</a:t>
                </a:r>
                <a:r>
                  <a:rPr lang="en-US" baseline="0" dirty="0" smtClean="0"/>
                  <a:t> how we use the leaky bucket regulator in practice. The end host contains a leaky bucket regulator, implemented in software or in hardware. It guarantees that the packets the host is sending into the network are sigma-rho constrained. If the buffer at the first router can hold up to b bits, then we need to make sure the packets leaving the end host are sufficiently regulated that they can't make the buffer overflow. This means the rate at which the buffer is served, </a:t>
                </a:r>
                <a:r>
                  <a:rPr lang="en-US" baseline="0" dirty="0" err="1" smtClean="0"/>
                  <a:t>fai</a:t>
                </a:r>
                <a:r>
                  <a:rPr lang="en-US" baseline="0" dirty="0" smtClean="0"/>
                  <a:t> times R, must be faster than the rate at which the end host sends bits into the network. In other words, we need fair times R greater than rho. If we also make b greater than sigma, then we can be sure the buffer can absorb the largest burst the end host will send. And if we make sure both of these properties are true, then we can be sure no packets are dropped and the delay through the first router is no more than b over </a:t>
                </a:r>
                <a:r>
                  <a:rPr lang="en-US" baseline="0" dirty="0" err="1" smtClean="0"/>
                  <a:t>fai</a:t>
                </a:r>
                <a:r>
                  <a:rPr lang="en-US" baseline="0" dirty="0" smtClean="0"/>
                  <a:t> times R seconds.</a:t>
                </a:r>
              </a:p>
              <a:p>
                <a:endParaRPr lang="en-US" baseline="0" dirty="0" smtClean="0"/>
              </a:p>
              <a:p>
                <a:r>
                  <a:rPr lang="en-US" dirty="0" smtClean="0"/>
                  <a:t>&lt;click&gt; What happens when</a:t>
                </a:r>
                <a:r>
                  <a:rPr lang="en-US" baseline="0" dirty="0" smtClean="0"/>
                  <a:t> the packets from the first router reach the second router along the path? Can we be sure the packets won't become </a:t>
                </a:r>
                <a:r>
                  <a:rPr lang="en-US" baseline="0" dirty="0" err="1" smtClean="0"/>
                  <a:t>bursty</a:t>
                </a:r>
                <a:r>
                  <a:rPr lang="en-US" baseline="0" dirty="0" smtClean="0"/>
                  <a:t> again, and overflow the second router?</a:t>
                </a:r>
              </a:p>
              <a:p>
                <a:endParaRPr lang="en-US" baseline="0" dirty="0" smtClean="0"/>
              </a:p>
              <a:p>
                <a:r>
                  <a:rPr lang="en-US" baseline="0" dirty="0" smtClean="0"/>
                  <a:t>Yes, we can be sure. &lt;click&gt;  </a:t>
                </a:r>
                <a:r>
                  <a:rPr lang="en-US" baseline="0" dirty="0" err="1" smtClean="0"/>
                  <a:t>THere</a:t>
                </a:r>
                <a:r>
                  <a:rPr lang="en-US" baseline="0" dirty="0" smtClean="0"/>
                  <a:t> is a very cool theorem that says: </a:t>
                </a:r>
                <a:r>
                  <a:rPr lang="en-US" sz="1800" kern="1200" dirty="0" smtClean="0">
                    <a:solidFill>
                      <a:schemeClr val="tx1"/>
                    </a:solidFill>
                    <a:latin typeface="Times New Roman" charset="0"/>
                    <a:ea typeface="ＭＳ Ｐゴシック" charset="0"/>
                    <a:cs typeface="+mn-cs"/>
                  </a:rPr>
                  <a:t>If arrivals to the queue are </a:t>
                </a:r>
                <a:r>
                  <a:rPr lang="is-IS" sz="1800" i="0" smtClean="0">
                    <a:latin typeface="Cambria Math" charset="0"/>
                  </a:rPr>
                  <a:t>(</a:t>
                </a:r>
                <a:r>
                  <a:rPr lang="is-IS" sz="1800" i="0" smtClean="0">
                    <a:latin typeface="Cambria Math" charset="0"/>
                    <a:ea typeface="Cambria Math" charset="0"/>
                    <a:cs typeface="Cambria Math" charset="0"/>
                  </a:rPr>
                  <a:t>𝜎</a:t>
                </a:r>
                <a:r>
                  <a:rPr lang="en-US" sz="1800" b="0" i="0" smtClean="0">
                    <a:latin typeface="Cambria Math" charset="0"/>
                    <a:ea typeface="Cambria Math" charset="0"/>
                    <a:cs typeface="Cambria Math" charset="0"/>
                  </a:rPr>
                  <a:t>,𝜌)</a:t>
                </a:r>
                <a:r>
                  <a:rPr lang="en-US" sz="1800" kern="1200" dirty="0" smtClean="0">
                    <a:solidFill>
                      <a:schemeClr val="tx1"/>
                    </a:solidFill>
                    <a:latin typeface="Times New Roman" charset="0"/>
                    <a:ea typeface="ＭＳ Ｐゴシック" charset="0"/>
                    <a:cs typeface="+mn-cs"/>
                  </a:rPr>
                  <a:t>-constrained, </a:t>
                </a:r>
              </a:p>
              <a:p>
                <a:r>
                  <a:rPr lang="en-US" sz="1800" kern="1200" dirty="0" smtClean="0">
                    <a:solidFill>
                      <a:schemeClr val="tx1"/>
                    </a:solidFill>
                    <a:latin typeface="Times New Roman" charset="0"/>
                    <a:ea typeface="ＭＳ Ｐゴシック" charset="0"/>
                    <a:cs typeface="+mn-cs"/>
                  </a:rPr>
                  <a:t>and if the queue is served at rate </a:t>
                </a:r>
                <a:r>
                  <a:rPr lang="en-US" sz="1800" i="0">
                    <a:latin typeface="Cambria Math" charset="0"/>
                    <a:ea typeface="Cambria Math" charset="0"/>
                    <a:cs typeface="Cambria Math" charset="0"/>
                  </a:rPr>
                  <a:t>𝜙𝑅&gt;𝜌</a:t>
                </a:r>
                <a:r>
                  <a:rPr lang="en-US" sz="1800" kern="1200" dirty="0">
                    <a:solidFill>
                      <a:schemeClr val="tx1"/>
                    </a:solidFill>
                    <a:latin typeface="Times New Roman" charset="0"/>
                    <a:ea typeface="ＭＳ Ｐゴシック" charset="0"/>
                    <a:cs typeface="+mn-cs"/>
                  </a:rPr>
                  <a:t> and </a:t>
                </a:r>
                <a:r>
                  <a:rPr lang="en-US" sz="1800" i="0">
                    <a:latin typeface="Cambria Math" charset="0"/>
                  </a:rPr>
                  <a:t>𝑏&gt;</a:t>
                </a:r>
                <a:r>
                  <a:rPr lang="en-US" sz="1800" i="0">
                    <a:latin typeface="Cambria Math" charset="0"/>
                    <a:ea typeface="Cambria Math" charset="0"/>
                    <a:cs typeface="Cambria Math" charset="0"/>
                  </a:rPr>
                  <a:t>𝜎</a:t>
                </a:r>
                <a:r>
                  <a:rPr lang="en-US" sz="1800" kern="1200" dirty="0" smtClean="0">
                    <a:solidFill>
                      <a:schemeClr val="tx1"/>
                    </a:solidFill>
                    <a:latin typeface="Times New Roman" charset="0"/>
                    <a:ea typeface="ＭＳ Ｐゴシック" charset="0"/>
                    <a:cs typeface="+mn-cs"/>
                  </a:rPr>
                  <a:t>, </a:t>
                </a:r>
              </a:p>
              <a:p>
                <a:r>
                  <a:rPr lang="en-US" sz="1800" kern="1200" dirty="0" smtClean="0">
                    <a:solidFill>
                      <a:schemeClr val="tx1"/>
                    </a:solidFill>
                    <a:latin typeface="Times New Roman" charset="0"/>
                    <a:ea typeface="ＭＳ Ｐゴシック" charset="0"/>
                    <a:cs typeface="+mn-cs"/>
                  </a:rPr>
                  <a:t>then </a:t>
                </a:r>
                <a:r>
                  <a:rPr lang="en-US" sz="1800" kern="1200" dirty="0" smtClean="0">
                    <a:solidFill>
                      <a:schemeClr val="tx1"/>
                    </a:solidFill>
                    <a:latin typeface="Times New Roman" charset="0"/>
                    <a:ea typeface="ＭＳ Ｐゴシック" charset="0"/>
                    <a:cs typeface="+mn-cs"/>
                  </a:rPr>
                  <a:t>the departures from the router are </a:t>
                </a:r>
                <a:r>
                  <a:rPr lang="en-US" sz="1800" kern="1200" dirty="0" smtClean="0">
                    <a:solidFill>
                      <a:schemeClr val="tx1"/>
                    </a:solidFill>
                    <a:latin typeface="Times New Roman" charset="0"/>
                    <a:ea typeface="ＭＳ Ｐゴシック" charset="0"/>
                    <a:cs typeface="+mn-cs"/>
                  </a:rPr>
                  <a:t>also </a:t>
                </a:r>
                <a:r>
                  <a:rPr lang="is-IS" sz="1800" i="0">
                    <a:latin typeface="Cambria Math" charset="0"/>
                  </a:rPr>
                  <a:t>(</a:t>
                </a:r>
                <a:r>
                  <a:rPr lang="is-IS" sz="1800" i="0">
                    <a:latin typeface="Cambria Math" charset="0"/>
                    <a:ea typeface="Cambria Math" charset="0"/>
                    <a:cs typeface="Cambria Math" charset="0"/>
                  </a:rPr>
                  <a:t>𝜎</a:t>
                </a:r>
                <a:r>
                  <a:rPr lang="en-US" sz="1800" i="0">
                    <a:latin typeface="Cambria Math" charset="0"/>
                    <a:ea typeface="Cambria Math" charset="0"/>
                    <a:cs typeface="Cambria Math" charset="0"/>
                  </a:rPr>
                  <a:t>,𝜌)</a:t>
                </a:r>
                <a:r>
                  <a:rPr lang="en-US" sz="1800" kern="1200" dirty="0">
                    <a:solidFill>
                      <a:schemeClr val="tx1"/>
                    </a:solidFill>
                    <a:latin typeface="Times New Roman" charset="0"/>
                    <a:ea typeface="ＭＳ Ｐゴシック" charset="0"/>
                    <a:cs typeface="+mn-cs"/>
                  </a:rPr>
                  <a:t>-</a:t>
                </a:r>
                <a:r>
                  <a:rPr lang="en-US" sz="1800" kern="1200" dirty="0" smtClean="0">
                    <a:solidFill>
                      <a:schemeClr val="tx1"/>
                    </a:solidFill>
                    <a:latin typeface="Times New Roman" charset="0"/>
                    <a:ea typeface="ＭＳ Ｐゴシック" charset="0"/>
                    <a:cs typeface="+mn-cs"/>
                  </a:rPr>
                  <a:t>constrained. Which means</a:t>
                </a:r>
              </a:p>
              <a:p>
                <a:r>
                  <a:rPr lang="en-US" sz="1800" kern="1200" dirty="0">
                    <a:solidFill>
                      <a:schemeClr val="tx1"/>
                    </a:solidFill>
                    <a:latin typeface="Times New Roman" charset="0"/>
                    <a:ea typeface="ＭＳ Ｐゴシック" charset="0"/>
                    <a:cs typeface="+mn-cs"/>
                  </a:rPr>
                  <a:t>a</a:t>
                </a:r>
                <a:r>
                  <a:rPr lang="en-US" sz="1800" kern="1200" dirty="0" smtClean="0">
                    <a:solidFill>
                      <a:schemeClr val="tx1"/>
                    </a:solidFill>
                    <a:latin typeface="Times New Roman" charset="0"/>
                    <a:ea typeface="ＭＳ Ｐゴシック" charset="0"/>
                    <a:cs typeface="+mn-cs"/>
                  </a:rPr>
                  <a:t>rrivals to the next router are also </a:t>
                </a:r>
                <a:r>
                  <a:rPr lang="is-IS" sz="1800" i="0">
                    <a:latin typeface="Cambria Math" charset="0"/>
                  </a:rPr>
                  <a:t>(</a:t>
                </a:r>
                <a:r>
                  <a:rPr lang="is-IS" sz="1800" i="0">
                    <a:latin typeface="Cambria Math" charset="0"/>
                    <a:ea typeface="Cambria Math" charset="0"/>
                    <a:cs typeface="Cambria Math" charset="0"/>
                  </a:rPr>
                  <a:t>𝜎</a:t>
                </a:r>
                <a:r>
                  <a:rPr lang="en-US" sz="1800" i="0">
                    <a:latin typeface="Cambria Math" charset="0"/>
                    <a:ea typeface="Cambria Math" charset="0"/>
                    <a:cs typeface="Cambria Math" charset="0"/>
                  </a:rPr>
                  <a:t>,𝜌)</a:t>
                </a:r>
                <a:r>
                  <a:rPr lang="en-US" sz="1800" dirty="0"/>
                  <a:t>-</a:t>
                </a:r>
                <a:r>
                  <a:rPr lang="en-US" sz="1800" kern="1200" dirty="0" smtClean="0">
                    <a:solidFill>
                      <a:schemeClr val="tx1"/>
                    </a:solidFill>
                    <a:latin typeface="Times New Roman" charset="0"/>
                    <a:ea typeface="ＭＳ Ｐゴシック" charset="0"/>
                    <a:cs typeface="+mn-cs"/>
                  </a:rPr>
                  <a:t>constrained too</a:t>
                </a:r>
                <a:r>
                  <a:rPr lang="is-IS" sz="1800" kern="1200" dirty="0" smtClean="0">
                    <a:solidFill>
                      <a:schemeClr val="tx1"/>
                    </a:solidFill>
                    <a:latin typeface="Times New Roman" charset="0"/>
                    <a:ea typeface="ＭＳ Ｐゴシック" charset="0"/>
                    <a:cs typeface="+mn-cs"/>
                  </a:rPr>
                  <a:t>. </a:t>
                </a:r>
              </a:p>
              <a:p>
                <a:endParaRPr lang="is-IS" sz="1800" kern="1200" dirty="0" smtClean="0">
                  <a:solidFill>
                    <a:schemeClr val="tx1"/>
                  </a:solidFill>
                  <a:latin typeface="Times New Roman" charset="0"/>
                  <a:ea typeface="ＭＳ Ｐゴシック" charset="0"/>
                  <a:cs typeface="+mn-cs"/>
                </a:endParaRPr>
              </a:p>
              <a:p>
                <a:r>
                  <a:rPr lang="is-IS" sz="1800" kern="1200" dirty="0" smtClean="0">
                    <a:solidFill>
                      <a:schemeClr val="tx1"/>
                    </a:solidFill>
                    <a:latin typeface="Times New Roman" charset="0"/>
                    <a:ea typeface="ＭＳ Ｐゴシック" charset="0"/>
                    <a:cs typeface="+mn-cs"/>
                  </a:rPr>
                  <a:t>And so the delay</a:t>
                </a:r>
                <a:r>
                  <a:rPr lang="is-IS" sz="1800" kern="1200" baseline="0" dirty="0" smtClean="0">
                    <a:solidFill>
                      <a:schemeClr val="tx1"/>
                    </a:solidFill>
                    <a:latin typeface="Times New Roman" charset="0"/>
                    <a:ea typeface="ＭＳ Ｐゴシック" charset="0"/>
                    <a:cs typeface="+mn-cs"/>
                  </a:rPr>
                  <a:t> through the second router is also guaranteed to be less than b over fai times R as well!</a:t>
                </a:r>
                <a:endParaRPr lang="en-US" sz="1800" kern="1200" dirty="0">
                  <a:solidFill>
                    <a:schemeClr val="tx1"/>
                  </a:solidFill>
                  <a:latin typeface="Times New Roman" charset="0"/>
                  <a:ea typeface="ＭＳ Ｐゴシック" charset="0"/>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19</a:t>
            </a:fld>
            <a:endParaRPr lang="en-US"/>
          </a:p>
        </p:txBody>
      </p:sp>
    </p:spTree>
    <p:extLst>
      <p:ext uri="{BB962C8B-B14F-4D97-AF65-F5344CB8AC3E}">
        <p14:creationId xmlns:p14="http://schemas.microsoft.com/office/powerpoint/2010/main" val="422590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put it all together.</a:t>
                </a:r>
              </a:p>
              <a:p>
                <a:endParaRPr lang="en-US" dirty="0"/>
              </a:p>
              <a:p>
                <a:r>
                  <a:rPr lang="en-US" dirty="0"/>
                  <a:t>If</a:t>
                </a:r>
                <a:r>
                  <a:rPr lang="en-US" baseline="0" dirty="0"/>
                  <a:t> the end host has a leaky bucket regulator, and if every router uses Weighted Fair Queueing, then we can guarantee an upper bound on the end to end delay as follows: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Cambria Math" charset="0"/>
                    <a:cs typeface="Cambria Math" charset="0"/>
                  </a:rPr>
                  <a:t>&lt;click&gt; If</a:t>
                </a:r>
                <a:r>
                  <a:rPr lang="en-US" sz="1800" dirty="0">
                    <a:ea typeface="Cambria Math" charset="0"/>
                    <a:cs typeface="Cambria Math" charset="0"/>
                  </a:rPr>
                  <a:t> </a:t>
                </a:r>
                <a14:m>
                  <m:oMath xmlns:m="http://schemas.openxmlformats.org/officeDocument/2006/math">
                    <m:r>
                      <a:rPr lang="en-US" sz="1800" i="1">
                        <a:latin typeface="Cambria Math" charset="0"/>
                        <a:ea typeface="Cambria Math" charset="0"/>
                        <a:cs typeface="Cambria Math" charset="0"/>
                      </a:rPr>
                      <m:t>𝜙</m:t>
                    </m:r>
                    <m:r>
                      <a:rPr lang="en-US" sz="1800" i="1">
                        <a:latin typeface="Cambria Math" charset="0"/>
                        <a:ea typeface="Cambria Math" charset="0"/>
                        <a:cs typeface="Cambria Math" charset="0"/>
                      </a:rPr>
                      <m:t>𝑅</m:t>
                    </m:r>
                    <m:r>
                      <a:rPr lang="en-US" sz="1800" i="1">
                        <a:latin typeface="Cambria Math" charset="0"/>
                        <a:ea typeface="Cambria Math" charset="0"/>
                        <a:cs typeface="Cambria Math" charset="0"/>
                      </a:rPr>
                      <m:t>&gt;</m:t>
                    </m:r>
                    <m:r>
                      <a:rPr lang="en-US" sz="1800" i="1">
                        <a:latin typeface="Cambria Math" charset="0"/>
                        <a:ea typeface="Cambria Math" charset="0"/>
                        <a:cs typeface="Cambria Math" charset="0"/>
                      </a:rPr>
                      <m:t>𝜌</m:t>
                    </m:r>
                  </m:oMath>
                </a14:m>
                <a:r>
                  <a:rPr lang="en-US" sz="1800" dirty="0"/>
                  <a:t> </a:t>
                </a:r>
                <a:r>
                  <a:rPr lang="en-US" sz="1800" kern="1200" dirty="0">
                    <a:solidFill>
                      <a:schemeClr val="tx1"/>
                    </a:solidFill>
                    <a:latin typeface="Times New Roman" charset="0"/>
                    <a:ea typeface="ＭＳ Ｐゴシック" charset="0"/>
                    <a:cs typeface="+mn-cs"/>
                  </a:rPr>
                  <a:t>and</a:t>
                </a:r>
                <a:r>
                  <a:rPr lang="en-US" sz="1800" dirty="0"/>
                  <a:t> </a:t>
                </a:r>
                <a14:m>
                  <m:oMath xmlns:m="http://schemas.openxmlformats.org/officeDocument/2006/math">
                    <m:r>
                      <a:rPr lang="en-US" sz="1800" i="1">
                        <a:latin typeface="Cambria Math" charset="0"/>
                      </a:rPr>
                      <m:t>𝑏</m:t>
                    </m:r>
                    <m:r>
                      <a:rPr lang="en-US" sz="1800" i="1">
                        <a:latin typeface="Cambria Math" charset="0"/>
                      </a:rPr>
                      <m:t>&gt;</m:t>
                    </m:r>
                    <m:r>
                      <a:rPr lang="en-US" sz="1800" i="1">
                        <a:latin typeface="Cambria Math" charset="0"/>
                        <a:ea typeface="Cambria Math" charset="0"/>
                        <a:cs typeface="Cambria Math" charset="0"/>
                      </a:rPr>
                      <m:t>𝜎</m:t>
                    </m:r>
                  </m:oMath>
                </a14:m>
                <a:r>
                  <a:rPr lang="en-US" sz="1800" kern="1200" dirty="0">
                    <a:solidFill>
                      <a:schemeClr val="tx1"/>
                    </a:solidFill>
                    <a:latin typeface="Times New Roman" charset="0"/>
                    <a:ea typeface="ＭＳ Ｐゴシック" charset="0"/>
                    <a:cs typeface="+mn-cs"/>
                  </a:rPr>
                  <a:t> then the end-to-end delay of </a:t>
                </a:r>
                <a:r>
                  <a:rPr lang="en-US" sz="1800" u="sng" kern="1200" dirty="0">
                    <a:solidFill>
                      <a:schemeClr val="tx1"/>
                    </a:solidFill>
                    <a:latin typeface="Times New Roman" charset="0"/>
                    <a:ea typeface="ＭＳ Ｐゴシック" charset="0"/>
                    <a:cs typeface="+mn-cs"/>
                  </a:rPr>
                  <a:t>every</a:t>
                </a:r>
                <a:r>
                  <a:rPr lang="en-US" sz="1800" kern="1200" dirty="0">
                    <a:solidFill>
                      <a:schemeClr val="tx1"/>
                    </a:solidFill>
                    <a:latin typeface="Times New Roman" charset="0"/>
                    <a:ea typeface="ＭＳ Ｐゴシック" charset="0"/>
                    <a:cs typeface="+mn-cs"/>
                  </a:rPr>
                  <a:t> packet of length </a:t>
                </a:r>
                <a:r>
                  <a:rPr lang="en-US" sz="1600" kern="1200" dirty="0">
                    <a:solidFill>
                      <a:schemeClr val="tx1"/>
                    </a:solidFill>
                    <a:latin typeface="Times New Roman" charset="0"/>
                    <a:ea typeface="ＭＳ Ｐゴシック" charset="0"/>
                    <a:cs typeface="+mn-cs"/>
                  </a:rPr>
                  <a:t>p </a:t>
                </a:r>
                <a14:m>
                  <m:oMath xmlns:m="http://schemas.openxmlformats.org/officeDocument/2006/math">
                    <m:r>
                      <a:rPr lang="en-US" sz="160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4</m:t>
                    </m:r>
                    <m:d>
                      <m:dPr>
                        <m:ctrlPr>
                          <a:rPr lang="en-US" sz="1600" b="0" i="1" smtClean="0">
                            <a:latin typeface="Cambria Math" panose="02040503050406030204" pitchFamily="18" charset="0"/>
                            <a:ea typeface="Cambria Math" charset="0"/>
                            <a:cs typeface="Cambria Math" charset="0"/>
                          </a:rPr>
                        </m:ctrlPr>
                      </m:dPr>
                      <m:e>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𝑙</m:t>
                            </m:r>
                          </m:num>
                          <m:den>
                            <m:r>
                              <a:rPr lang="en-US" sz="1600" b="0" i="1" smtClean="0">
                                <a:latin typeface="Cambria Math" charset="0"/>
                                <a:ea typeface="Cambria Math" charset="0"/>
                                <a:cs typeface="Cambria Math" charset="0"/>
                              </a:rPr>
                              <m:t>𝑐</m:t>
                            </m:r>
                          </m:den>
                        </m:f>
                        <m:r>
                          <a:rPr lang="en-US" sz="1600" b="0" i="1" smtClean="0">
                            <a:latin typeface="Cambria Math" charset="0"/>
                            <a:ea typeface="Cambria Math" charset="0"/>
                            <a:cs typeface="Cambria Math" charset="0"/>
                          </a:rPr>
                          <m:t>+</m:t>
                        </m:r>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𝑝</m:t>
                            </m:r>
                          </m:num>
                          <m:den>
                            <m:r>
                              <a:rPr lang="en-US" sz="1600" b="0" i="1" smtClean="0">
                                <a:latin typeface="Cambria Math" charset="0"/>
                                <a:ea typeface="Cambria Math" charset="0"/>
                                <a:cs typeface="Cambria Math" charset="0"/>
                              </a:rPr>
                              <m:t>𝑅</m:t>
                            </m:r>
                          </m:den>
                        </m:f>
                      </m:e>
                    </m:d>
                    <m:r>
                      <a:rPr lang="en-US" sz="1600" b="0" i="1" smtClean="0">
                        <a:latin typeface="Cambria Math" charset="0"/>
                        <a:ea typeface="Cambria Math" charset="0"/>
                        <a:cs typeface="Cambria Math" charset="0"/>
                      </a:rPr>
                      <m:t>+3</m:t>
                    </m:r>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𝑏</m:t>
                        </m:r>
                      </m:num>
                      <m:den>
                        <m:r>
                          <m:rPr>
                            <m:nor/>
                          </m:rPr>
                          <a:rPr lang="en-US" sz="1600" i="1" dirty="0">
                            <a:latin typeface="Times New Roman" charset="0"/>
                            <a:ea typeface="Times New Roman" charset="0"/>
                            <a:cs typeface="Times New Roman" charset="0"/>
                          </a:rPr>
                          <m:t>𝜙</m:t>
                        </m:r>
                        <m:r>
                          <m:rPr>
                            <m:nor/>
                          </m:rPr>
                          <a:rPr lang="en-US" sz="1600" i="1" dirty="0">
                            <a:latin typeface="Times New Roman" charset="0"/>
                            <a:ea typeface="Times New Roman" charset="0"/>
                            <a:cs typeface="Times New Roman" charset="0"/>
                          </a:rPr>
                          <m:t>R</m:t>
                        </m:r>
                        <m:r>
                          <m:rPr>
                            <m:nor/>
                          </m:rPr>
                          <a:rPr lang="en-US" sz="1600" i="1" baseline="-25000" dirty="0">
                            <a:latin typeface="Times New Roman" charset="0"/>
                            <a:ea typeface="Times New Roman" charset="0"/>
                            <a:cs typeface="Times New Roman" charset="0"/>
                          </a:rPr>
                          <m:t> </m:t>
                        </m:r>
                      </m:den>
                    </m:f>
                  </m:oMath>
                </a14:m>
                <a:r>
                  <a:rPr lang="en-US" sz="1800" kern="1200" dirty="0">
                    <a:solidFill>
                      <a:schemeClr val="tx1"/>
                    </a:solidFill>
                    <a:latin typeface="Times New Roman" charset="0"/>
                    <a:ea typeface="ＭＳ Ｐゴシック" charset="0"/>
                    <a:cs typeface="+mn-cs"/>
                  </a:rPr>
                  <a:t>  </a:t>
                </a:r>
              </a:p>
              <a:p>
                <a:endParaRPr lang="en-US" dirty="0"/>
              </a:p>
            </p:txBody>
          </p:sp>
        </mc:Choice>
        <mc:Fallback xmlns="">
          <p:sp>
            <p:nvSpPr>
              <p:cNvPr id="3" name="Notes Placeholder 2"/>
              <p:cNvSpPr>
                <a:spLocks noGrp="1"/>
              </p:cNvSpPr>
              <p:nvPr>
                <p:ph type="body" idx="1"/>
              </p:nvPr>
            </p:nvSpPr>
            <p:spPr/>
            <p:txBody>
              <a:bodyPr/>
              <a:lstStyle/>
              <a:p>
                <a:r>
                  <a:rPr lang="en-US" dirty="0" smtClean="0"/>
                  <a:t>Let’s put it all together.</a:t>
                </a:r>
              </a:p>
              <a:p>
                <a:endParaRPr lang="en-US" dirty="0" smtClean="0"/>
              </a:p>
              <a:p>
                <a:r>
                  <a:rPr lang="en-US" dirty="0" smtClean="0"/>
                  <a:t>If</a:t>
                </a:r>
                <a:r>
                  <a:rPr lang="en-US" baseline="0" dirty="0" smtClean="0"/>
                  <a:t> the end host has a leaky bucket regulator, and if every router uses Weighted Fair Queueing, then we can guarantee an upper bound on the end to end delay as follows: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Cambria Math" charset="0"/>
                    <a:cs typeface="Cambria Math" charset="0"/>
                  </a:rPr>
                  <a:t>&lt;click&gt; If</a:t>
                </a:r>
                <a:r>
                  <a:rPr lang="en-US" sz="1800" dirty="0" smtClean="0">
                    <a:ea typeface="Cambria Math" charset="0"/>
                    <a:cs typeface="Cambria Math" charset="0"/>
                  </a:rPr>
                  <a:t> </a:t>
                </a:r>
                <a:r>
                  <a:rPr lang="en-US" sz="1800" i="0">
                    <a:latin typeface="Cambria Math" charset="0"/>
                    <a:ea typeface="Cambria Math" charset="0"/>
                    <a:cs typeface="Cambria Math" charset="0"/>
                  </a:rPr>
                  <a:t>𝜙𝑅&gt;𝜌</a:t>
                </a:r>
                <a:r>
                  <a:rPr lang="en-US" sz="1800" dirty="0"/>
                  <a:t> </a:t>
                </a:r>
                <a:r>
                  <a:rPr lang="en-US" sz="1800" kern="1200" dirty="0">
                    <a:solidFill>
                      <a:schemeClr val="tx1"/>
                    </a:solidFill>
                    <a:latin typeface="Times New Roman" charset="0"/>
                    <a:ea typeface="ＭＳ Ｐゴシック" charset="0"/>
                    <a:cs typeface="+mn-cs"/>
                  </a:rPr>
                  <a:t>and</a:t>
                </a:r>
                <a:r>
                  <a:rPr lang="en-US" sz="1800" dirty="0"/>
                  <a:t> </a:t>
                </a:r>
                <a:r>
                  <a:rPr lang="en-US" sz="1800" i="0">
                    <a:latin typeface="Cambria Math" charset="0"/>
                  </a:rPr>
                  <a:t>𝑏&gt;</a:t>
                </a:r>
                <a:r>
                  <a:rPr lang="en-US" sz="1800" i="0">
                    <a:latin typeface="Cambria Math" charset="0"/>
                    <a:ea typeface="Cambria Math" charset="0"/>
                    <a:cs typeface="Cambria Math" charset="0"/>
                  </a:rPr>
                  <a:t>𝜎</a:t>
                </a:r>
                <a:r>
                  <a:rPr lang="en-US" sz="1800" kern="1200" dirty="0" smtClean="0">
                    <a:solidFill>
                      <a:schemeClr val="tx1"/>
                    </a:solidFill>
                    <a:latin typeface="Times New Roman" charset="0"/>
                    <a:ea typeface="ＭＳ Ｐゴシック" charset="0"/>
                    <a:cs typeface="+mn-cs"/>
                  </a:rPr>
                  <a:t> then the end-to-end delay of </a:t>
                </a:r>
                <a:r>
                  <a:rPr lang="en-US" sz="1800" u="sng" kern="1200" dirty="0" smtClean="0">
                    <a:solidFill>
                      <a:schemeClr val="tx1"/>
                    </a:solidFill>
                    <a:latin typeface="Times New Roman" charset="0"/>
                    <a:ea typeface="ＭＳ Ｐゴシック" charset="0"/>
                    <a:cs typeface="+mn-cs"/>
                  </a:rPr>
                  <a:t>every</a:t>
                </a:r>
                <a:r>
                  <a:rPr lang="en-US" sz="1800" kern="1200" dirty="0" smtClean="0">
                    <a:solidFill>
                      <a:schemeClr val="tx1"/>
                    </a:solidFill>
                    <a:latin typeface="Times New Roman" charset="0"/>
                    <a:ea typeface="ＭＳ Ｐゴシック" charset="0"/>
                    <a:cs typeface="+mn-cs"/>
                  </a:rPr>
                  <a:t> packet of length </a:t>
                </a:r>
                <a:r>
                  <a:rPr lang="en-US" sz="1600" kern="1200" dirty="0" smtClean="0">
                    <a:solidFill>
                      <a:schemeClr val="tx1"/>
                    </a:solidFill>
                    <a:latin typeface="Times New Roman" charset="0"/>
                    <a:ea typeface="ＭＳ Ｐゴシック" charset="0"/>
                    <a:cs typeface="+mn-cs"/>
                  </a:rPr>
                  <a:t>p </a:t>
                </a:r>
                <a:r>
                  <a:rPr lang="en-US" sz="160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4(𝑙</a:t>
                </a:r>
                <a:r>
                  <a:rPr lang="bg-BG" sz="1600" b="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𝑐+𝑝</a:t>
                </a:r>
                <a:r>
                  <a:rPr lang="bg-BG" sz="1600" b="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𝑅)+3 𝑏</a:t>
                </a:r>
                <a:r>
                  <a:rPr lang="bg-BG" sz="1600" b="0" i="0" smtClean="0">
                    <a:latin typeface="Cambria Math" charset="0"/>
                    <a:ea typeface="Cambria Math" charset="0"/>
                    <a:cs typeface="Cambria Math" charset="0"/>
                  </a:rPr>
                  <a:t>/</a:t>
                </a:r>
                <a:r>
                  <a:rPr lang="en-US" sz="1600" b="0" i="0" dirty="0">
                    <a:latin typeface="Times New Roman" charset="0"/>
                    <a:ea typeface="Times New Roman" charset="0"/>
                    <a:cs typeface="Times New Roman" charset="0"/>
                  </a:rPr>
                  <a:t>"</a:t>
                </a:r>
                <a:r>
                  <a:rPr lang="en-US" sz="1600" i="0" dirty="0">
                    <a:latin typeface="Times New Roman" charset="0"/>
                    <a:ea typeface="Times New Roman" charset="0"/>
                    <a:cs typeface="Times New Roman" charset="0"/>
                  </a:rPr>
                  <a:t>𝜙R</a:t>
                </a:r>
                <a:r>
                  <a:rPr lang="en-US" sz="1600" i="0" baseline="-25000" dirty="0">
                    <a:latin typeface="Times New Roman" charset="0"/>
                    <a:ea typeface="Times New Roman" charset="0"/>
                    <a:cs typeface="Times New Roman" charset="0"/>
                  </a:rPr>
                  <a:t> </a:t>
                </a:r>
                <a:r>
                  <a:rPr lang="en-US" sz="1600" i="0" baseline="-25000" dirty="0">
                    <a:latin typeface="Cambria Math" charset="0"/>
                    <a:ea typeface="Times New Roman" charset="0"/>
                    <a:cs typeface="Times New Roman" charset="0"/>
                  </a:rPr>
                  <a:t>" </a:t>
                </a:r>
                <a:r>
                  <a:rPr lang="en-US" sz="1800" kern="1200" dirty="0" smtClean="0">
                    <a:solidFill>
                      <a:schemeClr val="tx1"/>
                    </a:solidFill>
                    <a:latin typeface="Times New Roman" charset="0"/>
                    <a:ea typeface="ＭＳ Ｐゴシック" charset="0"/>
                    <a:cs typeface="+mn-cs"/>
                  </a:rPr>
                  <a:t>  </a:t>
                </a:r>
              </a:p>
              <a:p>
                <a:endParaRPr lang="en-US" dirty="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20</a:t>
            </a:fld>
            <a:endParaRPr lang="en-US"/>
          </a:p>
        </p:txBody>
      </p:sp>
    </p:spTree>
    <p:extLst>
      <p:ext uri="{BB962C8B-B14F-4D97-AF65-F5344CB8AC3E}">
        <p14:creationId xmlns:p14="http://schemas.microsoft.com/office/powerpoint/2010/main" val="2086390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look at a</a:t>
                </a:r>
                <a:r>
                  <a:rPr lang="en-US" baseline="0" dirty="0"/>
                  <a:t> numeric example.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ＭＳ Ｐゴシック" charset="0"/>
                    <a:cs typeface="+mn-cs"/>
                  </a:rPr>
                  <a:t>In the network below, we want to give an application flow a rate of 10Mb/s and an end to end delay of less than 4.7ms for 1,000 byte packets. What values of </a:t>
                </a:r>
                <a14:m>
                  <m:oMath xmlns:m="http://schemas.openxmlformats.org/officeDocument/2006/math">
                    <m:r>
                      <a:rPr lang="en-US" sz="1800" i="1">
                        <a:latin typeface="Cambria Math" charset="0"/>
                        <a:ea typeface="Cambria Math" charset="0"/>
                        <a:cs typeface="Cambria Math" charset="0"/>
                      </a:rPr>
                      <m:t>𝜎</m:t>
                    </m:r>
                  </m:oMath>
                </a14:m>
                <a:r>
                  <a:rPr lang="en-US" sz="1800" dirty="0">
                    <a:ea typeface="Cambria Math" charset="0"/>
                    <a:cs typeface="Cambria Math" charset="0"/>
                  </a:rPr>
                  <a:t> </a:t>
                </a:r>
                <a:r>
                  <a:rPr lang="en-US" sz="1800" kern="1200" dirty="0">
                    <a:solidFill>
                      <a:schemeClr val="tx1"/>
                    </a:solidFill>
                    <a:latin typeface="Times New Roman" charset="0"/>
                    <a:ea typeface="Cambria Math" charset="0"/>
                    <a:cs typeface="Cambria Math" charset="0"/>
                  </a:rPr>
                  <a:t>and</a:t>
                </a:r>
                <a:r>
                  <a:rPr lang="en-US" sz="1800" dirty="0">
                    <a:ea typeface="Cambria Math" charset="0"/>
                    <a:cs typeface="Cambria Math" charset="0"/>
                  </a:rPr>
                  <a:t> </a:t>
                </a:r>
                <a14:m>
                  <m:oMath xmlns:m="http://schemas.openxmlformats.org/officeDocument/2006/math">
                    <m:r>
                      <a:rPr lang="en-US" sz="1800" i="1">
                        <a:latin typeface="Cambria Math" charset="0"/>
                        <a:ea typeface="Cambria Math" charset="0"/>
                        <a:cs typeface="Cambria Math" charset="0"/>
                      </a:rPr>
                      <m:t>𝜌</m:t>
                    </m:r>
                  </m:oMath>
                </a14:m>
                <a:r>
                  <a:rPr lang="en-US" sz="1800" kern="1200" dirty="0">
                    <a:solidFill>
                      <a:schemeClr val="tx1"/>
                    </a:solidFill>
                    <a:latin typeface="Times New Roman" charset="0"/>
                    <a:ea typeface="ＭＳ Ｐゴシック" charset="0"/>
                    <a:cs typeface="+mn-cs"/>
                  </a:rPr>
                  <a:t> should we use for the leaky bucket regulator? And what service rate and buffer size do we need in the routers? We</a:t>
                </a:r>
                <a:r>
                  <a:rPr lang="en-US" sz="1800" kern="1200" baseline="0" dirty="0">
                    <a:solidFill>
                      <a:schemeClr val="tx1"/>
                    </a:solidFill>
                    <a:latin typeface="Times New Roman" charset="0"/>
                    <a:ea typeface="ＭＳ Ｐゴシック" charset="0"/>
                    <a:cs typeface="+mn-cs"/>
                  </a:rPr>
                  <a:t> are going to a</a:t>
                </a:r>
                <a:r>
                  <a:rPr lang="en-US" sz="1800" kern="1200" dirty="0">
                    <a:solidFill>
                      <a:schemeClr val="tx1"/>
                    </a:solidFill>
                    <a:latin typeface="Times New Roman" charset="0"/>
                    <a:ea typeface="ＭＳ Ｐゴシック" charset="0"/>
                    <a:cs typeface="+mn-cs"/>
                  </a:rPr>
                  <a:t>ssume a speed of propagation, </a:t>
                </a:r>
                <a14:m>
                  <m:oMath xmlns:m="http://schemas.openxmlformats.org/officeDocument/2006/math">
                    <m:r>
                      <a:rPr lang="en-US" sz="1800" b="0" i="1" smtClean="0">
                        <a:latin typeface="Cambria Math" charset="0"/>
                      </a:rPr>
                      <m:t>𝑐</m:t>
                    </m:r>
                    <m:r>
                      <a:rPr lang="en-US" sz="1800" b="0" i="1" smtClean="0">
                        <a:latin typeface="Cambria Math" charset="0"/>
                      </a:rPr>
                      <m:t>=2</m:t>
                    </m:r>
                    <m:sSup>
                      <m:sSupPr>
                        <m:ctrlPr>
                          <a:rPr lang="el-GR" sz="1800" b="0" i="1" smtClean="0">
                            <a:latin typeface="Cambria Math" panose="02040503050406030204" pitchFamily="18" charset="0"/>
                          </a:rPr>
                        </m:ctrlPr>
                      </m:sSupPr>
                      <m:e>
                        <m:r>
                          <a:rPr lang="el-GR"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10</m:t>
                        </m:r>
                      </m:e>
                      <m:sup>
                        <m:r>
                          <a:rPr lang="en-US" sz="1800" b="0" i="1" smtClean="0">
                            <a:latin typeface="Cambria Math" charset="0"/>
                          </a:rPr>
                          <m:t>8</m:t>
                        </m:r>
                      </m:sup>
                    </m:sSup>
                  </m:oMath>
                </a14:m>
                <a:r>
                  <a:rPr lang="en-US" sz="1800" kern="1200" dirty="0">
                    <a:solidFill>
                      <a:schemeClr val="tx1"/>
                    </a:solidFill>
                    <a:latin typeface="Times New Roman" charset="0"/>
                    <a:ea typeface="ＭＳ Ｐゴシック" charset="0"/>
                    <a:cs typeface="+mn-cs"/>
                  </a:rPr>
                  <a:t>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ＭＳ Ｐゴシック" charset="0"/>
                    <a:cs typeface="+mn-cs"/>
                  </a:rPr>
                  <a:t>Here is the answer:</a:t>
                </a:r>
              </a:p>
              <a:p>
                <a:r>
                  <a:rPr lang="en-US" sz="1800" kern="1200" dirty="0">
                    <a:solidFill>
                      <a:schemeClr val="tx1"/>
                    </a:solidFill>
                    <a:latin typeface="Times New Roman" charset="0"/>
                    <a:ea typeface="ＭＳ Ｐゴシック" charset="0"/>
                    <a:cs typeface="+mn-cs"/>
                  </a:rPr>
                  <a:t>The fixed component of delay – in other words, all</a:t>
                </a:r>
                <a:r>
                  <a:rPr lang="en-US" sz="1800" kern="1200" baseline="0" dirty="0">
                    <a:solidFill>
                      <a:schemeClr val="tx1"/>
                    </a:solidFill>
                    <a:latin typeface="Times New Roman" charset="0"/>
                    <a:ea typeface="ＭＳ Ｐゴシック" charset="0"/>
                    <a:cs typeface="+mn-cs"/>
                  </a:rPr>
                  <a:t> of the delay except for the queueing delay –</a:t>
                </a:r>
                <a:r>
                  <a:rPr lang="en-US" sz="1800" kern="1200" dirty="0">
                    <a:solidFill>
                      <a:schemeClr val="tx1"/>
                    </a:solidFill>
                    <a:latin typeface="Times New Roman" charset="0"/>
                    <a:ea typeface="ＭＳ Ｐゴシック" charset="0"/>
                    <a:cs typeface="+mn-cs"/>
                  </a:rPr>
                  <a:t> is given by </a:t>
                </a:r>
                <a14:m>
                  <m:oMath xmlns:m="http://schemas.openxmlformats.org/officeDocument/2006/math">
                    <m:f>
                      <m:fPr>
                        <m:type m:val="lin"/>
                        <m:ctrlPr>
                          <a:rPr lang="en-US" sz="1800" i="1" smtClean="0">
                            <a:latin typeface="Cambria Math" panose="02040503050406030204" pitchFamily="18" charset="0"/>
                          </a:rPr>
                        </m:ctrlPr>
                      </m:fPr>
                      <m:num>
                        <m:r>
                          <a:rPr lang="en-US" sz="1800" b="0" i="1" smtClean="0">
                            <a:latin typeface="Cambria Math" charset="0"/>
                          </a:rPr>
                          <m:t>(120</m:t>
                        </m:r>
                        <m:r>
                          <a:rPr lang="en-US" sz="1800" b="0" i="1" smtClean="0">
                            <a:latin typeface="Cambria Math" charset="0"/>
                          </a:rPr>
                          <m:t>𝑘𝑚</m:t>
                        </m:r>
                      </m:num>
                      <m:den>
                        <m:r>
                          <a:rPr lang="en-US" sz="1800" b="0" i="1" smtClean="0">
                            <a:latin typeface="Cambria Math" charset="0"/>
                          </a:rPr>
                          <m:t>𝑐</m:t>
                        </m:r>
                      </m:den>
                    </m:f>
                    <m:r>
                      <a:rPr lang="en-US" sz="1800" b="0" i="1" smtClean="0">
                        <a:latin typeface="Cambria Math" charset="0"/>
                      </a:rPr>
                      <m:t>)+8,000</m:t>
                    </m:r>
                    <m:r>
                      <a:rPr lang="en-US" sz="1800" b="0" i="1" smtClean="0">
                        <a:latin typeface="Cambria Math" charset="0"/>
                      </a:rPr>
                      <m:t>𝑏𝑖𝑡𝑠</m:t>
                    </m:r>
                  </m:oMath>
                </a14:m>
                <a:r>
                  <a:rPr lang="en-US" sz="1800" kern="1200" dirty="0">
                    <a:solidFill>
                      <a:schemeClr val="tx1"/>
                    </a:solidFill>
                    <a:latin typeface="Times New Roman" charset="0"/>
                    <a:ea typeface="ＭＳ Ｐゴシック" charset="0"/>
                    <a:cs typeface="+mn-cs"/>
                  </a:rPr>
                  <a:t>(</a:t>
                </a:r>
                <a14:m>
                  <m:oMath xmlns:m="http://schemas.openxmlformats.org/officeDocument/2006/math">
                    <m:f>
                      <m:fPr>
                        <m:ctrlPr>
                          <a:rPr lang="bg-BG" sz="1800" i="1" dirty="0" smtClean="0">
                            <a:latin typeface="Cambria Math" panose="02040503050406030204" pitchFamily="18" charset="0"/>
                          </a:rPr>
                        </m:ctrlPr>
                      </m:fPr>
                      <m:num>
                        <m:r>
                          <a:rPr lang="en-US" sz="1800" b="0" i="1" dirty="0" smtClean="0">
                            <a:latin typeface="Cambria Math" charset="0"/>
                          </a:rPr>
                          <m:t>1</m:t>
                        </m:r>
                      </m:num>
                      <m:den>
                        <m:sSup>
                          <m:sSupPr>
                            <m:ctrlPr>
                              <a:rPr lang="bg-BG" sz="1800" i="1" dirty="0" smtClean="0">
                                <a:latin typeface="Cambria Math" panose="02040503050406030204" pitchFamily="18" charset="0"/>
                              </a:rPr>
                            </m:ctrlPr>
                          </m:sSupPr>
                          <m:e>
                            <m:r>
                              <a:rPr lang="en-US" sz="1800" b="0" i="1" dirty="0" smtClean="0">
                                <a:latin typeface="Cambria Math" charset="0"/>
                              </a:rPr>
                              <m:t>10</m:t>
                            </m:r>
                          </m:e>
                          <m:sup>
                            <m:r>
                              <a:rPr lang="en-US" sz="1800" b="0" i="1" dirty="0" smtClean="0">
                                <a:latin typeface="Cambria Math" charset="0"/>
                              </a:rPr>
                              <m:t>9</m:t>
                            </m:r>
                          </m:sup>
                        </m:sSup>
                      </m:den>
                    </m:f>
                    <m:r>
                      <a:rPr lang="en-US" sz="1800" b="0" i="1" dirty="0" smtClean="0">
                        <a:latin typeface="Cambria Math" charset="0"/>
                      </a:rPr>
                      <m:t>+</m:t>
                    </m:r>
                    <m:f>
                      <m:fPr>
                        <m:ctrlPr>
                          <a:rPr lang="bg-BG" sz="1800" i="1" dirty="0">
                            <a:latin typeface="Cambria Math" panose="02040503050406030204" pitchFamily="18" charset="0"/>
                          </a:rPr>
                        </m:ctrlPr>
                      </m:fPr>
                      <m:num>
                        <m:r>
                          <a:rPr lang="en-US" sz="1800" i="1" dirty="0">
                            <a:latin typeface="Cambria Math" charset="0"/>
                          </a:rPr>
                          <m:t>1</m:t>
                        </m:r>
                      </m:num>
                      <m:den>
                        <m:sSup>
                          <m:sSupPr>
                            <m:ctrlPr>
                              <a:rPr lang="bg-BG" sz="1800" i="1" dirty="0">
                                <a:latin typeface="Cambria Math" panose="02040503050406030204" pitchFamily="18" charset="0"/>
                              </a:rPr>
                            </m:ctrlPr>
                          </m:sSupPr>
                          <m:e>
                            <m:r>
                              <a:rPr lang="en-US" sz="1800" b="0" i="1" dirty="0" smtClean="0">
                                <a:latin typeface="Cambria Math" charset="0"/>
                              </a:rPr>
                              <m:t>100</m:t>
                            </m:r>
                            <m:r>
                              <a:rPr lang="en-US" sz="1800" b="0" i="1" dirty="0" smtClean="0">
                                <a:latin typeface="Cambria Math" charset="0"/>
                                <a:ea typeface="Cambria Math" charset="0"/>
                                <a:cs typeface="Cambria Math" charset="0"/>
                              </a:rPr>
                              <m:t>×</m:t>
                            </m:r>
                            <m:r>
                              <a:rPr lang="en-US" sz="1800" i="1" dirty="0">
                                <a:latin typeface="Cambria Math" charset="0"/>
                              </a:rPr>
                              <m:t>10</m:t>
                            </m:r>
                          </m:e>
                          <m:sup>
                            <m:r>
                              <a:rPr lang="en-US" sz="1800" b="0" i="1" dirty="0" smtClean="0">
                                <a:latin typeface="Cambria Math" charset="0"/>
                              </a:rPr>
                              <m:t>6</m:t>
                            </m:r>
                          </m:sup>
                        </m:sSup>
                      </m:den>
                    </m:f>
                  </m:oMath>
                </a14:m>
                <a:r>
                  <a:rPr lang="bg-BG" sz="1800" dirty="0"/>
                  <a:t> </a:t>
                </a:r>
                <a14:m>
                  <m:oMath xmlns:m="http://schemas.openxmlformats.org/officeDocument/2006/math">
                    <m:r>
                      <a:rPr lang="en-US" sz="1800" b="0" i="0" dirty="0" smtClean="0">
                        <a:latin typeface="Cambria Math" charset="0"/>
                      </a:rPr>
                      <m:t>+</m:t>
                    </m:r>
                    <m:f>
                      <m:fPr>
                        <m:ctrlPr>
                          <a:rPr lang="bg-BG" sz="1800" i="1" dirty="0">
                            <a:latin typeface="Cambria Math" panose="02040503050406030204" pitchFamily="18" charset="0"/>
                          </a:rPr>
                        </m:ctrlPr>
                      </m:fPr>
                      <m:num>
                        <m:r>
                          <a:rPr lang="en-US" sz="1800" i="1" dirty="0">
                            <a:latin typeface="Cambria Math" charset="0"/>
                          </a:rPr>
                          <m:t>1</m:t>
                        </m:r>
                      </m:num>
                      <m:den>
                        <m:sSup>
                          <m:sSupPr>
                            <m:ctrlPr>
                              <a:rPr lang="bg-BG" sz="1800" i="1" dirty="0">
                                <a:latin typeface="Cambria Math" panose="02040503050406030204" pitchFamily="18" charset="0"/>
                              </a:rPr>
                            </m:ctrlPr>
                          </m:sSupPr>
                          <m:e>
                            <m:r>
                              <a:rPr lang="en-US" sz="1800" i="1" dirty="0">
                                <a:latin typeface="Cambria Math" charset="0"/>
                              </a:rPr>
                              <m:t>10</m:t>
                            </m:r>
                          </m:e>
                          <m:sup>
                            <m:r>
                              <a:rPr lang="en-US" sz="1800" i="1" dirty="0">
                                <a:latin typeface="Cambria Math" charset="0"/>
                              </a:rPr>
                              <m:t>9</m:t>
                            </m:r>
                          </m:sup>
                        </m:sSup>
                      </m:den>
                    </m:f>
                  </m:oMath>
                </a14:m>
                <a:r>
                  <a:rPr lang="en-US" sz="1800" kern="1200" dirty="0">
                    <a:solidFill>
                      <a:schemeClr val="tx1"/>
                    </a:solidFill>
                    <a:latin typeface="Times New Roman" charset="0"/>
                    <a:ea typeface="ＭＳ Ｐゴシック" charset="0"/>
                    <a:cs typeface="+mn-cs"/>
                  </a:rPr>
                  <a:t>) = 0.7ms.</a:t>
                </a:r>
                <a:r>
                  <a:rPr lang="en-US" sz="1800" kern="1200" baseline="0" dirty="0">
                    <a:solidFill>
                      <a:schemeClr val="tx1"/>
                    </a:solidFill>
                    <a:latin typeface="Times New Roman" charset="0"/>
                    <a:ea typeface="ＭＳ Ｐゴシック" charset="0"/>
                    <a:cs typeface="+mn-cs"/>
                  </a:rPr>
                  <a:t> This leaves</a:t>
                </a:r>
                <a:r>
                  <a:rPr lang="en-US" sz="1800" kern="1200" dirty="0">
                    <a:solidFill>
                      <a:schemeClr val="tx1"/>
                    </a:solidFill>
                    <a:latin typeface="Times New Roman" charset="0"/>
                    <a:ea typeface="ＭＳ Ｐゴシック" charset="0"/>
                    <a:cs typeface="+mn-cs"/>
                  </a:rPr>
                  <a:t> 4ms delay for the queues in the routers. We can apportion the delay between the routers however we want, so long as we can make the numbers work. Let’s make it simple</a:t>
                </a:r>
                <a:r>
                  <a:rPr lang="en-US" sz="1800" kern="1200" baseline="0" dirty="0">
                    <a:solidFill>
                      <a:schemeClr val="tx1"/>
                    </a:solidFill>
                    <a:latin typeface="Times New Roman" charset="0"/>
                    <a:ea typeface="ＭＳ Ｐゴシック" charset="0"/>
                    <a:cs typeface="+mn-cs"/>
                  </a:rPr>
                  <a:t> and</a:t>
                </a:r>
                <a:r>
                  <a:rPr lang="en-US" sz="1800" kern="1200" dirty="0">
                    <a:solidFill>
                      <a:schemeClr val="tx1"/>
                    </a:solidFill>
                    <a:latin typeface="Times New Roman" charset="0"/>
                    <a:ea typeface="ＭＳ Ｐゴシック" charset="0"/>
                    <a:cs typeface="+mn-cs"/>
                  </a:rPr>
                  <a:t> apportion 2ms delay to each router, which means the queue in each router should</a:t>
                </a:r>
                <a:r>
                  <a:rPr lang="en-US" sz="1800" kern="1200" baseline="0" dirty="0">
                    <a:solidFill>
                      <a:schemeClr val="tx1"/>
                    </a:solidFill>
                    <a:latin typeface="Times New Roman" charset="0"/>
                    <a:ea typeface="ＭＳ Ｐゴシック" charset="0"/>
                    <a:cs typeface="+mn-cs"/>
                  </a:rPr>
                  <a:t> </a:t>
                </a:r>
                <a:r>
                  <a:rPr lang="en-US" sz="1800" kern="1200" dirty="0">
                    <a:solidFill>
                      <a:schemeClr val="tx1"/>
                    </a:solidFill>
                    <a:latin typeface="Times New Roman" charset="0"/>
                    <a:ea typeface="ＭＳ Ｐゴシック" charset="0"/>
                    <a:cs typeface="+mn-cs"/>
                  </a:rPr>
                  <a:t>be no larger than </a:t>
                </a:r>
                <a14:m>
                  <m:oMath xmlns:m="http://schemas.openxmlformats.org/officeDocument/2006/math">
                    <m:r>
                      <a:rPr lang="en-US" sz="1800" i="1">
                        <a:latin typeface="Cambria Math" charset="0"/>
                      </a:rPr>
                      <m:t>2</m:t>
                    </m:r>
                    <m:r>
                      <a:rPr lang="en-US" sz="1800" b="0" i="1" smtClean="0">
                        <a:latin typeface="Cambria Math" charset="0"/>
                      </a:rPr>
                      <m:t>𝑚𝑠</m:t>
                    </m:r>
                    <m:r>
                      <a:rPr lang="en-US" sz="1800" b="0" i="1" smtClean="0">
                        <a:latin typeface="Cambria Math" charset="0"/>
                      </a:rPr>
                      <m:t> × 10</m:t>
                    </m:r>
                  </m:oMath>
                </a14:m>
                <a:r>
                  <a:rPr lang="en-US" sz="1800" kern="1200" dirty="0">
                    <a:solidFill>
                      <a:schemeClr val="tx1"/>
                    </a:solidFill>
                    <a:latin typeface="Times New Roman" charset="0"/>
                    <a:ea typeface="ＭＳ Ｐゴシック" charset="0"/>
                    <a:cs typeface="+mn-cs"/>
                  </a:rPr>
                  <a:t>Mb/s </a:t>
                </a:r>
                <a14:m>
                  <m:oMath xmlns:m="http://schemas.openxmlformats.org/officeDocument/2006/math">
                    <m:r>
                      <a:rPr lang="en-US" sz="1800" b="0" i="1" smtClean="0">
                        <a:latin typeface="Cambria Math" charset="0"/>
                      </a:rPr>
                      <m:t>=20,000</m:t>
                    </m:r>
                  </m:oMath>
                </a14:m>
                <a:r>
                  <a:rPr lang="en-US" sz="1800" kern="1200" dirty="0">
                    <a:solidFill>
                      <a:schemeClr val="tx1"/>
                    </a:solidFill>
                    <a:latin typeface="Times New Roman" charset="0"/>
                    <a:ea typeface="ＭＳ Ｐゴシック" charset="0"/>
                    <a:cs typeface="+mn-cs"/>
                  </a:rPr>
                  <a:t>bits (or 2.5Kbytes). Therefore, the leaky bucket regulator in Host A should have </a:t>
                </a:r>
                <a14:m>
                  <m:oMath xmlns:m="http://schemas.openxmlformats.org/officeDocument/2006/math">
                    <m:r>
                      <a:rPr lang="en-US" sz="1800" i="1" smtClean="0">
                        <a:latin typeface="Cambria Math" charset="0"/>
                        <a:ea typeface="Cambria Math" charset="0"/>
                        <a:cs typeface="Cambria Math" charset="0"/>
                      </a:rPr>
                      <m:t>𝜌</m:t>
                    </m:r>
                    <m:r>
                      <a:rPr lang="en-US" sz="1800" b="0" i="1" smtClean="0">
                        <a:latin typeface="Cambria Math" charset="0"/>
                        <a:ea typeface="Cambria Math" charset="0"/>
                        <a:cs typeface="Cambria Math" charset="0"/>
                      </a:rPr>
                      <m:t>=10</m:t>
                    </m:r>
                    <m:r>
                      <a:rPr lang="en-US" sz="1800" b="0" i="1" smtClean="0">
                        <a:latin typeface="Cambria Math" charset="0"/>
                        <a:ea typeface="Cambria Math" charset="0"/>
                        <a:cs typeface="Cambria Math" charset="0"/>
                      </a:rPr>
                      <m:t>𝑀𝑏</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𝑠</m:t>
                    </m:r>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r>
                      <a:rPr lang="en-US" sz="1800" i="1" smtClean="0">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b="0" i="1" smtClean="0">
                        <a:latin typeface="Cambria Math" charset="0"/>
                        <a:ea typeface="Cambria Math" charset="0"/>
                        <a:cs typeface="Cambria Math" charset="0"/>
                      </a:rPr>
                      <m:t>20,000</m:t>
                    </m:r>
                    <m:r>
                      <a:rPr lang="en-US" sz="1800" b="0" i="1" smtClean="0">
                        <a:latin typeface="Cambria Math" charset="0"/>
                        <a:ea typeface="Cambria Math" charset="0"/>
                        <a:cs typeface="Cambria Math" charset="0"/>
                      </a:rPr>
                      <m:t>𝑏𝑖𝑡𝑠</m:t>
                    </m:r>
                  </m:oMath>
                </a14:m>
                <a:r>
                  <a:rPr lang="en-US" sz="1800" kern="1200" dirty="0">
                    <a:solidFill>
                      <a:schemeClr val="tx1"/>
                    </a:solidFill>
                    <a:latin typeface="Times New Roman" charset="0"/>
                    <a:ea typeface="ＭＳ Ｐゴシック" charset="0"/>
                    <a:cs typeface="+mn-cs"/>
                  </a:rPr>
                  <a:t>. WFQ should be set at each router so that </a:t>
                </a:r>
                <a14:m>
                  <m:oMath xmlns:m="http://schemas.openxmlformats.org/officeDocument/2006/math">
                    <m:sSub>
                      <m:sSubPr>
                        <m:ctrlPr>
                          <a:rPr lang="en-US" sz="1800" i="1" smtClean="0">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𝜙</m:t>
                        </m:r>
                      </m:e>
                      <m:sub>
                        <m:r>
                          <a:rPr lang="en-US" sz="1800" b="0" i="1" smtClean="0">
                            <a:latin typeface="Cambria Math" charset="0"/>
                            <a:ea typeface="Cambria Math" charset="0"/>
                            <a:cs typeface="Cambria Math" charset="0"/>
                          </a:rPr>
                          <m:t>𝑖</m:t>
                        </m:r>
                      </m:sub>
                    </m:sSub>
                    <m:r>
                      <a:rPr lang="en-US" sz="1800" b="0" i="1" smtClean="0">
                        <a:latin typeface="Cambria Math" charset="0"/>
                        <a:ea typeface="Cambria Math" charset="0"/>
                        <a:cs typeface="Cambria Math" charset="0"/>
                      </a:rPr>
                      <m:t>𝑅</m:t>
                    </m:r>
                    <m:r>
                      <a:rPr lang="en-US" sz="1800" b="0" i="1" smtClean="0">
                        <a:latin typeface="Cambria Math" charset="0"/>
                        <a:ea typeface="Cambria Math" charset="0"/>
                        <a:cs typeface="Cambria Math" charset="0"/>
                      </a:rPr>
                      <m:t>≥10</m:t>
                    </m:r>
                    <m:r>
                      <a:rPr lang="en-US" sz="1800" b="0" i="1" smtClean="0">
                        <a:latin typeface="Cambria Math" charset="0"/>
                        <a:ea typeface="Cambria Math" charset="0"/>
                        <a:cs typeface="Cambria Math" charset="0"/>
                      </a:rPr>
                      <m:t>𝑀𝑏</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𝑠</m:t>
                    </m:r>
                  </m:oMath>
                </a14:m>
                <a:r>
                  <a:rPr lang="en-US" sz="1800" kern="1200" dirty="0">
                    <a:solidFill>
                      <a:schemeClr val="tx1"/>
                    </a:solidFill>
                    <a:latin typeface="Times New Roman" charset="0"/>
                    <a:ea typeface="ＭＳ Ｐゴシック" charset="0"/>
                    <a:cs typeface="+mn-cs"/>
                  </a:rPr>
                  <a:t> and the flow’s queue should have a capacity of at least 2.5Kbytes.</a:t>
                </a:r>
              </a:p>
              <a:p>
                <a:endParaRPr lang="en-US" sz="1800" kern="1200" baseline="0" dirty="0">
                  <a:solidFill>
                    <a:schemeClr val="tx1"/>
                  </a:solidFill>
                  <a:latin typeface="Times New Roman" charset="0"/>
                  <a:ea typeface="ＭＳ Ｐゴシック" charset="0"/>
                  <a:cs typeface="+mn-cs"/>
                </a:endParaRPr>
              </a:p>
              <a:p>
                <a:r>
                  <a:rPr lang="en-US" sz="1800" kern="1200" baseline="0" dirty="0">
                    <a:solidFill>
                      <a:schemeClr val="tx1"/>
                    </a:solidFill>
                    <a:latin typeface="Times New Roman" charset="0"/>
                    <a:ea typeface="ＭＳ Ｐゴシック" charset="0"/>
                    <a:cs typeface="+mn-cs"/>
                  </a:rPr>
                  <a:t>If any part of the example doesn’t make sense, go back through the video and hopefully it will become clear. </a:t>
                </a:r>
                <a:endParaRPr lang="en-US" baseline="0" dirty="0"/>
              </a:p>
            </p:txBody>
          </p:sp>
        </mc:Choice>
        <mc:Fallback xmlns="">
          <p:sp>
            <p:nvSpPr>
              <p:cNvPr id="3" name="Notes Placeholder 2"/>
              <p:cNvSpPr>
                <a:spLocks noGrp="1"/>
              </p:cNvSpPr>
              <p:nvPr>
                <p:ph type="body" idx="1"/>
              </p:nvPr>
            </p:nvSpPr>
            <p:spPr/>
            <p:txBody>
              <a:bodyPr/>
              <a:lstStyle/>
              <a:p>
                <a:r>
                  <a:rPr lang="en-US" dirty="0" smtClean="0"/>
                  <a:t>Let’s look at a</a:t>
                </a:r>
                <a:r>
                  <a:rPr lang="en-US" baseline="0" dirty="0" smtClean="0"/>
                  <a:t> numeric example.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ＭＳ Ｐゴシック" charset="0"/>
                    <a:cs typeface="+mn-cs"/>
                  </a:rPr>
                  <a:t>In the network below, we want to give an application flow a rate of 10Mb/s and an </a:t>
                </a:r>
                <a:r>
                  <a:rPr lang="en-US" sz="1800" kern="1200" dirty="0">
                    <a:solidFill>
                      <a:schemeClr val="tx1"/>
                    </a:solidFill>
                    <a:latin typeface="Times New Roman" charset="0"/>
                    <a:ea typeface="ＭＳ Ｐゴシック" charset="0"/>
                    <a:cs typeface="+mn-cs"/>
                  </a:rPr>
                  <a:t>end to end delay of less than 4</a:t>
                </a:r>
                <a:r>
                  <a:rPr lang="en-US" sz="1800" kern="1200" dirty="0" smtClean="0">
                    <a:solidFill>
                      <a:schemeClr val="tx1"/>
                    </a:solidFill>
                    <a:latin typeface="Times New Roman" charset="0"/>
                    <a:ea typeface="ＭＳ Ｐゴシック" charset="0"/>
                    <a:cs typeface="+mn-cs"/>
                  </a:rPr>
                  <a:t>.7ms </a:t>
                </a:r>
                <a:r>
                  <a:rPr lang="en-US" sz="1800" kern="1200" dirty="0">
                    <a:solidFill>
                      <a:schemeClr val="tx1"/>
                    </a:solidFill>
                    <a:latin typeface="Times New Roman" charset="0"/>
                    <a:ea typeface="ＭＳ Ｐゴシック" charset="0"/>
                    <a:cs typeface="+mn-cs"/>
                  </a:rPr>
                  <a:t>for </a:t>
                </a:r>
                <a:r>
                  <a:rPr lang="en-US" sz="1800" kern="1200" dirty="0" smtClean="0">
                    <a:solidFill>
                      <a:schemeClr val="tx1"/>
                    </a:solidFill>
                    <a:latin typeface="Times New Roman" charset="0"/>
                    <a:ea typeface="ＭＳ Ｐゴシック" charset="0"/>
                    <a:cs typeface="+mn-cs"/>
                  </a:rPr>
                  <a:t>1,000 byte </a:t>
                </a:r>
                <a:r>
                  <a:rPr lang="en-US" sz="1800" kern="1200" dirty="0">
                    <a:solidFill>
                      <a:schemeClr val="tx1"/>
                    </a:solidFill>
                    <a:latin typeface="Times New Roman" charset="0"/>
                    <a:ea typeface="ＭＳ Ｐゴシック" charset="0"/>
                    <a:cs typeface="+mn-cs"/>
                  </a:rPr>
                  <a:t>packets</a:t>
                </a:r>
                <a:r>
                  <a:rPr lang="en-US" sz="1800" kern="1200" dirty="0" smtClean="0">
                    <a:solidFill>
                      <a:schemeClr val="tx1"/>
                    </a:solidFill>
                    <a:latin typeface="Times New Roman" charset="0"/>
                    <a:ea typeface="ＭＳ Ｐゴシック" charset="0"/>
                    <a:cs typeface="+mn-cs"/>
                  </a:rPr>
                  <a:t>. What values of </a:t>
                </a:r>
                <a:r>
                  <a:rPr lang="en-US" sz="1800" i="0">
                    <a:latin typeface="Cambria Math" charset="0"/>
                    <a:ea typeface="Cambria Math" charset="0"/>
                    <a:cs typeface="Cambria Math" charset="0"/>
                  </a:rPr>
                  <a:t>𝜎</a:t>
                </a:r>
                <a:r>
                  <a:rPr lang="en-US" sz="1800" dirty="0" smtClean="0">
                    <a:ea typeface="Cambria Math" charset="0"/>
                    <a:cs typeface="Cambria Math" charset="0"/>
                  </a:rPr>
                  <a:t> </a:t>
                </a:r>
                <a:r>
                  <a:rPr lang="en-US" sz="1800" kern="1200" dirty="0" smtClean="0">
                    <a:solidFill>
                      <a:schemeClr val="tx1"/>
                    </a:solidFill>
                    <a:latin typeface="Times New Roman" charset="0"/>
                    <a:ea typeface="Cambria Math" charset="0"/>
                    <a:cs typeface="Cambria Math" charset="0"/>
                  </a:rPr>
                  <a:t>and</a:t>
                </a:r>
                <a:r>
                  <a:rPr lang="en-US" sz="1800" dirty="0" smtClean="0">
                    <a:ea typeface="Cambria Math" charset="0"/>
                    <a:cs typeface="Cambria Math" charset="0"/>
                  </a:rPr>
                  <a:t> </a:t>
                </a:r>
                <a:r>
                  <a:rPr lang="en-US" sz="1800" i="0">
                    <a:latin typeface="Cambria Math" charset="0"/>
                    <a:ea typeface="Cambria Math" charset="0"/>
                    <a:cs typeface="Cambria Math" charset="0"/>
                  </a:rPr>
                  <a:t>𝜌</a:t>
                </a:r>
                <a:r>
                  <a:rPr lang="en-US" sz="1800" kern="1200" dirty="0" smtClean="0">
                    <a:solidFill>
                      <a:schemeClr val="tx1"/>
                    </a:solidFill>
                    <a:latin typeface="Times New Roman" charset="0"/>
                    <a:ea typeface="ＭＳ Ｐゴシック" charset="0"/>
                    <a:cs typeface="+mn-cs"/>
                  </a:rPr>
                  <a:t> should we use for the leaky bucket regulator? And what service rate and buffer size do we need in the routers? </a:t>
                </a:r>
                <a:r>
                  <a:rPr lang="en-US" sz="1800" kern="1200" dirty="0" smtClean="0">
                    <a:solidFill>
                      <a:schemeClr val="tx1"/>
                    </a:solidFill>
                    <a:latin typeface="Times New Roman" charset="0"/>
                    <a:ea typeface="ＭＳ Ｐゴシック" charset="0"/>
                    <a:cs typeface="+mn-cs"/>
                  </a:rPr>
                  <a:t>We</a:t>
                </a:r>
                <a:r>
                  <a:rPr lang="en-US" sz="1800" kern="1200" baseline="0" dirty="0" smtClean="0">
                    <a:solidFill>
                      <a:schemeClr val="tx1"/>
                    </a:solidFill>
                    <a:latin typeface="Times New Roman" charset="0"/>
                    <a:ea typeface="ＭＳ Ｐゴシック" charset="0"/>
                    <a:cs typeface="+mn-cs"/>
                  </a:rPr>
                  <a:t> are going to a</a:t>
                </a:r>
                <a:r>
                  <a:rPr lang="en-US" sz="1800" kern="1200" dirty="0" smtClean="0">
                    <a:solidFill>
                      <a:schemeClr val="tx1"/>
                    </a:solidFill>
                    <a:latin typeface="Times New Roman" charset="0"/>
                    <a:ea typeface="ＭＳ Ｐゴシック" charset="0"/>
                    <a:cs typeface="+mn-cs"/>
                  </a:rPr>
                  <a:t>ssume a speed </a:t>
                </a:r>
                <a:r>
                  <a:rPr lang="en-US" sz="1800" kern="1200" dirty="0" smtClean="0">
                    <a:solidFill>
                      <a:schemeClr val="tx1"/>
                    </a:solidFill>
                    <a:latin typeface="Times New Roman" charset="0"/>
                    <a:ea typeface="ＭＳ Ｐゴシック" charset="0"/>
                    <a:cs typeface="+mn-cs"/>
                  </a:rPr>
                  <a:t>of propagation, </a:t>
                </a:r>
                <a:r>
                  <a:rPr lang="en-US" sz="1800" b="0" i="0" smtClean="0">
                    <a:latin typeface="Cambria Math" charset="0"/>
                  </a:rPr>
                  <a:t>𝑐=2</a:t>
                </a:r>
                <a:r>
                  <a:rPr lang="el-GR" sz="1800" b="0" i="0" smtClean="0">
                    <a:latin typeface="Cambria Math" charset="0"/>
                  </a:rPr>
                  <a:t>〖</a:t>
                </a:r>
                <a:r>
                  <a:rPr lang="el-GR" sz="1800" b="0" i="0" smtClean="0">
                    <a:latin typeface="Cambria Math" charset="0"/>
                    <a:ea typeface="Cambria Math" charset="0"/>
                    <a:cs typeface="Cambria Math" charset="0"/>
                  </a:rPr>
                  <a:t>×</a:t>
                </a:r>
                <a:r>
                  <a:rPr lang="en-US" sz="1800" b="0" i="0" smtClean="0">
                    <a:latin typeface="Cambria Math" charset="0"/>
                    <a:ea typeface="Cambria Math" charset="0"/>
                    <a:cs typeface="Cambria Math" charset="0"/>
                  </a:rPr>
                  <a:t>10</a:t>
                </a:r>
                <a:r>
                  <a:rPr lang="el-GR" sz="1800" b="0" i="0" smtClean="0">
                    <a:latin typeface="Cambria Math" charset="0"/>
                    <a:ea typeface="Cambria Math" charset="0"/>
                    <a:cs typeface="Cambria Math" charset="0"/>
                  </a:rPr>
                  <a:t>〗^</a:t>
                </a:r>
                <a:r>
                  <a:rPr lang="en-US" sz="1800" b="0" i="0" smtClean="0">
                    <a:latin typeface="Cambria Math" charset="0"/>
                  </a:rPr>
                  <a:t>8</a:t>
                </a:r>
                <a:r>
                  <a:rPr lang="en-US" sz="1800" kern="1200" dirty="0" smtClean="0">
                    <a:solidFill>
                      <a:schemeClr val="tx1"/>
                    </a:solidFill>
                    <a:latin typeface="Times New Roman" charset="0"/>
                    <a:ea typeface="ＭＳ Ｐゴシック" charset="0"/>
                    <a:cs typeface="+mn-cs"/>
                  </a:rPr>
                  <a:t>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kern="1200" dirty="0" smtClean="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ＭＳ Ｐゴシック" charset="0"/>
                    <a:cs typeface="+mn-cs"/>
                  </a:rPr>
                  <a:t>Here is the answer:</a:t>
                </a:r>
                <a:endParaRPr lang="en-US" sz="1800" kern="1200" dirty="0">
                  <a:solidFill>
                    <a:schemeClr val="tx1"/>
                  </a:solidFill>
                  <a:latin typeface="Times New Roman" charset="0"/>
                  <a:ea typeface="ＭＳ Ｐゴシック" charset="0"/>
                  <a:cs typeface="+mn-cs"/>
                </a:endParaRPr>
              </a:p>
              <a:p>
                <a:r>
                  <a:rPr lang="en-US" sz="1800" kern="1200" dirty="0" smtClean="0">
                    <a:solidFill>
                      <a:schemeClr val="tx1"/>
                    </a:solidFill>
                    <a:latin typeface="Times New Roman" charset="0"/>
                    <a:ea typeface="ＭＳ Ｐゴシック" charset="0"/>
                    <a:cs typeface="+mn-cs"/>
                  </a:rPr>
                  <a:t>The fixed component of delay – in other words, all</a:t>
                </a:r>
                <a:r>
                  <a:rPr lang="en-US" sz="1800" kern="1200" baseline="0" dirty="0" smtClean="0">
                    <a:solidFill>
                      <a:schemeClr val="tx1"/>
                    </a:solidFill>
                    <a:latin typeface="Times New Roman" charset="0"/>
                    <a:ea typeface="ＭＳ Ｐゴシック" charset="0"/>
                    <a:cs typeface="+mn-cs"/>
                  </a:rPr>
                  <a:t> of the delay except for the queueing delay –</a:t>
                </a:r>
                <a:r>
                  <a:rPr lang="en-US" sz="1800" kern="1200" dirty="0" smtClean="0">
                    <a:solidFill>
                      <a:schemeClr val="tx1"/>
                    </a:solidFill>
                    <a:latin typeface="Times New Roman" charset="0"/>
                    <a:ea typeface="ＭＳ Ｐゴシック" charset="0"/>
                    <a:cs typeface="+mn-cs"/>
                  </a:rPr>
                  <a:t> is given by </a:t>
                </a:r>
                <a:r>
                  <a:rPr lang="en-US" sz="1800" i="0" smtClean="0">
                    <a:latin typeface="Cambria Math" charset="0"/>
                  </a:rPr>
                  <a:t>〖</a:t>
                </a:r>
                <a:r>
                  <a:rPr lang="en-US" sz="1800" b="0" i="0" smtClean="0">
                    <a:latin typeface="Cambria Math" charset="0"/>
                  </a:rPr>
                  <a:t>(120𝑘𝑚〗∕𝑐)+8,000𝑏𝑖𝑡𝑠</a:t>
                </a:r>
                <a:r>
                  <a:rPr lang="en-US" sz="1800" kern="1200" dirty="0" smtClean="0">
                    <a:solidFill>
                      <a:schemeClr val="tx1"/>
                    </a:solidFill>
                    <a:latin typeface="Times New Roman" charset="0"/>
                    <a:ea typeface="ＭＳ Ｐゴシック" charset="0"/>
                    <a:cs typeface="+mn-cs"/>
                  </a:rPr>
                  <a:t>(</a:t>
                </a:r>
                <a:r>
                  <a:rPr lang="en-US" sz="1800" b="0" i="0" dirty="0" smtClean="0">
                    <a:latin typeface="Cambria Math" charset="0"/>
                  </a:rPr>
                  <a:t>1</a:t>
                </a:r>
                <a:r>
                  <a:rPr lang="bg-BG" sz="1800" b="0" i="0" dirty="0" smtClean="0">
                    <a:latin typeface="Cambria Math" charset="0"/>
                  </a:rPr>
                  <a:t>/〖</a:t>
                </a:r>
                <a:r>
                  <a:rPr lang="en-US" sz="1800" b="0" i="0" dirty="0" smtClean="0">
                    <a:latin typeface="Cambria Math" charset="0"/>
                  </a:rPr>
                  <a:t>10</a:t>
                </a:r>
                <a:r>
                  <a:rPr lang="bg-BG" sz="1800" b="0" i="0" dirty="0" smtClean="0">
                    <a:latin typeface="Cambria Math" charset="0"/>
                  </a:rPr>
                  <a:t>〗^</a:t>
                </a:r>
                <a:r>
                  <a:rPr lang="en-US" sz="1800" b="0" i="0" dirty="0" smtClean="0">
                    <a:latin typeface="Cambria Math" charset="0"/>
                  </a:rPr>
                  <a:t>9 +</a:t>
                </a:r>
                <a:r>
                  <a:rPr lang="en-US" sz="1800" i="0" dirty="0">
                    <a:latin typeface="Cambria Math" charset="0"/>
                  </a:rPr>
                  <a:t>1</a:t>
                </a:r>
                <a:r>
                  <a:rPr lang="bg-BG" sz="1800" i="0" dirty="0">
                    <a:latin typeface="Cambria Math" charset="0"/>
                  </a:rPr>
                  <a:t>/〖</a:t>
                </a:r>
                <a:r>
                  <a:rPr lang="en-US" sz="1800" b="0" i="0" dirty="0" smtClean="0">
                    <a:latin typeface="Cambria Math" charset="0"/>
                  </a:rPr>
                  <a:t>100</a:t>
                </a:r>
                <a:r>
                  <a:rPr lang="en-US" sz="1800" b="0" i="0" dirty="0" smtClean="0">
                    <a:latin typeface="Cambria Math" charset="0"/>
                    <a:ea typeface="Cambria Math" charset="0"/>
                    <a:cs typeface="Cambria Math" charset="0"/>
                  </a:rPr>
                  <a:t>×</a:t>
                </a:r>
                <a:r>
                  <a:rPr lang="en-US" sz="1800" i="0" dirty="0">
                    <a:latin typeface="Cambria Math" charset="0"/>
                  </a:rPr>
                  <a:t>10</a:t>
                </a:r>
                <a:r>
                  <a:rPr lang="bg-BG" sz="1800" i="0" dirty="0">
                    <a:latin typeface="Cambria Math" charset="0"/>
                  </a:rPr>
                  <a:t>〗^</a:t>
                </a:r>
                <a:r>
                  <a:rPr lang="en-US" sz="1800" b="0" i="0" dirty="0" smtClean="0">
                    <a:latin typeface="Cambria Math" charset="0"/>
                  </a:rPr>
                  <a:t>6 </a:t>
                </a:r>
                <a:r>
                  <a:rPr lang="bg-BG" sz="1800" dirty="0"/>
                  <a:t> </a:t>
                </a:r>
                <a:r>
                  <a:rPr lang="en-US" sz="1800" b="0" i="0" dirty="0" smtClean="0">
                    <a:latin typeface="Cambria Math" charset="0"/>
                  </a:rPr>
                  <a:t>+</a:t>
                </a:r>
                <a:r>
                  <a:rPr lang="en-US" sz="1800" i="0" dirty="0">
                    <a:latin typeface="Cambria Math" charset="0"/>
                  </a:rPr>
                  <a:t>1</a:t>
                </a:r>
                <a:r>
                  <a:rPr lang="bg-BG" sz="1800" i="0" dirty="0">
                    <a:latin typeface="Cambria Math" charset="0"/>
                  </a:rPr>
                  <a:t>/〖</a:t>
                </a:r>
                <a:r>
                  <a:rPr lang="en-US" sz="1800" i="0" dirty="0">
                    <a:latin typeface="Cambria Math" charset="0"/>
                  </a:rPr>
                  <a:t>10</a:t>
                </a:r>
                <a:r>
                  <a:rPr lang="bg-BG" sz="1800" i="0" dirty="0">
                    <a:latin typeface="Cambria Math" charset="0"/>
                  </a:rPr>
                  <a:t>〗^</a:t>
                </a:r>
                <a:r>
                  <a:rPr lang="en-US" sz="1800" i="0" dirty="0">
                    <a:latin typeface="Cambria Math" charset="0"/>
                  </a:rPr>
                  <a:t>9 </a:t>
                </a:r>
                <a:r>
                  <a:rPr lang="en-US" sz="1800" kern="1200" dirty="0" smtClean="0">
                    <a:solidFill>
                      <a:schemeClr val="tx1"/>
                    </a:solidFill>
                    <a:latin typeface="Times New Roman" charset="0"/>
                    <a:ea typeface="ＭＳ Ｐゴシック" charset="0"/>
                    <a:cs typeface="+mn-cs"/>
                  </a:rPr>
                  <a:t>) = </a:t>
                </a:r>
                <a:r>
                  <a:rPr lang="en-US" sz="1800" kern="1200" dirty="0" smtClean="0">
                    <a:solidFill>
                      <a:schemeClr val="tx1"/>
                    </a:solidFill>
                    <a:latin typeface="Times New Roman" charset="0"/>
                    <a:ea typeface="ＭＳ Ｐゴシック" charset="0"/>
                    <a:cs typeface="+mn-cs"/>
                  </a:rPr>
                  <a:t>0.7ms.</a:t>
                </a:r>
                <a:r>
                  <a:rPr lang="en-US" sz="1800" kern="1200" baseline="0" dirty="0" smtClean="0">
                    <a:solidFill>
                      <a:schemeClr val="tx1"/>
                    </a:solidFill>
                    <a:latin typeface="Times New Roman" charset="0"/>
                    <a:ea typeface="ＭＳ Ｐゴシック" charset="0"/>
                    <a:cs typeface="+mn-cs"/>
                  </a:rPr>
                  <a:t> This leaves</a:t>
                </a:r>
                <a:r>
                  <a:rPr lang="en-US" sz="1800" kern="120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4ms delay for the queues in the routers. </a:t>
                </a:r>
                <a:r>
                  <a:rPr lang="en-US" sz="1800" kern="1200" dirty="0" smtClean="0">
                    <a:solidFill>
                      <a:schemeClr val="tx1"/>
                    </a:solidFill>
                    <a:latin typeface="Times New Roman" charset="0"/>
                    <a:ea typeface="ＭＳ Ｐゴシック" charset="0"/>
                    <a:cs typeface="+mn-cs"/>
                  </a:rPr>
                  <a:t>We can apportion the delay between the routers however we want, so long as we can make the numbers work. Let’s make it simple</a:t>
                </a:r>
                <a:r>
                  <a:rPr lang="en-US" sz="1800" kern="1200" baseline="0" dirty="0" smtClean="0">
                    <a:solidFill>
                      <a:schemeClr val="tx1"/>
                    </a:solidFill>
                    <a:latin typeface="Times New Roman" charset="0"/>
                    <a:ea typeface="ＭＳ Ｐゴシック" charset="0"/>
                    <a:cs typeface="+mn-cs"/>
                  </a:rPr>
                  <a:t> and</a:t>
                </a:r>
                <a:r>
                  <a:rPr lang="en-US" sz="1800" kern="120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apportion 2ms delay to each router, which means the queue in each router </a:t>
                </a:r>
                <a:r>
                  <a:rPr lang="en-US" sz="1800" kern="1200" dirty="0" smtClean="0">
                    <a:solidFill>
                      <a:schemeClr val="tx1"/>
                    </a:solidFill>
                    <a:latin typeface="Times New Roman" charset="0"/>
                    <a:ea typeface="ＭＳ Ｐゴシック" charset="0"/>
                    <a:cs typeface="+mn-cs"/>
                  </a:rPr>
                  <a:t>should</a:t>
                </a:r>
                <a:r>
                  <a:rPr lang="en-US" sz="1800" kern="1200" baseline="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be </a:t>
                </a:r>
                <a:r>
                  <a:rPr lang="en-US" sz="1800" kern="1200" dirty="0" smtClean="0">
                    <a:solidFill>
                      <a:schemeClr val="tx1"/>
                    </a:solidFill>
                    <a:latin typeface="Times New Roman" charset="0"/>
                    <a:ea typeface="ＭＳ Ｐゴシック" charset="0"/>
                    <a:cs typeface="+mn-cs"/>
                  </a:rPr>
                  <a:t>no larger than </a:t>
                </a:r>
                <a:r>
                  <a:rPr lang="en-US" sz="1800" i="0">
                    <a:latin typeface="Cambria Math" charset="0"/>
                  </a:rPr>
                  <a:t>2</a:t>
                </a:r>
                <a:r>
                  <a:rPr lang="en-US" sz="1800" b="0" i="0" smtClean="0">
                    <a:latin typeface="Cambria Math" charset="0"/>
                  </a:rPr>
                  <a:t>𝑚𝑠 × 10</a:t>
                </a:r>
                <a:r>
                  <a:rPr lang="en-US" sz="1800" kern="1200" dirty="0" smtClean="0">
                    <a:solidFill>
                      <a:schemeClr val="tx1"/>
                    </a:solidFill>
                    <a:latin typeface="Times New Roman" charset="0"/>
                    <a:ea typeface="ＭＳ Ｐゴシック" charset="0"/>
                    <a:cs typeface="+mn-cs"/>
                  </a:rPr>
                  <a:t>Mb/s </a:t>
                </a:r>
                <a:r>
                  <a:rPr lang="en-US" sz="1800" b="0" i="0" smtClean="0">
                    <a:latin typeface="Cambria Math" charset="0"/>
                  </a:rPr>
                  <a:t>=20,000</a:t>
                </a:r>
                <a:r>
                  <a:rPr lang="en-US" sz="1800" kern="1200" dirty="0" smtClean="0">
                    <a:solidFill>
                      <a:schemeClr val="tx1"/>
                    </a:solidFill>
                    <a:latin typeface="Times New Roman" charset="0"/>
                    <a:ea typeface="ＭＳ Ｐゴシック" charset="0"/>
                    <a:cs typeface="+mn-cs"/>
                  </a:rPr>
                  <a:t>bits (or 2.5Kbytes). Therefore, the leaky bucket regulator in Host A should have </a:t>
                </a:r>
                <a:r>
                  <a:rPr lang="en-US" sz="1800" i="0" smtClean="0">
                    <a:latin typeface="Cambria Math" charset="0"/>
                    <a:ea typeface="Cambria Math" charset="0"/>
                    <a:cs typeface="Cambria Math" charset="0"/>
                  </a:rPr>
                  <a:t>𝜌</a:t>
                </a:r>
                <a:r>
                  <a:rPr lang="en-US" sz="1800" b="0" i="0" smtClean="0">
                    <a:latin typeface="Cambria Math" charset="0"/>
                    <a:ea typeface="Cambria Math" charset="0"/>
                    <a:cs typeface="Cambria Math" charset="0"/>
                  </a:rPr>
                  <a:t>=10𝑀𝑏/𝑠</a:t>
                </a:r>
                <a:r>
                  <a:rPr lang="en-US" sz="1800" kern="1200" dirty="0" smtClean="0">
                    <a:solidFill>
                      <a:schemeClr val="tx1"/>
                    </a:solidFill>
                    <a:latin typeface="Times New Roman" charset="0"/>
                    <a:ea typeface="ＭＳ Ｐゴシック" charset="0"/>
                    <a:cs typeface="+mn-cs"/>
                  </a:rPr>
                  <a:t> and </a:t>
                </a:r>
                <a:r>
                  <a:rPr lang="en-US" sz="1800" i="0" smtClean="0">
                    <a:latin typeface="Cambria Math" charset="0"/>
                    <a:ea typeface="Cambria Math" charset="0"/>
                    <a:cs typeface="Cambria Math" charset="0"/>
                  </a:rPr>
                  <a:t>𝜎</a:t>
                </a:r>
                <a:r>
                  <a:rPr lang="en-US" sz="1800" i="0">
                    <a:latin typeface="Cambria Math" charset="0"/>
                    <a:ea typeface="Cambria Math" charset="0"/>
                    <a:cs typeface="Cambria Math" charset="0"/>
                  </a:rPr>
                  <a:t>≤</a:t>
                </a:r>
                <a:r>
                  <a:rPr lang="en-US" sz="1800" b="0" i="0" smtClean="0">
                    <a:latin typeface="Cambria Math" charset="0"/>
                    <a:ea typeface="Cambria Math" charset="0"/>
                    <a:cs typeface="Cambria Math" charset="0"/>
                  </a:rPr>
                  <a:t>20,000𝑏𝑖𝑡𝑠</a:t>
                </a:r>
                <a:r>
                  <a:rPr lang="en-US" sz="1800" kern="1200" dirty="0" smtClean="0">
                    <a:solidFill>
                      <a:schemeClr val="tx1"/>
                    </a:solidFill>
                    <a:latin typeface="Times New Roman" charset="0"/>
                    <a:ea typeface="ＭＳ Ｐゴシック" charset="0"/>
                    <a:cs typeface="+mn-cs"/>
                  </a:rPr>
                  <a:t>. WFQ should be set at each router so that </a:t>
                </a:r>
                <a:r>
                  <a:rPr lang="en-US" sz="1800" i="0">
                    <a:latin typeface="Cambria Math" charset="0"/>
                    <a:ea typeface="Cambria Math" charset="0"/>
                    <a:cs typeface="Cambria Math" charset="0"/>
                  </a:rPr>
                  <a:t>𝜙</a:t>
                </a:r>
                <a:r>
                  <a:rPr lang="en-US" sz="1800" i="0" smtClean="0">
                    <a:latin typeface="Cambria Math" charset="0"/>
                    <a:ea typeface="Cambria Math" charset="0"/>
                    <a:cs typeface="Cambria Math" charset="0"/>
                  </a:rPr>
                  <a:t>_</a:t>
                </a:r>
                <a:r>
                  <a:rPr lang="en-US" sz="1800" b="0" i="0" smtClean="0">
                    <a:latin typeface="Cambria Math" charset="0"/>
                    <a:ea typeface="Cambria Math" charset="0"/>
                    <a:cs typeface="Cambria Math" charset="0"/>
                  </a:rPr>
                  <a:t>𝑖 𝑅≥10𝑀𝑏/𝑠</a:t>
                </a:r>
                <a:r>
                  <a:rPr lang="en-US" sz="1800" kern="1200" dirty="0" smtClean="0">
                    <a:solidFill>
                      <a:schemeClr val="tx1"/>
                    </a:solidFill>
                    <a:latin typeface="Times New Roman" charset="0"/>
                    <a:ea typeface="ＭＳ Ｐゴシック" charset="0"/>
                    <a:cs typeface="+mn-cs"/>
                  </a:rPr>
                  <a:t> and the flow’s queue should have a capacity of at least 2.5Kbytes</a:t>
                </a:r>
                <a:r>
                  <a:rPr lang="en-US" sz="1800" kern="1200" dirty="0" smtClean="0">
                    <a:solidFill>
                      <a:schemeClr val="tx1"/>
                    </a:solidFill>
                    <a:latin typeface="Times New Roman" charset="0"/>
                    <a:ea typeface="ＭＳ Ｐゴシック" charset="0"/>
                    <a:cs typeface="+mn-cs"/>
                  </a:rPr>
                  <a:t>.</a:t>
                </a:r>
              </a:p>
              <a:p>
                <a:endParaRPr lang="en-US" sz="1800" kern="1200" baseline="0" dirty="0" smtClean="0">
                  <a:solidFill>
                    <a:schemeClr val="tx1"/>
                  </a:solidFill>
                  <a:latin typeface="Times New Roman" charset="0"/>
                  <a:ea typeface="ＭＳ Ｐゴシック" charset="0"/>
                  <a:cs typeface="+mn-cs"/>
                </a:endParaRPr>
              </a:p>
              <a:p>
                <a:r>
                  <a:rPr lang="en-US" sz="1800" kern="1200" baseline="0" dirty="0" smtClean="0">
                    <a:solidFill>
                      <a:schemeClr val="tx1"/>
                    </a:solidFill>
                    <a:latin typeface="Times New Roman" charset="0"/>
                    <a:ea typeface="ＭＳ Ｐゴシック" charset="0"/>
                    <a:cs typeface="+mn-cs"/>
                  </a:rPr>
                  <a:t>If any part of the example doesn’t make sense, go back through the video and hopefully it will become clear. </a:t>
                </a:r>
                <a:endParaRPr lang="en-US" baseline="0" dirty="0" smtClean="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21</a:t>
            </a:fld>
            <a:endParaRPr lang="en-US"/>
          </a:p>
        </p:txBody>
      </p:sp>
    </p:spTree>
    <p:extLst>
      <p:ext uri="{BB962C8B-B14F-4D97-AF65-F5344CB8AC3E}">
        <p14:creationId xmlns:p14="http://schemas.microsoft.com/office/powerpoint/2010/main" val="297068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D6E12-441D-6F42-9D1C-BBAF2B52C961}" type="slidenum">
              <a:rPr lang="en-US"/>
              <a:pPr/>
              <a:t>3</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1231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1C9FA1-AB23-524E-98F8-FB6B5441B62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032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032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032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032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032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03288" rtl="0" eaLnBrk="1" fontAlgn="auto" latinLnBrk="0" hangingPunct="0">
              <a:lnSpc>
                <a:spcPct val="100000"/>
              </a:lnSpc>
              <a:spcBef>
                <a:spcPts val="0"/>
              </a:spcBef>
              <a:spcAft>
                <a:spcPts val="0"/>
              </a:spcAft>
              <a:buClrTx/>
              <a:buSzTx/>
              <a:buFontTx/>
              <a:buNone/>
              <a:tabLst/>
              <a:defRPr/>
            </a:pPr>
            <a:fld id="{5D29FBCF-B112-CE45-A0AA-220475FA00B0}" type="slidenum">
              <a:rPr kumimoji="0" lang="en-US" altLang="en-US" sz="11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Calibri"/>
                <a:sym typeface="Calibri"/>
              </a:rPr>
              <a:pPr marL="0" marR="0" lvl="0" indent="0" algn="l" defTabSz="903288" rtl="0" eaLnBrk="1" fontAlgn="auto" latinLnBrk="0" hangingPunct="0">
                <a:lnSpc>
                  <a:spcPct val="100000"/>
                </a:lnSpc>
                <a:spcBef>
                  <a:spcPts val="0"/>
                </a:spcBef>
                <a:spcAft>
                  <a:spcPts val="0"/>
                </a:spcAft>
                <a:buClrTx/>
                <a:buSzTx/>
                <a:buFontTx/>
                <a:buNone/>
                <a:tabLst/>
                <a:defRPr/>
              </a:pPr>
              <a:t>23</a:t>
            </a:fld>
            <a:endParaRPr kumimoji="0" lang="en-US" altLang="en-US" sz="11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Calibri"/>
              <a:sym typeface="Calibri"/>
            </a:endParaRPr>
          </a:p>
        </p:txBody>
      </p:sp>
      <p:sp>
        <p:nvSpPr>
          <p:cNvPr id="120834" name="Rectangle 2">
            <a:extLst>
              <a:ext uri="{FF2B5EF4-FFF2-40B4-BE49-F238E27FC236}">
                <a16:creationId xmlns:a16="http://schemas.microsoft.com/office/drawing/2014/main" id="{774A48D7-0957-9045-B5A8-C77577343702}"/>
              </a:ext>
            </a:extLst>
          </p:cNvPr>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20835" name="Rectangle 3">
            <a:extLst>
              <a:ext uri="{FF2B5EF4-FFF2-40B4-BE49-F238E27FC236}">
                <a16:creationId xmlns:a16="http://schemas.microsoft.com/office/drawing/2014/main" id="{F29B0916-E7F1-D84F-AC15-FEF716CF7D55}"/>
              </a:ext>
            </a:extLst>
          </p:cNvPr>
          <p:cNvSpPr>
            <a:spLocks noGrp="1" noChangeArrowheads="1"/>
          </p:cNvSpPr>
          <p:nvPr>
            <p:ph type="body" idx="1"/>
          </p:nvPr>
        </p:nvSpPr>
        <p:spPr/>
        <p:txBody>
          <a:bodyPr/>
          <a:lstStyle/>
          <a:p>
            <a:pPr>
              <a:defRPr/>
            </a:pPr>
            <a:endParaRPr lang="en-US" dirty="0"/>
          </a:p>
        </p:txBody>
      </p:sp>
    </p:spTree>
    <p:extLst>
      <p:ext uri="{BB962C8B-B14F-4D97-AF65-F5344CB8AC3E}">
        <p14:creationId xmlns:p14="http://schemas.microsoft.com/office/powerpoint/2010/main" val="2433133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D88493-C414-C346-A376-B8FCA26F010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032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032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032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032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032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EE1AAE80-979F-664B-8820-BC5D14451C80}" type="slidenum">
              <a:rPr lang="en-US" altLang="en-US" sz="1100">
                <a:latin typeface="Times New Roman" panose="02020603050405020304" pitchFamily="18" charset="0"/>
              </a:rPr>
              <a:pPr/>
              <a:t>24</a:t>
            </a:fld>
            <a:endParaRPr lang="en-US" altLang="en-US" sz="1100">
              <a:latin typeface="Times New Roman" panose="02020603050405020304" pitchFamily="18" charset="0"/>
            </a:endParaRPr>
          </a:p>
        </p:txBody>
      </p:sp>
      <p:sp>
        <p:nvSpPr>
          <p:cNvPr id="126978" name="Rectangle 2">
            <a:extLst>
              <a:ext uri="{FF2B5EF4-FFF2-40B4-BE49-F238E27FC236}">
                <a16:creationId xmlns:a16="http://schemas.microsoft.com/office/drawing/2014/main" id="{DCD2B3E9-9487-214E-8802-0BCEC92B520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a:extLst>
              <a:ext uri="{FF2B5EF4-FFF2-40B4-BE49-F238E27FC236}">
                <a16:creationId xmlns:a16="http://schemas.microsoft.com/office/drawing/2014/main" id="{8235149F-2E60-5D40-B0EC-743AEB22146A}"/>
              </a:ext>
            </a:extLst>
          </p:cNvPr>
          <p:cNvSpPr>
            <a:spLocks noGrp="1" noChangeArrowheads="1"/>
          </p:cNvSpPr>
          <p:nvPr>
            <p:ph type="body" idx="1"/>
          </p:nvPr>
        </p:nvSpPr>
        <p:spPr/>
        <p:txBody>
          <a:bodyPr/>
          <a:lstStyle/>
          <a:p>
            <a:pPr>
              <a:defRPr/>
            </a:pPr>
            <a:endParaRPr lang="en-US"/>
          </a:p>
        </p:txBody>
      </p:sp>
    </p:spTree>
    <p:extLst>
      <p:ext uri="{BB962C8B-B14F-4D97-AF65-F5344CB8AC3E}">
        <p14:creationId xmlns:p14="http://schemas.microsoft.com/office/powerpoint/2010/main" val="507469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9A343E-5A22-154D-BE44-F3FBB5614B3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032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032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032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032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032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03288" rtl="0" eaLnBrk="1" fontAlgn="auto" latinLnBrk="0" hangingPunct="0">
              <a:lnSpc>
                <a:spcPct val="100000"/>
              </a:lnSpc>
              <a:spcBef>
                <a:spcPts val="0"/>
              </a:spcBef>
              <a:spcAft>
                <a:spcPts val="0"/>
              </a:spcAft>
              <a:buClrTx/>
              <a:buSzTx/>
              <a:buFontTx/>
              <a:buNone/>
              <a:tabLst/>
              <a:defRPr/>
            </a:pPr>
            <a:fld id="{B8744D4B-5E7C-C149-95C4-E67F1ABDB477}" type="slidenum">
              <a:rPr kumimoji="0" lang="en-US" altLang="en-US" sz="11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Calibri"/>
                <a:sym typeface="Calibri"/>
              </a:rPr>
              <a:pPr marL="0" marR="0" lvl="0" indent="0" algn="l" defTabSz="903288" rtl="0" eaLnBrk="1" fontAlgn="auto" latinLnBrk="0" hangingPunct="0">
                <a:lnSpc>
                  <a:spcPct val="100000"/>
                </a:lnSpc>
                <a:spcBef>
                  <a:spcPts val="0"/>
                </a:spcBef>
                <a:spcAft>
                  <a:spcPts val="0"/>
                </a:spcAft>
                <a:buClrTx/>
                <a:buSzTx/>
                <a:buFontTx/>
                <a:buNone/>
                <a:tabLst/>
                <a:defRPr/>
              </a:pPr>
              <a:t>25</a:t>
            </a:fld>
            <a:endParaRPr kumimoji="0" lang="en-US" altLang="en-US" sz="11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Calibri"/>
              <a:sym typeface="Calibri"/>
            </a:endParaRPr>
          </a:p>
        </p:txBody>
      </p:sp>
      <p:sp>
        <p:nvSpPr>
          <p:cNvPr id="120834" name="Rectangle 2">
            <a:extLst>
              <a:ext uri="{FF2B5EF4-FFF2-40B4-BE49-F238E27FC236}">
                <a16:creationId xmlns:a16="http://schemas.microsoft.com/office/drawing/2014/main" id="{691B029B-8315-0E4E-9FC0-41B5F3C93415}"/>
              </a:ext>
            </a:extLst>
          </p:cNvPr>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20835" name="Rectangle 3">
            <a:extLst>
              <a:ext uri="{FF2B5EF4-FFF2-40B4-BE49-F238E27FC236}">
                <a16:creationId xmlns:a16="http://schemas.microsoft.com/office/drawing/2014/main" id="{DBECD7D8-668D-F346-9C82-95517B797E0F}"/>
              </a:ext>
            </a:extLst>
          </p:cNvPr>
          <p:cNvSpPr>
            <a:spLocks noGrp="1" noChangeArrowheads="1"/>
          </p:cNvSpPr>
          <p:nvPr>
            <p:ph type="body" idx="1"/>
          </p:nvPr>
        </p:nvSpPr>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1687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1E9902-8B97-C144-A942-42DB3E4B915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032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032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032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032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032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03288" rtl="0" eaLnBrk="1" fontAlgn="auto" latinLnBrk="0" hangingPunct="0">
              <a:lnSpc>
                <a:spcPct val="100000"/>
              </a:lnSpc>
              <a:spcBef>
                <a:spcPts val="0"/>
              </a:spcBef>
              <a:spcAft>
                <a:spcPts val="0"/>
              </a:spcAft>
              <a:buClrTx/>
              <a:buSzTx/>
              <a:buFontTx/>
              <a:buNone/>
              <a:tabLst/>
              <a:defRPr/>
            </a:pPr>
            <a:fld id="{2DC6E041-A664-7B4C-B1FC-2E6692E173D6}" type="slidenum">
              <a:rPr kumimoji="0" lang="en-US" altLang="en-US" sz="11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Calibri"/>
                <a:sym typeface="Calibri"/>
              </a:rPr>
              <a:pPr marL="0" marR="0" lvl="0" indent="0" algn="l" defTabSz="903288" rtl="0" eaLnBrk="1" fontAlgn="auto" latinLnBrk="0" hangingPunct="0">
                <a:lnSpc>
                  <a:spcPct val="100000"/>
                </a:lnSpc>
                <a:spcBef>
                  <a:spcPts val="0"/>
                </a:spcBef>
                <a:spcAft>
                  <a:spcPts val="0"/>
                </a:spcAft>
                <a:buClrTx/>
                <a:buSzTx/>
                <a:buFontTx/>
                <a:buNone/>
                <a:tabLst/>
                <a:defRPr/>
              </a:pPr>
              <a:t>26</a:t>
            </a:fld>
            <a:endParaRPr kumimoji="0" lang="en-US" altLang="en-US" sz="11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Calibri"/>
              <a:sym typeface="Calibri"/>
            </a:endParaRPr>
          </a:p>
        </p:txBody>
      </p:sp>
      <p:sp>
        <p:nvSpPr>
          <p:cNvPr id="120834" name="Rectangle 2">
            <a:extLst>
              <a:ext uri="{FF2B5EF4-FFF2-40B4-BE49-F238E27FC236}">
                <a16:creationId xmlns:a16="http://schemas.microsoft.com/office/drawing/2014/main" id="{CFFB447F-9C71-6A40-91D2-1A87DED4458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a:extLst>
              <a:ext uri="{FF2B5EF4-FFF2-40B4-BE49-F238E27FC236}">
                <a16:creationId xmlns:a16="http://schemas.microsoft.com/office/drawing/2014/main" id="{F314FC1D-8ABA-5A4C-81FF-CF430ADBEF8D}"/>
              </a:ext>
            </a:extLst>
          </p:cNvPr>
          <p:cNvSpPr>
            <a:spLocks noGrp="1" noChangeArrowheads="1"/>
          </p:cNvSpPr>
          <p:nvPr>
            <p:ph type="body" idx="1"/>
          </p:nvPr>
        </p:nvSpPr>
        <p:spPr/>
        <p:txBody>
          <a:bodyPr/>
          <a:lstStyle/>
          <a:p>
            <a:pPr>
              <a:defRPr/>
            </a:pPr>
            <a:endParaRPr lang="en-US" dirty="0"/>
          </a:p>
        </p:txBody>
      </p:sp>
    </p:spTree>
    <p:extLst>
      <p:ext uri="{BB962C8B-B14F-4D97-AF65-F5344CB8AC3E}">
        <p14:creationId xmlns:p14="http://schemas.microsoft.com/office/powerpoint/2010/main" val="3549786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75E00B-5CA5-1A4A-AA10-8E8DAA4DA12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032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032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032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032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032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2F215BD-5EDE-324C-9D0A-5DC0D57A0EFE}" type="slidenum">
              <a:rPr lang="en-US" altLang="en-US" sz="1100">
                <a:latin typeface="Times New Roman" panose="02020603050405020304" pitchFamily="18" charset="0"/>
              </a:rPr>
              <a:pPr/>
              <a:t>27</a:t>
            </a:fld>
            <a:endParaRPr lang="en-US" altLang="en-US" sz="1100">
              <a:latin typeface="Times New Roman" panose="02020603050405020304" pitchFamily="18" charset="0"/>
            </a:endParaRPr>
          </a:p>
        </p:txBody>
      </p:sp>
      <p:sp>
        <p:nvSpPr>
          <p:cNvPr id="120834" name="Rectangle 2">
            <a:extLst>
              <a:ext uri="{FF2B5EF4-FFF2-40B4-BE49-F238E27FC236}">
                <a16:creationId xmlns:a16="http://schemas.microsoft.com/office/drawing/2014/main" id="{57995496-A443-184B-B734-F54E434675C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a:extLst>
              <a:ext uri="{FF2B5EF4-FFF2-40B4-BE49-F238E27FC236}">
                <a16:creationId xmlns:a16="http://schemas.microsoft.com/office/drawing/2014/main" id="{46213BBE-8D6B-1348-B86C-D7E4CFCBEA58}"/>
              </a:ext>
            </a:extLst>
          </p:cNvPr>
          <p:cNvSpPr>
            <a:spLocks noGrp="1" noChangeArrowheads="1"/>
          </p:cNvSpPr>
          <p:nvPr>
            <p:ph type="body" idx="1"/>
          </p:nvPr>
        </p:nvSpPr>
        <p:spPr/>
        <p:txBody>
          <a:bodyPr/>
          <a:lstStyle/>
          <a:p>
            <a:pPr>
              <a:defRPr/>
            </a:pPr>
            <a:endParaRPr lang="en-US" dirty="0"/>
          </a:p>
        </p:txBody>
      </p:sp>
    </p:spTree>
    <p:extLst>
      <p:ext uri="{BB962C8B-B14F-4D97-AF65-F5344CB8AC3E}">
        <p14:creationId xmlns:p14="http://schemas.microsoft.com/office/powerpoint/2010/main" val="974351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4C8763-DAE0-014D-A174-98156791634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032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032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032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032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032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83439ADF-1A66-DD4D-A390-F7F120794D0E}" type="slidenum">
              <a:rPr lang="en-US" altLang="en-US" sz="1100">
                <a:latin typeface="Times New Roman" panose="02020603050405020304" pitchFamily="18" charset="0"/>
              </a:rPr>
              <a:pPr/>
              <a:t>28</a:t>
            </a:fld>
            <a:endParaRPr lang="en-US" altLang="en-US" sz="1100">
              <a:latin typeface="Times New Roman" panose="02020603050405020304" pitchFamily="18" charset="0"/>
            </a:endParaRPr>
          </a:p>
        </p:txBody>
      </p:sp>
      <p:sp>
        <p:nvSpPr>
          <p:cNvPr id="120834" name="Rectangle 2">
            <a:extLst>
              <a:ext uri="{FF2B5EF4-FFF2-40B4-BE49-F238E27FC236}">
                <a16:creationId xmlns:a16="http://schemas.microsoft.com/office/drawing/2014/main" id="{CBA1280A-1244-E944-A49D-4678CBE9165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a:extLst>
              <a:ext uri="{FF2B5EF4-FFF2-40B4-BE49-F238E27FC236}">
                <a16:creationId xmlns:a16="http://schemas.microsoft.com/office/drawing/2014/main" id="{FE20677D-58BD-5B48-965D-7FC0C3C9343E}"/>
              </a:ext>
            </a:extLst>
          </p:cNvPr>
          <p:cNvSpPr>
            <a:spLocks noGrp="1" noChangeArrowheads="1"/>
          </p:cNvSpPr>
          <p:nvPr>
            <p:ph type="body" idx="1"/>
          </p:nvPr>
        </p:nvSpPr>
        <p:spPr/>
        <p:txBody>
          <a:bodyPr/>
          <a:lstStyle/>
          <a:p>
            <a:pPr>
              <a:defRPr/>
            </a:pPr>
            <a:endParaRPr lang="en-US" dirty="0"/>
          </a:p>
        </p:txBody>
      </p:sp>
    </p:spTree>
    <p:extLst>
      <p:ext uri="{BB962C8B-B14F-4D97-AF65-F5344CB8AC3E}">
        <p14:creationId xmlns:p14="http://schemas.microsoft.com/office/powerpoint/2010/main" val="175961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6B683AE-27F5-6144-B3FC-7B613932DCD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032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032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032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032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032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7CA83AC5-AF93-F34F-8DA2-BF7146682C07}" type="slidenum">
              <a:rPr lang="en-US" altLang="en-US" sz="1100">
                <a:latin typeface="Times New Roman" panose="02020603050405020304" pitchFamily="18" charset="0"/>
              </a:rPr>
              <a:pPr/>
              <a:t>29</a:t>
            </a:fld>
            <a:endParaRPr lang="en-US" altLang="en-US" sz="1100">
              <a:latin typeface="Times New Roman" panose="02020603050405020304" pitchFamily="18" charset="0"/>
            </a:endParaRPr>
          </a:p>
        </p:txBody>
      </p:sp>
      <p:sp>
        <p:nvSpPr>
          <p:cNvPr id="120834" name="Rectangle 2">
            <a:extLst>
              <a:ext uri="{FF2B5EF4-FFF2-40B4-BE49-F238E27FC236}">
                <a16:creationId xmlns:a16="http://schemas.microsoft.com/office/drawing/2014/main" id="{43DEC207-3DBF-A843-B922-8E86FAFA748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a:extLst>
              <a:ext uri="{FF2B5EF4-FFF2-40B4-BE49-F238E27FC236}">
                <a16:creationId xmlns:a16="http://schemas.microsoft.com/office/drawing/2014/main" id="{B7594821-7632-EB4A-8C8E-A1A609A1BD0C}"/>
              </a:ext>
            </a:extLst>
          </p:cNvPr>
          <p:cNvSpPr>
            <a:spLocks noGrp="1" noChangeArrowheads="1"/>
          </p:cNvSpPr>
          <p:nvPr>
            <p:ph type="body" idx="1"/>
          </p:nvPr>
        </p:nvSpPr>
        <p:spPr/>
        <p:txBody>
          <a:bodyPr/>
          <a:lstStyle/>
          <a:p>
            <a:pPr>
              <a:defRPr/>
            </a:pPr>
            <a:endParaRPr lang="en-US" dirty="0"/>
          </a:p>
        </p:txBody>
      </p:sp>
    </p:spTree>
    <p:extLst>
      <p:ext uri="{BB962C8B-B14F-4D97-AF65-F5344CB8AC3E}">
        <p14:creationId xmlns:p14="http://schemas.microsoft.com/office/powerpoint/2010/main" val="227827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a:t>
            </a:fld>
            <a:endParaRPr lang="en-US"/>
          </a:p>
        </p:txBody>
      </p:sp>
    </p:spTree>
    <p:extLst>
      <p:ext uri="{BB962C8B-B14F-4D97-AF65-F5344CB8AC3E}">
        <p14:creationId xmlns:p14="http://schemas.microsoft.com/office/powerpoint/2010/main" val="380354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a:t>
            </a:fld>
            <a:endParaRPr lang="en-US"/>
          </a:p>
        </p:txBody>
      </p:sp>
    </p:spTree>
    <p:extLst>
      <p:ext uri="{BB962C8B-B14F-4D97-AF65-F5344CB8AC3E}">
        <p14:creationId xmlns:p14="http://schemas.microsoft.com/office/powerpoint/2010/main" val="3886092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6</a:t>
            </a:fld>
            <a:endParaRPr lang="en-US"/>
          </a:p>
        </p:txBody>
      </p:sp>
    </p:spTree>
    <p:extLst>
      <p:ext uri="{BB962C8B-B14F-4D97-AF65-F5344CB8AC3E}">
        <p14:creationId xmlns:p14="http://schemas.microsoft.com/office/powerpoint/2010/main" val="4286536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91BD4-2354-EB4E-867A-D2F7C13E25DC}" type="slidenum">
              <a:rPr lang="en-US"/>
              <a:pPr/>
              <a:t>8</a:t>
            </a:fld>
            <a:endParaRPr lang="en-US"/>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77278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B1EE8-2E5C-1A49-A390-FF2132782972}" type="slidenum">
              <a:rPr lang="en-US"/>
              <a:pPr/>
              <a:t>9</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r>
              <a:rPr lang="en-US" dirty="0"/>
              <a:t>See worked example video</a:t>
            </a:r>
            <a:r>
              <a:rPr lang="en-US" baseline="0" dirty="0"/>
              <a:t> for more details…</a:t>
            </a:r>
            <a:endParaRPr lang="en-US" dirty="0"/>
          </a:p>
        </p:txBody>
      </p:sp>
    </p:spTree>
    <p:extLst>
      <p:ext uri="{BB962C8B-B14F-4D97-AF65-F5344CB8AC3E}">
        <p14:creationId xmlns:p14="http://schemas.microsoft.com/office/powerpoint/2010/main" val="894491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B1EE8-2E5C-1A49-A390-FF2132782972}" type="slidenum">
              <a:rPr lang="en-US"/>
              <a:pPr/>
              <a:t>10</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r>
              <a:rPr lang="en-US" dirty="0"/>
              <a:t>See worked example video</a:t>
            </a:r>
            <a:r>
              <a:rPr lang="en-US" baseline="0" dirty="0"/>
              <a:t> for more details…</a:t>
            </a:r>
            <a:endParaRPr lang="en-US" dirty="0"/>
          </a:p>
        </p:txBody>
      </p:sp>
    </p:spTree>
    <p:extLst>
      <p:ext uri="{BB962C8B-B14F-4D97-AF65-F5344CB8AC3E}">
        <p14:creationId xmlns:p14="http://schemas.microsoft.com/office/powerpoint/2010/main" val="2451786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a packet switched network</a:t>
            </a:r>
            <a:r>
              <a:rPr lang="en-US" baseline="0" dirty="0"/>
              <a:t> give weighted priorities between two or more flows, instead of just strict priority?</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11</a:t>
            </a:fld>
            <a:endParaRPr lang="en-US"/>
          </a:p>
        </p:txBody>
      </p:sp>
    </p:spTree>
    <p:extLst>
      <p:ext uri="{BB962C8B-B14F-4D97-AF65-F5344CB8AC3E}">
        <p14:creationId xmlns:p14="http://schemas.microsoft.com/office/powerpoint/2010/main" val="1281040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lvl1pPr>
              <a:defRPr>
                <a:latin typeface="Calibri"/>
              </a:defRPr>
            </a:lvl1pPr>
          </a:lstStyle>
          <a:p>
            <a:r>
              <a:rPr lang="en-US" dirty="0"/>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dirty="0"/>
              <a:t>Click to edit Master subtitle style</a:t>
            </a:r>
          </a:p>
        </p:txBody>
      </p:sp>
    </p:spTree>
    <p:extLst>
      <p:ext uri="{BB962C8B-B14F-4D97-AF65-F5344CB8AC3E}">
        <p14:creationId xmlns:p14="http://schemas.microsoft.com/office/powerpoint/2010/main" val="678565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24160" y="731520"/>
            <a:ext cx="3108960" cy="6583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97280" y="731520"/>
            <a:ext cx="9083040" cy="6583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7B97DA02-D7E1-B64C-B345-D892F0D43DB1}" type="slidenum">
              <a:rPr lang="en-US"/>
              <a:pPr/>
              <a:t>‹#›</a:t>
            </a:fld>
            <a:endParaRPr lang="en-US"/>
          </a:p>
        </p:txBody>
      </p:sp>
    </p:spTree>
    <p:extLst>
      <p:ext uri="{BB962C8B-B14F-4D97-AF65-F5344CB8AC3E}">
        <p14:creationId xmlns:p14="http://schemas.microsoft.com/office/powerpoint/2010/main" val="1209150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731520"/>
            <a:ext cx="12435840" cy="1371600"/>
          </a:xfrm>
        </p:spPr>
        <p:txBody>
          <a:bodyPr/>
          <a:lstStyle/>
          <a:p>
            <a:r>
              <a:rPr lang="en-US"/>
              <a:t>Click to edit Master title style</a:t>
            </a:r>
          </a:p>
        </p:txBody>
      </p:sp>
      <p:sp>
        <p:nvSpPr>
          <p:cNvPr id="3" name="Content Placeholder 2"/>
          <p:cNvSpPr>
            <a:spLocks noGrp="1"/>
          </p:cNvSpPr>
          <p:nvPr>
            <p:ph sz="half" idx="1"/>
          </p:nvPr>
        </p:nvSpPr>
        <p:spPr>
          <a:xfrm>
            <a:off x="1097280" y="2377440"/>
            <a:ext cx="60960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7437120" y="2377440"/>
            <a:ext cx="609600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437120" y="4937760"/>
            <a:ext cx="609600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2"/>
          </p:nvPr>
        </p:nvSpPr>
        <p:spPr>
          <a:xfrm>
            <a:off x="10485120" y="7498080"/>
            <a:ext cx="3048000" cy="548640"/>
          </a:xfrm>
        </p:spPr>
        <p:txBody>
          <a:bodyPr/>
          <a:lstStyle>
            <a:lvl1pPr>
              <a:defRPr/>
            </a:lvl1pPr>
          </a:lstStyle>
          <a:p>
            <a:fld id="{BD79A8FB-728E-B042-89ED-38C18C15D679}" type="slidenum">
              <a:rPr lang="en-US"/>
              <a:pPr/>
              <a:t>‹#›</a:t>
            </a:fld>
            <a:endParaRPr lang="en-US"/>
          </a:p>
        </p:txBody>
      </p:sp>
    </p:spTree>
    <p:extLst>
      <p:ext uri="{BB962C8B-B14F-4D97-AF65-F5344CB8AC3E}">
        <p14:creationId xmlns:p14="http://schemas.microsoft.com/office/powerpoint/2010/main" val="66074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8" name="Shape 18"/>
          <p:cNvSpPr>
            <a:spLocks noGrp="1"/>
          </p:cNvSpPr>
          <p:nvPr>
            <p:ph type="sldNum" sz="quarter" idx="2"/>
          </p:nvPr>
        </p:nvSpPr>
        <p:spPr>
          <a:prstGeom prst="rect">
            <a:avLst/>
          </a:prstGeom>
        </p:spPr>
        <p:txBody>
          <a:bodyPr/>
          <a:lstStyle/>
          <a:p>
            <a:fld id="{86CB4B4D-7CA3-9044-876B-883B54F8677D}" type="slidenum">
              <a:t>‹#›</a:t>
            </a:fld>
            <a:endParaRPr/>
          </a:p>
        </p:txBody>
      </p:sp>
      <p:sp>
        <p:nvSpPr>
          <p:cNvPr id="19" name="Shape 19"/>
          <p:cNvSpPr>
            <a:spLocks noGrp="1"/>
          </p:cNvSpPr>
          <p:nvPr>
            <p:ph type="title"/>
          </p:nvPr>
        </p:nvSpPr>
        <p:spPr>
          <a:xfrm>
            <a:off x="1097280" y="731520"/>
            <a:ext cx="12435840" cy="1371600"/>
          </a:xfrm>
          <a:prstGeom prst="rect">
            <a:avLst/>
          </a:prstGeom>
        </p:spPr>
        <p:txBody>
          <a:bodyPr>
            <a:normAutofit/>
          </a:bodyPr>
          <a:lstStyle/>
          <a:p>
            <a:r>
              <a:t>Title Text</a:t>
            </a:r>
          </a:p>
        </p:txBody>
      </p:sp>
      <p:sp>
        <p:nvSpPr>
          <p:cNvPr id="20" name="Shape 20"/>
          <p:cNvSpPr>
            <a:spLocks noGrp="1"/>
          </p:cNvSpPr>
          <p:nvPr>
            <p:ph type="body" idx="1"/>
          </p:nvPr>
        </p:nvSpPr>
        <p:spPr>
          <a:xfrm>
            <a:off x="1097280" y="2377440"/>
            <a:ext cx="12435840" cy="493776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1252910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47BB83B6-92F4-494F-9F1D-BD99F394F2F6}" type="slidenum">
              <a:rPr lang="en-US"/>
              <a:pPr/>
              <a:t>‹#›</a:t>
            </a:fld>
            <a:endParaRPr lang="en-US"/>
          </a:p>
        </p:txBody>
      </p:sp>
    </p:spTree>
    <p:extLst>
      <p:ext uri="{BB962C8B-B14F-4D97-AF65-F5344CB8AC3E}">
        <p14:creationId xmlns:p14="http://schemas.microsoft.com/office/powerpoint/2010/main" val="143931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97280" y="2377440"/>
            <a:ext cx="6096000" cy="493776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2377440"/>
            <a:ext cx="6096000" cy="493776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vl1pPr>
          </a:lstStyle>
          <a:p>
            <a:fld id="{8FE79FD7-4C5E-A44A-944A-7CC85642A217}" type="slidenum">
              <a:rPr lang="en-US"/>
              <a:pPr/>
              <a:t>‹#›</a:t>
            </a:fld>
            <a:endParaRPr lang="en-US"/>
          </a:p>
        </p:txBody>
      </p:sp>
    </p:spTree>
    <p:extLst>
      <p:ext uri="{BB962C8B-B14F-4D97-AF65-F5344CB8AC3E}">
        <p14:creationId xmlns:p14="http://schemas.microsoft.com/office/powerpoint/2010/main" val="114590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lvl1pPr>
          </a:lstStyle>
          <a:p>
            <a:fld id="{864E6437-E230-CA4D-9B99-A03DD24D6970}" type="slidenum">
              <a:rPr lang="en-US"/>
              <a:pPr/>
              <a:t>‹#›</a:t>
            </a:fld>
            <a:endParaRPr lang="en-US"/>
          </a:p>
        </p:txBody>
      </p:sp>
    </p:spTree>
    <p:extLst>
      <p:ext uri="{BB962C8B-B14F-4D97-AF65-F5344CB8AC3E}">
        <p14:creationId xmlns:p14="http://schemas.microsoft.com/office/powerpoint/2010/main" val="369579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lvl1pPr>
          </a:lstStyle>
          <a:p>
            <a:fld id="{92BF0D90-96B9-DC48-8428-5ED7CC121714}" type="slidenum">
              <a:rPr lang="en-US"/>
              <a:pPr/>
              <a:t>‹#›</a:t>
            </a:fld>
            <a:endParaRPr lang="en-US"/>
          </a:p>
        </p:txBody>
      </p:sp>
    </p:spTree>
    <p:extLst>
      <p:ext uri="{BB962C8B-B14F-4D97-AF65-F5344CB8AC3E}">
        <p14:creationId xmlns:p14="http://schemas.microsoft.com/office/powerpoint/2010/main" val="180402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738F99DE-0318-D043-B674-8CF31571028E}" type="slidenum">
              <a:rPr lang="en-US"/>
              <a:pPr/>
              <a:t>‹#›</a:t>
            </a:fld>
            <a:endParaRPr lang="en-US"/>
          </a:p>
        </p:txBody>
      </p:sp>
    </p:spTree>
    <p:extLst>
      <p:ext uri="{BB962C8B-B14F-4D97-AF65-F5344CB8AC3E}">
        <p14:creationId xmlns:p14="http://schemas.microsoft.com/office/powerpoint/2010/main" val="247737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vl1pPr>
          </a:lstStyle>
          <a:p>
            <a:fld id="{55A8B1FB-3452-A446-8134-E220B684E248}" type="slidenum">
              <a:rPr lang="en-US"/>
              <a:pPr/>
              <a:t>‹#›</a:t>
            </a:fld>
            <a:endParaRPr lang="en-US"/>
          </a:p>
        </p:txBody>
      </p:sp>
    </p:spTree>
    <p:extLst>
      <p:ext uri="{BB962C8B-B14F-4D97-AF65-F5344CB8AC3E}">
        <p14:creationId xmlns:p14="http://schemas.microsoft.com/office/powerpoint/2010/main" val="145425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vl1pPr>
          </a:lstStyle>
          <a:p>
            <a:fld id="{3E3F8463-32B3-6240-BEB2-FF6CE1BE1B07}" type="slidenum">
              <a:rPr lang="en-US"/>
              <a:pPr/>
              <a:t>‹#›</a:t>
            </a:fld>
            <a:endParaRPr lang="en-US"/>
          </a:p>
        </p:txBody>
      </p:sp>
    </p:spTree>
    <p:extLst>
      <p:ext uri="{BB962C8B-B14F-4D97-AF65-F5344CB8AC3E}">
        <p14:creationId xmlns:p14="http://schemas.microsoft.com/office/powerpoint/2010/main" val="239136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FE7C8578-9269-2040-840E-8890122EAFDF}" type="slidenum">
              <a:rPr lang="en-US"/>
              <a:pPr/>
              <a:t>‹#›</a:t>
            </a:fld>
            <a:endParaRPr lang="en-US"/>
          </a:p>
        </p:txBody>
      </p:sp>
    </p:spTree>
    <p:extLst>
      <p:ext uri="{BB962C8B-B14F-4D97-AF65-F5344CB8AC3E}">
        <p14:creationId xmlns:p14="http://schemas.microsoft.com/office/powerpoint/2010/main" val="45325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97280" y="731520"/>
            <a:ext cx="12435840" cy="1371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097280" y="2377440"/>
            <a:ext cx="12435840" cy="493776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11582400" y="7680960"/>
            <a:ext cx="3048000" cy="54864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40">
                <a:solidFill>
                  <a:srgbClr val="A6A6A6"/>
                </a:solidFill>
              </a:defRPr>
            </a:lvl1pPr>
          </a:lstStyle>
          <a:p>
            <a:fld id="{D497A0BE-8A58-6E4A-B7FA-9F08B1B28698}" type="slidenum">
              <a:rPr lang="en-US" smtClean="0"/>
              <a:pPr/>
              <a:t>‹#›</a:t>
            </a:fld>
            <a:endParaRPr lang="en-US"/>
          </a:p>
        </p:txBody>
      </p:sp>
      <p:sp>
        <p:nvSpPr>
          <p:cNvPr id="6" name="Rectangle 6"/>
          <p:cNvSpPr txBox="1">
            <a:spLocks noChangeArrowheads="1"/>
          </p:cNvSpPr>
          <p:nvPr userDrawn="1"/>
        </p:nvSpPr>
        <p:spPr bwMode="auto">
          <a:xfrm>
            <a:off x="0" y="7680960"/>
            <a:ext cx="3535680" cy="54864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A6A6A6"/>
                </a:solidFill>
                <a:latin typeface="Comic Sans M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5pPr>
            <a:lvl6pPr marL="2286000" algn="l" defTabSz="457200" rtl="0" eaLnBrk="1" latinLnBrk="0" hangingPunct="1">
              <a:defRPr sz="2400" kern="1200">
                <a:solidFill>
                  <a:schemeClr val="tx1"/>
                </a:solidFill>
                <a:latin typeface="Comic Sans MS" charset="0"/>
                <a:ea typeface="ＭＳ Ｐゴシック" charset="0"/>
                <a:cs typeface="+mn-cs"/>
              </a:defRPr>
            </a:lvl6pPr>
            <a:lvl7pPr marL="2743200" algn="l" defTabSz="457200" rtl="0" eaLnBrk="1" latinLnBrk="0" hangingPunct="1">
              <a:defRPr sz="2400" kern="1200">
                <a:solidFill>
                  <a:schemeClr val="tx1"/>
                </a:solidFill>
                <a:latin typeface="Comic Sans MS" charset="0"/>
                <a:ea typeface="ＭＳ Ｐゴシック" charset="0"/>
                <a:cs typeface="+mn-cs"/>
              </a:defRPr>
            </a:lvl7pPr>
            <a:lvl8pPr marL="3200400" algn="l" defTabSz="457200" rtl="0" eaLnBrk="1" latinLnBrk="0" hangingPunct="1">
              <a:defRPr sz="2400" kern="1200">
                <a:solidFill>
                  <a:schemeClr val="tx1"/>
                </a:solidFill>
                <a:latin typeface="Comic Sans MS" charset="0"/>
                <a:ea typeface="ＭＳ Ｐゴシック" charset="0"/>
                <a:cs typeface="+mn-cs"/>
              </a:defRPr>
            </a:lvl8pPr>
            <a:lvl9pPr marL="3657600" algn="l" defTabSz="457200" rtl="0" eaLnBrk="1" latinLnBrk="0" hangingPunct="1">
              <a:defRPr sz="2400" kern="1200">
                <a:solidFill>
                  <a:schemeClr val="tx1"/>
                </a:solidFill>
                <a:latin typeface="Comic Sans MS" charset="0"/>
                <a:ea typeface="ＭＳ Ｐゴシック" charset="0"/>
                <a:cs typeface="+mn-cs"/>
              </a:defRPr>
            </a:lvl9pPr>
          </a:lstStyle>
          <a:p>
            <a:pPr algn="l"/>
            <a:r>
              <a:rPr lang="en-US" sz="1440" dirty="0">
                <a:latin typeface="+mj-lt"/>
              </a:rPr>
              <a:t>CS144, Stanford</a:t>
            </a:r>
            <a:r>
              <a:rPr lang="en-US" sz="1440" baseline="0" dirty="0">
                <a:latin typeface="+mj-lt"/>
              </a:rPr>
              <a:t> University</a:t>
            </a:r>
            <a:endParaRPr lang="en-US" sz="1440" dirty="0">
              <a:latin typeface="+mj-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Lst>
  <p:hf hdr="0"/>
  <p:txStyles>
    <p:titleStyle>
      <a:lvl1pPr algn="ctr" rtl="0" eaLnBrk="0" fontAlgn="base" hangingPunct="0">
        <a:spcBef>
          <a:spcPct val="0"/>
        </a:spcBef>
        <a:spcAft>
          <a:spcPct val="0"/>
        </a:spcAft>
        <a:defRPr sz="5760">
          <a:solidFill>
            <a:srgbClr val="000099"/>
          </a:solidFill>
          <a:latin typeface="Calibri"/>
          <a:ea typeface="+mj-ea"/>
          <a:cs typeface="+mj-cs"/>
        </a:defRPr>
      </a:lvl1pPr>
      <a:lvl2pPr algn="ctr" rtl="0" eaLnBrk="0" fontAlgn="base" hangingPunct="0">
        <a:spcBef>
          <a:spcPct val="0"/>
        </a:spcBef>
        <a:spcAft>
          <a:spcPct val="0"/>
        </a:spcAft>
        <a:defRPr sz="4800">
          <a:solidFill>
            <a:srgbClr val="000099"/>
          </a:solidFill>
          <a:latin typeface="Comic Sans MS" charset="0"/>
          <a:ea typeface="ＭＳ Ｐゴシック" charset="0"/>
        </a:defRPr>
      </a:lvl2pPr>
      <a:lvl3pPr algn="ctr" rtl="0" eaLnBrk="0" fontAlgn="base" hangingPunct="0">
        <a:spcBef>
          <a:spcPct val="0"/>
        </a:spcBef>
        <a:spcAft>
          <a:spcPct val="0"/>
        </a:spcAft>
        <a:defRPr sz="4800">
          <a:solidFill>
            <a:srgbClr val="000099"/>
          </a:solidFill>
          <a:latin typeface="Comic Sans MS" charset="0"/>
          <a:ea typeface="ＭＳ Ｐゴシック" charset="0"/>
        </a:defRPr>
      </a:lvl3pPr>
      <a:lvl4pPr algn="ctr" rtl="0" eaLnBrk="0" fontAlgn="base" hangingPunct="0">
        <a:spcBef>
          <a:spcPct val="0"/>
        </a:spcBef>
        <a:spcAft>
          <a:spcPct val="0"/>
        </a:spcAft>
        <a:defRPr sz="4800">
          <a:solidFill>
            <a:srgbClr val="000099"/>
          </a:solidFill>
          <a:latin typeface="Comic Sans MS" charset="0"/>
          <a:ea typeface="ＭＳ Ｐゴシック" charset="0"/>
        </a:defRPr>
      </a:lvl4pPr>
      <a:lvl5pPr algn="ctr" rtl="0" eaLnBrk="0" fontAlgn="base" hangingPunct="0">
        <a:spcBef>
          <a:spcPct val="0"/>
        </a:spcBef>
        <a:spcAft>
          <a:spcPct val="0"/>
        </a:spcAft>
        <a:defRPr sz="4800">
          <a:solidFill>
            <a:srgbClr val="000099"/>
          </a:solidFill>
          <a:latin typeface="Comic Sans MS" charset="0"/>
          <a:ea typeface="ＭＳ Ｐゴシック" charset="0"/>
        </a:defRPr>
      </a:lvl5pPr>
      <a:lvl6pPr marL="548640" algn="ctr" rtl="0" eaLnBrk="0" fontAlgn="base" hangingPunct="0">
        <a:spcBef>
          <a:spcPct val="0"/>
        </a:spcBef>
        <a:spcAft>
          <a:spcPct val="0"/>
        </a:spcAft>
        <a:defRPr sz="4800">
          <a:solidFill>
            <a:srgbClr val="000099"/>
          </a:solidFill>
          <a:latin typeface="Comic Sans MS" charset="0"/>
          <a:ea typeface="ＭＳ Ｐゴシック" charset="0"/>
        </a:defRPr>
      </a:lvl6pPr>
      <a:lvl7pPr marL="1097280" algn="ctr" rtl="0" eaLnBrk="0" fontAlgn="base" hangingPunct="0">
        <a:spcBef>
          <a:spcPct val="0"/>
        </a:spcBef>
        <a:spcAft>
          <a:spcPct val="0"/>
        </a:spcAft>
        <a:defRPr sz="4800">
          <a:solidFill>
            <a:srgbClr val="000099"/>
          </a:solidFill>
          <a:latin typeface="Comic Sans MS" charset="0"/>
          <a:ea typeface="ＭＳ Ｐゴシック" charset="0"/>
        </a:defRPr>
      </a:lvl7pPr>
      <a:lvl8pPr marL="1645920" algn="ctr" rtl="0" eaLnBrk="0" fontAlgn="base" hangingPunct="0">
        <a:spcBef>
          <a:spcPct val="0"/>
        </a:spcBef>
        <a:spcAft>
          <a:spcPct val="0"/>
        </a:spcAft>
        <a:defRPr sz="4800">
          <a:solidFill>
            <a:srgbClr val="000099"/>
          </a:solidFill>
          <a:latin typeface="Comic Sans MS" charset="0"/>
          <a:ea typeface="ＭＳ Ｐゴシック" charset="0"/>
        </a:defRPr>
      </a:lvl8pPr>
      <a:lvl9pPr marL="2194560" algn="ctr" rtl="0" eaLnBrk="0" fontAlgn="base" hangingPunct="0">
        <a:spcBef>
          <a:spcPct val="0"/>
        </a:spcBef>
        <a:spcAft>
          <a:spcPct val="0"/>
        </a:spcAft>
        <a:defRPr sz="4800">
          <a:solidFill>
            <a:srgbClr val="000099"/>
          </a:solidFill>
          <a:latin typeface="Comic Sans MS" charset="0"/>
          <a:ea typeface="ＭＳ Ｐゴシック" charset="0"/>
        </a:defRPr>
      </a:lvl9pPr>
    </p:titleStyle>
    <p:bodyStyle>
      <a:lvl1pPr marL="0" indent="0" algn="l" rtl="0" eaLnBrk="0" fontAlgn="base" hangingPunct="0">
        <a:spcBef>
          <a:spcPct val="20000"/>
        </a:spcBef>
        <a:spcAft>
          <a:spcPct val="0"/>
        </a:spcAft>
        <a:buClr>
          <a:srgbClr val="000099"/>
        </a:buClr>
        <a:buSzPct val="75000"/>
        <a:buFont typeface="Wingdings" charset="0"/>
        <a:buNone/>
        <a:defRPr sz="3360">
          <a:solidFill>
            <a:schemeClr val="tx1"/>
          </a:solidFill>
          <a:latin typeface="+mn-lt"/>
          <a:ea typeface="+mn-ea"/>
          <a:cs typeface="+mn-cs"/>
        </a:defRPr>
      </a:lvl1pPr>
      <a:lvl2pPr marL="891540" indent="-342900" algn="l" rtl="0" eaLnBrk="0" fontAlgn="base" hangingPunct="0">
        <a:spcBef>
          <a:spcPct val="20000"/>
        </a:spcBef>
        <a:spcAft>
          <a:spcPct val="0"/>
        </a:spcAft>
        <a:buClr>
          <a:schemeClr val="tx1"/>
        </a:buClr>
        <a:buSzPct val="100000"/>
        <a:buFont typeface="Lucida Grande"/>
        <a:buChar char="-"/>
        <a:defRPr sz="2400">
          <a:solidFill>
            <a:srgbClr val="000099"/>
          </a:solidFill>
          <a:latin typeface="+mn-lt"/>
          <a:ea typeface="+mn-ea"/>
        </a:defRPr>
      </a:lvl2pPr>
      <a:lvl3pPr marL="1371600" indent="-274320" algn="l" rtl="0" eaLnBrk="0" fontAlgn="base" hangingPunct="0">
        <a:spcBef>
          <a:spcPct val="20000"/>
        </a:spcBef>
        <a:spcAft>
          <a:spcPct val="0"/>
        </a:spcAft>
        <a:buSzPct val="75000"/>
        <a:buFont typeface="Courier New"/>
        <a:buChar char="o"/>
        <a:defRPr>
          <a:solidFill>
            <a:schemeClr val="tx1"/>
          </a:solidFill>
          <a:latin typeface="+mn-lt"/>
          <a:ea typeface="+mn-ea"/>
        </a:defRPr>
      </a:lvl3pPr>
      <a:lvl4pPr marL="1920240" indent="-274320" algn="l" rtl="0" eaLnBrk="0" fontAlgn="base" hangingPunct="0">
        <a:spcBef>
          <a:spcPct val="20000"/>
        </a:spcBef>
        <a:spcAft>
          <a:spcPct val="0"/>
        </a:spcAft>
        <a:buChar char="–"/>
        <a:defRPr sz="1920">
          <a:solidFill>
            <a:schemeClr val="tx1"/>
          </a:solidFill>
          <a:latin typeface="+mn-lt"/>
          <a:ea typeface="+mn-ea"/>
        </a:defRPr>
      </a:lvl4pPr>
      <a:lvl5pPr marL="2468880" indent="-274320" algn="l" rtl="0" eaLnBrk="0" fontAlgn="base" hangingPunct="0">
        <a:spcBef>
          <a:spcPct val="20000"/>
        </a:spcBef>
        <a:spcAft>
          <a:spcPct val="0"/>
        </a:spcAft>
        <a:buChar char="»"/>
        <a:defRPr sz="1920">
          <a:solidFill>
            <a:schemeClr val="tx1"/>
          </a:solidFill>
          <a:latin typeface="+mn-lt"/>
          <a:ea typeface="+mn-ea"/>
        </a:defRPr>
      </a:lvl5pPr>
      <a:lvl6pPr marL="3017520" indent="-274320" algn="l" rtl="0" eaLnBrk="0" fontAlgn="base" hangingPunct="0">
        <a:spcBef>
          <a:spcPct val="20000"/>
        </a:spcBef>
        <a:spcAft>
          <a:spcPct val="0"/>
        </a:spcAft>
        <a:buChar char="»"/>
        <a:defRPr sz="1920">
          <a:solidFill>
            <a:schemeClr val="tx1"/>
          </a:solidFill>
          <a:latin typeface="+mn-lt"/>
          <a:ea typeface="+mn-ea"/>
        </a:defRPr>
      </a:lvl6pPr>
      <a:lvl7pPr marL="3566160" indent="-274320" algn="l" rtl="0" eaLnBrk="0" fontAlgn="base" hangingPunct="0">
        <a:spcBef>
          <a:spcPct val="20000"/>
        </a:spcBef>
        <a:spcAft>
          <a:spcPct val="0"/>
        </a:spcAft>
        <a:buChar char="»"/>
        <a:defRPr sz="1920">
          <a:solidFill>
            <a:schemeClr val="tx1"/>
          </a:solidFill>
          <a:latin typeface="+mn-lt"/>
          <a:ea typeface="+mn-ea"/>
        </a:defRPr>
      </a:lvl7pPr>
      <a:lvl8pPr marL="4114800" indent="-274320" algn="l" rtl="0" eaLnBrk="0" fontAlgn="base" hangingPunct="0">
        <a:spcBef>
          <a:spcPct val="20000"/>
        </a:spcBef>
        <a:spcAft>
          <a:spcPct val="0"/>
        </a:spcAft>
        <a:buChar char="»"/>
        <a:defRPr sz="1920">
          <a:solidFill>
            <a:schemeClr val="tx1"/>
          </a:solidFill>
          <a:latin typeface="+mn-lt"/>
          <a:ea typeface="+mn-ea"/>
        </a:defRPr>
      </a:lvl8pPr>
      <a:lvl9pPr marL="4663440" indent="-274320" algn="l" rtl="0" eaLnBrk="0" fontAlgn="base" hangingPunct="0">
        <a:spcBef>
          <a:spcPct val="20000"/>
        </a:spcBef>
        <a:spcAft>
          <a:spcPct val="0"/>
        </a:spcAft>
        <a:buChar char="»"/>
        <a:defRPr sz="1920">
          <a:solidFill>
            <a:schemeClr val="tx1"/>
          </a:solidFill>
          <a:latin typeface="+mn-lt"/>
          <a:ea typeface="+mn-ea"/>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wmf"/><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0.png"/><Relationship Id="rId10" Type="http://schemas.openxmlformats.org/officeDocument/2006/relationships/image" Target="../media/image5.tiff"/><Relationship Id="rId4" Type="http://schemas.openxmlformats.org/officeDocument/2006/relationships/image" Target="../media/image2.pn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wmf"/><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4.w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4.wmf"/><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252A-1DA2-AB4E-8971-2E04151E2343}"/>
              </a:ext>
            </a:extLst>
          </p:cNvPr>
          <p:cNvSpPr>
            <a:spLocks noGrp="1"/>
          </p:cNvSpPr>
          <p:nvPr>
            <p:ph type="title"/>
          </p:nvPr>
        </p:nvSpPr>
        <p:spPr/>
        <p:txBody>
          <a:bodyPr/>
          <a:lstStyle/>
          <a:p>
            <a:r>
              <a:rPr lang="en-US" dirty="0"/>
              <a:t>Nick’s Review topics</a:t>
            </a:r>
          </a:p>
        </p:txBody>
      </p:sp>
      <p:sp>
        <p:nvSpPr>
          <p:cNvPr id="3" name="Text Placeholder 2">
            <a:extLst>
              <a:ext uri="{FF2B5EF4-FFF2-40B4-BE49-F238E27FC236}">
                <a16:creationId xmlns:a16="http://schemas.microsoft.com/office/drawing/2014/main" id="{1122BDE8-DAC0-0A4A-A888-4AE92A33611F}"/>
              </a:ext>
            </a:extLst>
          </p:cNvPr>
          <p:cNvSpPr>
            <a:spLocks noGrp="1"/>
          </p:cNvSpPr>
          <p:nvPr>
            <p:ph type="body" idx="1"/>
          </p:nvPr>
        </p:nvSpPr>
        <p:spPr>
          <a:xfrm>
            <a:off x="1097280" y="2574736"/>
            <a:ext cx="12435840" cy="4937760"/>
          </a:xfrm>
        </p:spPr>
        <p:txBody>
          <a:bodyPr>
            <a:normAutofit/>
          </a:bodyPr>
          <a:lstStyle/>
          <a:p>
            <a:pPr marL="822940" indent="-822940">
              <a:buFont typeface="+mj-lt"/>
              <a:buAutoNum type="arabicPeriod"/>
            </a:pPr>
            <a:r>
              <a:rPr lang="en-US" sz="4000" dirty="0"/>
              <a:t>Packet Switching</a:t>
            </a:r>
          </a:p>
          <a:p>
            <a:pPr marL="822940" indent="-822940">
              <a:buFont typeface="+mj-lt"/>
              <a:buAutoNum type="arabicPeriod"/>
            </a:pPr>
            <a:r>
              <a:rPr lang="en-US" sz="4000" dirty="0"/>
              <a:t>Routing, spanning trees and Dijkstra</a:t>
            </a:r>
          </a:p>
        </p:txBody>
      </p:sp>
    </p:spTree>
    <p:extLst>
      <p:ext uri="{BB962C8B-B14F-4D97-AF65-F5344CB8AC3E}">
        <p14:creationId xmlns:p14="http://schemas.microsoft.com/office/powerpoint/2010/main" val="29166034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4"/>
          <p:cNvSpPr>
            <a:spLocks noGrp="1"/>
          </p:cNvSpPr>
          <p:nvPr>
            <p:ph type="sldNum" sz="quarter" idx="12"/>
          </p:nvPr>
        </p:nvSpPr>
        <p:spPr/>
        <p:txBody>
          <a:bodyPr/>
          <a:lstStyle/>
          <a:p>
            <a:fld id="{08336FAF-42A0-E74B-B450-9D4D64AA42AE}" type="slidenum">
              <a:rPr lang="en-US"/>
              <a:pPr/>
              <a:t>10</a:t>
            </a:fld>
            <a:endParaRPr lang="en-US"/>
          </a:p>
        </p:txBody>
      </p:sp>
      <p:sp>
        <p:nvSpPr>
          <p:cNvPr id="81934" name="Rectangle 14"/>
          <p:cNvSpPr>
            <a:spLocks noGrp="1" noChangeArrowheads="1"/>
          </p:cNvSpPr>
          <p:nvPr>
            <p:ph type="title"/>
          </p:nvPr>
        </p:nvSpPr>
        <p:spPr>
          <a:xfrm>
            <a:off x="2560320" y="365760"/>
            <a:ext cx="9326880" cy="1371600"/>
          </a:xfrm>
          <a:noFill/>
          <a:ln/>
        </p:spPr>
        <p:txBody>
          <a:bodyPr/>
          <a:lstStyle/>
          <a:p>
            <a:r>
              <a:rPr lang="en-US" dirty="0"/>
              <a:t>Example (“cut through”)</a:t>
            </a:r>
          </a:p>
        </p:txBody>
      </p:sp>
      <p:sp>
        <p:nvSpPr>
          <p:cNvPr id="81942" name="Text Box 22"/>
          <p:cNvSpPr txBox="1">
            <a:spLocks noChangeArrowheads="1"/>
          </p:cNvSpPr>
          <p:nvPr/>
        </p:nvSpPr>
        <p:spPr bwMode="auto">
          <a:xfrm>
            <a:off x="2011680" y="2491526"/>
            <a:ext cx="4719254" cy="175432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160" dirty="0">
                <a:latin typeface="+mj-lt"/>
              </a:rPr>
              <a:t>Every second, a 500 bit packet arrives to a queue at rate 10,000b/s. The maximum departure rate is 1,000b/s. What is the time average occupancy of the queue?</a:t>
            </a:r>
          </a:p>
        </p:txBody>
      </p:sp>
      <p:sp>
        <p:nvSpPr>
          <p:cNvPr id="81922" name="Line 2"/>
          <p:cNvSpPr>
            <a:spLocks noChangeShapeType="1"/>
          </p:cNvSpPr>
          <p:nvPr/>
        </p:nvSpPr>
        <p:spPr bwMode="auto">
          <a:xfrm>
            <a:off x="7589521" y="4492966"/>
            <a:ext cx="4857750" cy="381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23" name="Line 3"/>
          <p:cNvSpPr>
            <a:spLocks noChangeShapeType="1"/>
          </p:cNvSpPr>
          <p:nvPr/>
        </p:nvSpPr>
        <p:spPr bwMode="auto">
          <a:xfrm flipV="1">
            <a:off x="7589521" y="1645920"/>
            <a:ext cx="3810" cy="284988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37" name="Text Box 17"/>
          <p:cNvSpPr txBox="1">
            <a:spLocks noChangeArrowheads="1"/>
          </p:cNvSpPr>
          <p:nvPr/>
        </p:nvSpPr>
        <p:spPr bwMode="auto">
          <a:xfrm rot="16200000">
            <a:off x="6564795" y="2246670"/>
            <a:ext cx="1476686" cy="609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80" dirty="0">
                <a:latin typeface="+mj-lt"/>
              </a:rPr>
              <a:t>Cumulative</a:t>
            </a:r>
          </a:p>
          <a:p>
            <a:pPr algn="ctr"/>
            <a:r>
              <a:rPr lang="en-US" sz="1680" dirty="0">
                <a:latin typeface="+mj-lt"/>
              </a:rPr>
              <a:t>number of bits</a:t>
            </a:r>
          </a:p>
        </p:txBody>
      </p:sp>
      <p:sp>
        <p:nvSpPr>
          <p:cNvPr id="81924" name="Text Box 4"/>
          <p:cNvSpPr txBox="1">
            <a:spLocks noChangeArrowheads="1"/>
          </p:cNvSpPr>
          <p:nvPr/>
        </p:nvSpPr>
        <p:spPr bwMode="auto">
          <a:xfrm>
            <a:off x="9100185" y="3619500"/>
            <a:ext cx="775336"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D(t)</a:t>
            </a:r>
          </a:p>
        </p:txBody>
      </p:sp>
      <p:sp>
        <p:nvSpPr>
          <p:cNvPr id="81925" name="Text Box 5"/>
          <p:cNvSpPr txBox="1">
            <a:spLocks noChangeArrowheads="1"/>
          </p:cNvSpPr>
          <p:nvPr/>
        </p:nvSpPr>
        <p:spPr bwMode="auto">
          <a:xfrm>
            <a:off x="8544668" y="3029925"/>
            <a:ext cx="697230"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A(t)</a:t>
            </a:r>
          </a:p>
        </p:txBody>
      </p:sp>
      <p:sp>
        <p:nvSpPr>
          <p:cNvPr id="81926" name="Text Box 6"/>
          <p:cNvSpPr txBox="1">
            <a:spLocks noChangeArrowheads="1"/>
          </p:cNvSpPr>
          <p:nvPr/>
        </p:nvSpPr>
        <p:spPr bwMode="auto">
          <a:xfrm>
            <a:off x="11349990" y="4499610"/>
            <a:ext cx="1163956"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a:latin typeface="+mj-lt"/>
              </a:rPr>
              <a:t>time</a:t>
            </a:r>
          </a:p>
        </p:txBody>
      </p:sp>
      <p:sp>
        <p:nvSpPr>
          <p:cNvPr id="81938" name="Freeform 18"/>
          <p:cNvSpPr>
            <a:spLocks/>
          </p:cNvSpPr>
          <p:nvPr/>
        </p:nvSpPr>
        <p:spPr bwMode="auto">
          <a:xfrm>
            <a:off x="7589520" y="2298406"/>
            <a:ext cx="5120640" cy="2194560"/>
          </a:xfrm>
          <a:custGeom>
            <a:avLst/>
            <a:gdLst>
              <a:gd name="T0" fmla="*/ 0 w 2688"/>
              <a:gd name="T1" fmla="*/ 1152 h 1152"/>
              <a:gd name="T2" fmla="*/ 432 w 2688"/>
              <a:gd name="T3" fmla="*/ 576 h 1152"/>
              <a:gd name="T4" fmla="*/ 1680 w 2688"/>
              <a:gd name="T5" fmla="*/ 576 h 1152"/>
              <a:gd name="T6" fmla="*/ 2064 w 2688"/>
              <a:gd name="T7" fmla="*/ 0 h 1152"/>
              <a:gd name="T8" fmla="*/ 2688 w 2688"/>
              <a:gd name="T9" fmla="*/ 0 h 1152"/>
            </a:gdLst>
            <a:ahLst/>
            <a:cxnLst>
              <a:cxn ang="0">
                <a:pos x="T0" y="T1"/>
              </a:cxn>
              <a:cxn ang="0">
                <a:pos x="T2" y="T3"/>
              </a:cxn>
              <a:cxn ang="0">
                <a:pos x="T4" y="T5"/>
              </a:cxn>
              <a:cxn ang="0">
                <a:pos x="T6" y="T7"/>
              </a:cxn>
              <a:cxn ang="0">
                <a:pos x="T8" y="T9"/>
              </a:cxn>
            </a:cxnLst>
            <a:rect l="0" t="0" r="r" b="b"/>
            <a:pathLst>
              <a:path w="2688" h="1152">
                <a:moveTo>
                  <a:pt x="0" y="1152"/>
                </a:moveTo>
                <a:lnTo>
                  <a:pt x="432" y="576"/>
                </a:lnTo>
                <a:lnTo>
                  <a:pt x="1680" y="576"/>
                </a:lnTo>
                <a:lnTo>
                  <a:pt x="2064" y="0"/>
                </a:lnTo>
                <a:lnTo>
                  <a:pt x="2688" y="0"/>
                </a:lnTo>
              </a:path>
            </a:pathLst>
          </a:custGeom>
          <a:noFill/>
          <a:ln w="28575" cap="flat" cmpd="sng">
            <a:solidFill>
              <a:srgbClr val="FF00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5" name="Line 25"/>
          <p:cNvSpPr>
            <a:spLocks noChangeShapeType="1"/>
          </p:cNvSpPr>
          <p:nvPr/>
        </p:nvSpPr>
        <p:spPr bwMode="auto">
          <a:xfrm>
            <a:off x="8412480" y="3395686"/>
            <a:ext cx="0" cy="128016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6" name="Line 26"/>
          <p:cNvSpPr>
            <a:spLocks noChangeShapeType="1"/>
          </p:cNvSpPr>
          <p:nvPr/>
        </p:nvSpPr>
        <p:spPr bwMode="auto">
          <a:xfrm>
            <a:off x="7406640" y="3395686"/>
            <a:ext cx="100584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7" name="Line 27"/>
          <p:cNvSpPr>
            <a:spLocks noChangeShapeType="1"/>
          </p:cNvSpPr>
          <p:nvPr/>
        </p:nvSpPr>
        <p:spPr bwMode="auto">
          <a:xfrm>
            <a:off x="9875520" y="3395686"/>
            <a:ext cx="0" cy="128016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8" name="Line 28"/>
          <p:cNvSpPr>
            <a:spLocks noChangeShapeType="1"/>
          </p:cNvSpPr>
          <p:nvPr/>
        </p:nvSpPr>
        <p:spPr bwMode="auto">
          <a:xfrm>
            <a:off x="10789920" y="3395686"/>
            <a:ext cx="0" cy="128016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9" name="Text Box 29"/>
          <p:cNvSpPr txBox="1">
            <a:spLocks noChangeArrowheads="1"/>
          </p:cNvSpPr>
          <p:nvPr/>
        </p:nvSpPr>
        <p:spPr bwMode="auto">
          <a:xfrm>
            <a:off x="8136256" y="4620601"/>
            <a:ext cx="582211" cy="313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0.05s</a:t>
            </a:r>
          </a:p>
        </p:txBody>
      </p:sp>
      <p:sp>
        <p:nvSpPr>
          <p:cNvPr id="81950" name="Text Box 30"/>
          <p:cNvSpPr txBox="1">
            <a:spLocks noChangeArrowheads="1"/>
          </p:cNvSpPr>
          <p:nvPr/>
        </p:nvSpPr>
        <p:spPr bwMode="auto">
          <a:xfrm>
            <a:off x="9620465" y="4620601"/>
            <a:ext cx="489236" cy="313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0.5s</a:t>
            </a:r>
          </a:p>
        </p:txBody>
      </p:sp>
      <p:sp>
        <p:nvSpPr>
          <p:cNvPr id="81951" name="Text Box 31"/>
          <p:cNvSpPr txBox="1">
            <a:spLocks noChangeArrowheads="1"/>
          </p:cNvSpPr>
          <p:nvPr/>
        </p:nvSpPr>
        <p:spPr bwMode="auto">
          <a:xfrm>
            <a:off x="10483216" y="4620601"/>
            <a:ext cx="489236" cy="313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a:latin typeface="+mj-lt"/>
              </a:rPr>
              <a:t>1.0s</a:t>
            </a:r>
          </a:p>
        </p:txBody>
      </p:sp>
      <p:sp>
        <p:nvSpPr>
          <p:cNvPr id="81952" name="Text Box 32"/>
          <p:cNvSpPr txBox="1">
            <a:spLocks noChangeArrowheads="1"/>
          </p:cNvSpPr>
          <p:nvPr/>
        </p:nvSpPr>
        <p:spPr bwMode="auto">
          <a:xfrm>
            <a:off x="6949440" y="3212806"/>
            <a:ext cx="463588" cy="313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500</a:t>
            </a:r>
          </a:p>
        </p:txBody>
      </p:sp>
      <mc:AlternateContent xmlns:mc="http://schemas.openxmlformats.org/markup-compatibility/2006" xmlns:a14="http://schemas.microsoft.com/office/drawing/2010/main">
        <mc:Choice Requires="a14">
          <p:sp>
            <p:nvSpPr>
              <p:cNvPr id="6" name="TextBox 5"/>
              <p:cNvSpPr txBox="1"/>
              <p:nvPr/>
            </p:nvSpPr>
            <p:spPr>
              <a:xfrm>
                <a:off x="3108960" y="5303520"/>
                <a:ext cx="8321040" cy="2286000"/>
              </a:xfrm>
              <a:prstGeom prst="rect">
                <a:avLst/>
              </a:prstGeom>
              <a:noFill/>
              <a:ln>
                <a:solidFill>
                  <a:srgbClr val="000000"/>
                </a:solidFill>
              </a:ln>
            </p:spPr>
            <p:txBody>
              <a:bodyPr wrap="square" rtlCol="0">
                <a:normAutofit fontScale="62500" lnSpcReduction="20000"/>
              </a:bodyPr>
              <a:lstStyle/>
              <a:p>
                <a:r>
                  <a:rPr lang="en-US" sz="4114" u="sng" dirty="0">
                    <a:latin typeface="+mj-lt"/>
                  </a:rPr>
                  <a:t>Solution</a:t>
                </a:r>
                <a:r>
                  <a:rPr lang="en-US" sz="4114" dirty="0">
                    <a:latin typeface="+mj-lt"/>
                  </a:rPr>
                  <a:t>: During each repeating 1s cycle, the queue fills at rate 10,000b/s to 500-50=450 bits over the first 0.05s, then drains at rate 1,000b/s for 0.45s. Over the first 0.5s, the average queue occupancy is therefore 225 bits.</a:t>
                </a:r>
              </a:p>
              <a:p>
                <a:r>
                  <a:rPr lang="en-US" sz="4114" dirty="0">
                    <a:latin typeface="+mj-lt"/>
                  </a:rPr>
                  <a:t>The queue is empty for 0.5s every cycle, and so average queue occupancy: </a:t>
                </a:r>
                <a14:m>
                  <m:oMath xmlns:m="http://schemas.openxmlformats.org/officeDocument/2006/math">
                    <m:acc>
                      <m:accPr>
                        <m:chr m:val="̅"/>
                        <m:ctrlPr>
                          <a:rPr lang="en-US" sz="4114" i="1">
                            <a:latin typeface="Cambria Math" panose="02040503050406030204" pitchFamily="18" charset="0"/>
                          </a:rPr>
                        </m:ctrlPr>
                      </m:accPr>
                      <m:e>
                        <m:r>
                          <a:rPr lang="en-US" sz="4114" i="1">
                            <a:latin typeface="Cambria Math" panose="02040503050406030204" pitchFamily="18" charset="0"/>
                          </a:rPr>
                          <m:t>𝑄</m:t>
                        </m:r>
                      </m:e>
                    </m:acc>
                    <m:d>
                      <m:dPr>
                        <m:ctrlPr>
                          <a:rPr lang="en-US" sz="4114" i="1">
                            <a:latin typeface="Cambria Math" panose="02040503050406030204" pitchFamily="18" charset="0"/>
                          </a:rPr>
                        </m:ctrlPr>
                      </m:dPr>
                      <m:e>
                        <m:r>
                          <a:rPr lang="en-US" sz="4114" i="1">
                            <a:latin typeface="Cambria Math" panose="02040503050406030204" pitchFamily="18" charset="0"/>
                          </a:rPr>
                          <m:t>𝑡</m:t>
                        </m:r>
                      </m:e>
                    </m:d>
                    <m:r>
                      <a:rPr lang="en-US" sz="4114" i="1">
                        <a:latin typeface="Cambria Math" panose="02040503050406030204" pitchFamily="18" charset="0"/>
                      </a:rPr>
                      <m:t>=</m:t>
                    </m:r>
                    <m:d>
                      <m:dPr>
                        <m:ctrlPr>
                          <a:rPr lang="en-US" sz="4114" i="1">
                            <a:latin typeface="Cambria Math" panose="02040503050406030204" pitchFamily="18" charset="0"/>
                          </a:rPr>
                        </m:ctrlPr>
                      </m:dPr>
                      <m:e>
                        <m:r>
                          <a:rPr lang="en-US" sz="4114" i="1">
                            <a:latin typeface="Cambria Math" panose="02040503050406030204" pitchFamily="18" charset="0"/>
                          </a:rPr>
                          <m:t>0.5 </m:t>
                        </m:r>
                        <m:r>
                          <a:rPr lang="en-US" sz="4114" i="1">
                            <a:latin typeface="Cambria Math" panose="02040503050406030204" pitchFamily="18" charset="0"/>
                            <a:ea typeface="Cambria Math" panose="02040503050406030204" pitchFamily="18" charset="0"/>
                          </a:rPr>
                          <m:t>× 225</m:t>
                        </m:r>
                      </m:e>
                    </m:d>
                    <m:r>
                      <a:rPr lang="en-US" sz="4114" i="1">
                        <a:latin typeface="Cambria Math" panose="02040503050406030204" pitchFamily="18" charset="0"/>
                        <a:ea typeface="Cambria Math" panose="02040503050406030204" pitchFamily="18" charset="0"/>
                      </a:rPr>
                      <m:t>+</m:t>
                    </m:r>
                    <m:d>
                      <m:dPr>
                        <m:ctrlPr>
                          <a:rPr lang="en-US" sz="4114" i="1">
                            <a:latin typeface="Cambria Math" panose="02040503050406030204" pitchFamily="18" charset="0"/>
                            <a:ea typeface="Cambria Math" panose="02040503050406030204" pitchFamily="18" charset="0"/>
                          </a:rPr>
                        </m:ctrlPr>
                      </m:dPr>
                      <m:e>
                        <m:r>
                          <a:rPr lang="en-US" sz="4114" i="1">
                            <a:latin typeface="Cambria Math" panose="02040503050406030204" pitchFamily="18" charset="0"/>
                            <a:ea typeface="Cambria Math" panose="02040503050406030204" pitchFamily="18" charset="0"/>
                          </a:rPr>
                          <m:t>0.5 × 0</m:t>
                        </m:r>
                      </m:e>
                    </m:d>
                    <m:r>
                      <a:rPr lang="en-US" sz="4114" i="1">
                        <a:latin typeface="Cambria Math" panose="02040503050406030204" pitchFamily="18" charset="0"/>
                        <a:ea typeface="Cambria Math" panose="02040503050406030204" pitchFamily="18" charset="0"/>
                      </a:rPr>
                      <m:t>=112.5</m:t>
                    </m:r>
                  </m:oMath>
                </a14:m>
                <a:endParaRPr lang="en-US" sz="4114" dirty="0">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108960" y="5303520"/>
                <a:ext cx="8321040" cy="2286000"/>
              </a:xfrm>
              <a:prstGeom prst="rect">
                <a:avLst/>
              </a:prstGeom>
              <a:blipFill>
                <a:blip r:embed="rId3"/>
                <a:stretch>
                  <a:fillRect l="-1218" t="-4945"/>
                </a:stretch>
              </a:blipFill>
              <a:ln>
                <a:solidFill>
                  <a:srgbClr val="000000"/>
                </a:solidFill>
              </a:ln>
            </p:spPr>
            <p:txBody>
              <a:bodyPr/>
              <a:lstStyle/>
              <a:p>
                <a:r>
                  <a:rPr lang="en-US">
                    <a:noFill/>
                  </a:rPr>
                  <a:t> </a:t>
                </a:r>
              </a:p>
            </p:txBody>
          </p:sp>
        </mc:Fallback>
      </mc:AlternateContent>
      <p:grpSp>
        <p:nvGrpSpPr>
          <p:cNvPr id="12" name="Group 11"/>
          <p:cNvGrpSpPr/>
          <p:nvPr/>
        </p:nvGrpSpPr>
        <p:grpSpPr>
          <a:xfrm>
            <a:off x="7589520" y="3746207"/>
            <a:ext cx="2286000" cy="746759"/>
            <a:chOff x="4800600" y="3352800"/>
            <a:chExt cx="1905000" cy="391338"/>
          </a:xfrm>
        </p:grpSpPr>
        <p:sp>
          <p:nvSpPr>
            <p:cNvPr id="31" name="Text Box 4"/>
            <p:cNvSpPr txBox="1">
              <a:spLocks noChangeArrowheads="1"/>
            </p:cNvSpPr>
            <p:nvPr/>
          </p:nvSpPr>
          <p:spPr bwMode="auto">
            <a:xfrm>
              <a:off x="5486400" y="3456801"/>
              <a:ext cx="646113" cy="1645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40" i="1" dirty="0">
                  <a:latin typeface="Times New Roman" charset="0"/>
                </a:rPr>
                <a:t>Q(t)</a:t>
              </a:r>
            </a:p>
          </p:txBody>
        </p:sp>
        <p:cxnSp>
          <p:nvCxnSpPr>
            <p:cNvPr id="5" name="Straight Arrow Connector 4"/>
            <p:cNvCxnSpPr>
              <a:cxnSpLocks/>
            </p:cNvCxnSpPr>
            <p:nvPr/>
          </p:nvCxnSpPr>
          <p:spPr bwMode="auto">
            <a:xfrm>
              <a:off x="5486400" y="3352800"/>
              <a:ext cx="1219200" cy="380868"/>
            </a:xfrm>
            <a:prstGeom prst="straightConnector1">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flipV="1">
              <a:off x="4800600" y="3352800"/>
              <a:ext cx="685800" cy="391338"/>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7" name="Freeform 6">
            <a:extLst>
              <a:ext uri="{FF2B5EF4-FFF2-40B4-BE49-F238E27FC236}">
                <a16:creationId xmlns:a16="http://schemas.microsoft.com/office/drawing/2014/main" id="{04FFE3CF-ACC5-4C40-8BBB-25B1E8C46347}"/>
              </a:ext>
            </a:extLst>
          </p:cNvPr>
          <p:cNvSpPr/>
          <p:nvPr/>
        </p:nvSpPr>
        <p:spPr bwMode="auto">
          <a:xfrm>
            <a:off x="7602697" y="2290393"/>
            <a:ext cx="5117446" cy="2189768"/>
          </a:xfrm>
          <a:custGeom>
            <a:avLst/>
            <a:gdLst>
              <a:gd name="connsiteX0" fmla="*/ 0 w 4264538"/>
              <a:gd name="connsiteY0" fmla="*/ 1824807 h 1824807"/>
              <a:gd name="connsiteX1" fmla="*/ 1896681 w 4264538"/>
              <a:gd name="connsiteY1" fmla="*/ 922386 h 1824807"/>
              <a:gd name="connsiteX2" fmla="*/ 2659347 w 4264538"/>
              <a:gd name="connsiteY2" fmla="*/ 918393 h 1824807"/>
              <a:gd name="connsiteX3" fmla="*/ 4264538 w 4264538"/>
              <a:gd name="connsiteY3" fmla="*/ 0 h 1824807"/>
              <a:gd name="connsiteX4" fmla="*/ 4264538 w 4264538"/>
              <a:gd name="connsiteY4" fmla="*/ 0 h 1824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538" h="1824807">
                <a:moveTo>
                  <a:pt x="0" y="1824807"/>
                </a:moveTo>
                <a:lnTo>
                  <a:pt x="1896681" y="922386"/>
                </a:lnTo>
                <a:lnTo>
                  <a:pt x="2659347" y="918393"/>
                </a:lnTo>
                <a:lnTo>
                  <a:pt x="4264538" y="0"/>
                </a:lnTo>
                <a:lnTo>
                  <a:pt x="4264538" y="0"/>
                </a:lnTo>
              </a:path>
            </a:pathLst>
          </a:custGeom>
          <a:noFill/>
          <a:ln w="28575" cap="flat" cmpd="sng" algn="ctr">
            <a:solidFill>
              <a:srgbClr val="00B050"/>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defTabSz="1097280"/>
            <a:endParaRPr lang="en-US" sz="2880"/>
          </a:p>
        </p:txBody>
      </p:sp>
    </p:spTree>
    <p:extLst>
      <p:ext uri="{BB962C8B-B14F-4D97-AF65-F5344CB8AC3E}">
        <p14:creationId xmlns:p14="http://schemas.microsoft.com/office/powerpoint/2010/main" val="373451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97280" y="2556510"/>
            <a:ext cx="12435840" cy="3158489"/>
          </a:xfrm>
        </p:spPr>
        <p:txBody>
          <a:bodyPr/>
          <a:lstStyle/>
          <a:p>
            <a:r>
              <a:rPr lang="en-US" dirty="0"/>
              <a:t>How do I give flows a weighted </a:t>
            </a:r>
            <a:br>
              <a:rPr lang="en-US" dirty="0"/>
            </a:br>
            <a:r>
              <a:rPr lang="en-US" dirty="0"/>
              <a:t>fair share of a link?</a:t>
            </a:r>
            <a:br>
              <a:rPr lang="en-US" dirty="0"/>
            </a:br>
            <a:r>
              <a:rPr lang="en-US" dirty="0"/>
              <a:t>(instead of strict priority)</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11582400" y="7680325"/>
            <a:ext cx="3048000" cy="549275"/>
          </a:xfrm>
        </p:spPr>
        <p:txBody>
          <a:bodyPr/>
          <a:lstStyle/>
          <a:p>
            <a:fld id="{47BB83B6-92F4-494F-9F1D-BD99F394F2F6}" type="slidenum">
              <a:rPr lang="en-US" smtClean="0"/>
              <a:pPr/>
              <a:t>11</a:t>
            </a:fld>
            <a:endParaRPr lang="en-US"/>
          </a:p>
        </p:txBody>
      </p:sp>
    </p:spTree>
    <p:extLst>
      <p:ext uri="{BB962C8B-B14F-4D97-AF65-F5344CB8AC3E}">
        <p14:creationId xmlns:p14="http://schemas.microsoft.com/office/powerpoint/2010/main" val="95144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bwMode="auto">
          <a:xfrm>
            <a:off x="9798269" y="4303986"/>
            <a:ext cx="4437993" cy="882869"/>
          </a:xfrm>
          <a:custGeom>
            <a:avLst/>
            <a:gdLst>
              <a:gd name="connsiteX0" fmla="*/ 0 w 4437993"/>
              <a:gd name="connsiteY0" fmla="*/ 0 h 882869"/>
              <a:gd name="connsiteX1" fmla="*/ 449317 w 4437993"/>
              <a:gd name="connsiteY1" fmla="*/ 882869 h 882869"/>
              <a:gd name="connsiteX2" fmla="*/ 4437993 w 4437993"/>
              <a:gd name="connsiteY2" fmla="*/ 874986 h 882869"/>
            </a:gdLst>
            <a:ahLst/>
            <a:cxnLst>
              <a:cxn ang="0">
                <a:pos x="connsiteX0" y="connsiteY0"/>
              </a:cxn>
              <a:cxn ang="0">
                <a:pos x="connsiteX1" y="connsiteY1"/>
              </a:cxn>
              <a:cxn ang="0">
                <a:pos x="connsiteX2" y="connsiteY2"/>
              </a:cxn>
            </a:cxnLst>
            <a:rect l="l" t="t" r="r" b="b"/>
            <a:pathLst>
              <a:path w="4437993" h="882869">
                <a:moveTo>
                  <a:pt x="0" y="0"/>
                </a:moveTo>
                <a:lnTo>
                  <a:pt x="449317" y="882869"/>
                </a:lnTo>
                <a:lnTo>
                  <a:pt x="4437993" y="874986"/>
                </a:lnTo>
              </a:path>
            </a:pathLst>
          </a:custGeom>
          <a:noFill/>
          <a:ln w="38100" cap="flat" cmpd="sng" algn="ctr">
            <a:solidFill>
              <a:schemeClr val="bg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2" name="Title 51"/>
          <p:cNvSpPr>
            <a:spLocks noGrp="1"/>
          </p:cNvSpPr>
          <p:nvPr>
            <p:ph type="title"/>
          </p:nvPr>
        </p:nvSpPr>
        <p:spPr/>
        <p:txBody>
          <a:bodyPr/>
          <a:lstStyle/>
          <a:p>
            <a:r>
              <a:rPr lang="en-US" dirty="0"/>
              <a:t>Weighted Fair Queueing</a:t>
            </a:r>
          </a:p>
        </p:txBody>
      </p:sp>
      <p:sp>
        <p:nvSpPr>
          <p:cNvPr id="4" name="Slide Number Placeholder 3"/>
          <p:cNvSpPr>
            <a:spLocks noGrp="1"/>
          </p:cNvSpPr>
          <p:nvPr>
            <p:ph type="sldNum" sz="quarter" idx="12"/>
          </p:nvPr>
        </p:nvSpPr>
        <p:spPr/>
        <p:txBody>
          <a:bodyPr/>
          <a:lstStyle/>
          <a:p>
            <a:fld id="{47BB83B6-92F4-494F-9F1D-BD99F394F2F6}" type="slidenum">
              <a:rPr lang="en-US" smtClean="0"/>
              <a:pPr/>
              <a:t>12</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grpSp>
        <p:nvGrpSpPr>
          <p:cNvPr id="3" name="Group 2"/>
          <p:cNvGrpSpPr/>
          <p:nvPr/>
        </p:nvGrpSpPr>
        <p:grpSpPr>
          <a:xfrm>
            <a:off x="12751977" y="4495107"/>
            <a:ext cx="390330" cy="1058757"/>
            <a:chOff x="13630470" y="4487107"/>
            <a:chExt cx="390330" cy="1058757"/>
          </a:xfrm>
        </p:grpSpPr>
        <p:grpSp>
          <p:nvGrpSpPr>
            <p:cNvPr id="42" name="Group 41"/>
            <p:cNvGrpSpPr/>
            <p:nvPr/>
          </p:nvGrpSpPr>
          <p:grpSpPr>
            <a:xfrm>
              <a:off x="13630470" y="4487107"/>
              <a:ext cx="390330" cy="1058757"/>
              <a:chOff x="13630470" y="4487107"/>
              <a:chExt cx="390330" cy="1058757"/>
            </a:xfrm>
          </p:grpSpPr>
          <p:sp>
            <p:nvSpPr>
              <p:cNvPr id="267" name="Rectangle 266"/>
              <p:cNvSpPr/>
              <p:nvPr/>
            </p:nvSpPr>
            <p:spPr bwMode="auto">
              <a:xfrm>
                <a:off x="136304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6" name="TextBox 385"/>
              <p:cNvSpPr txBox="1"/>
              <p:nvPr/>
            </p:nvSpPr>
            <p:spPr>
              <a:xfrm>
                <a:off x="13661435" y="4487107"/>
                <a:ext cx="314510" cy="400110"/>
              </a:xfrm>
              <a:prstGeom prst="rect">
                <a:avLst/>
              </a:prstGeom>
              <a:noFill/>
            </p:spPr>
            <p:txBody>
              <a:bodyPr wrap="none" rtlCol="0">
                <a:spAutoFit/>
              </a:bodyPr>
              <a:lstStyle/>
              <a:p>
                <a:r>
                  <a:rPr lang="en-US" sz="2000">
                    <a:solidFill>
                      <a:srgbClr val="FF0000"/>
                    </a:solidFill>
                    <a:latin typeface="+mj-lt"/>
                  </a:rPr>
                  <a:t>1</a:t>
                </a:r>
              </a:p>
            </p:txBody>
          </p:sp>
        </p:grpSp>
        <p:sp>
          <p:nvSpPr>
            <p:cNvPr id="273" name="Rectangle 272"/>
            <p:cNvSpPr/>
            <p:nvPr/>
          </p:nvSpPr>
          <p:spPr bwMode="auto">
            <a:xfrm>
              <a:off x="1391694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4" name="Rectangle 273"/>
            <p:cNvSpPr/>
            <p:nvPr/>
          </p:nvSpPr>
          <p:spPr bwMode="auto">
            <a:xfrm>
              <a:off x="1382573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5" name="Rectangle 274"/>
            <p:cNvSpPr/>
            <p:nvPr/>
          </p:nvSpPr>
          <p:spPr bwMode="auto">
            <a:xfrm>
              <a:off x="13734638"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6" name="Rectangle 275"/>
            <p:cNvSpPr/>
            <p:nvPr/>
          </p:nvSpPr>
          <p:spPr bwMode="auto">
            <a:xfrm>
              <a:off x="13643319"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27" name="Rectangle 226"/>
          <p:cNvSpPr/>
          <p:nvPr/>
        </p:nvSpPr>
        <p:spPr bwMode="auto">
          <a:xfrm>
            <a:off x="926683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917491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2" name="TextBox 131"/>
          <p:cNvSpPr txBox="1"/>
          <p:nvPr/>
        </p:nvSpPr>
        <p:spPr>
          <a:xfrm>
            <a:off x="2613521" y="6248400"/>
            <a:ext cx="9380965" cy="1147365"/>
          </a:xfrm>
          <a:prstGeom prst="rect">
            <a:avLst/>
          </a:prstGeom>
          <a:noFill/>
        </p:spPr>
        <p:txBody>
          <a:bodyPr wrap="none" rtlCol="0">
            <a:spAutoFit/>
          </a:bodyPr>
          <a:lstStyle/>
          <a:p>
            <a:pPr algn="ctr"/>
            <a:r>
              <a:rPr lang="en-US" dirty="0">
                <a:latin typeface="+mj-lt"/>
              </a:rPr>
              <a:t>As before, packets are sent in the order they would </a:t>
            </a:r>
            <a:br>
              <a:rPr lang="en-US" dirty="0">
                <a:latin typeface="+mj-lt"/>
              </a:rPr>
            </a:br>
            <a:r>
              <a:rPr lang="en-US" dirty="0">
                <a:latin typeface="+mj-lt"/>
              </a:rPr>
              <a:t>complete in the bit-by-bit scheme.</a:t>
            </a:r>
          </a:p>
        </p:txBody>
      </p:sp>
      <p:grpSp>
        <p:nvGrpSpPr>
          <p:cNvPr id="10" name="Group 9"/>
          <p:cNvGrpSpPr/>
          <p:nvPr/>
        </p:nvGrpSpPr>
        <p:grpSpPr>
          <a:xfrm>
            <a:off x="11034633" y="3615130"/>
            <a:ext cx="1224561" cy="720764"/>
            <a:chOff x="11034633" y="3615130"/>
            <a:chExt cx="1224561" cy="720764"/>
          </a:xfrm>
        </p:grpSpPr>
        <p:sp>
          <p:nvSpPr>
            <p:cNvPr id="138" name="Rectangle 137"/>
            <p:cNvSpPr/>
            <p:nvPr/>
          </p:nvSpPr>
          <p:spPr bwMode="auto">
            <a:xfrm>
              <a:off x="12170739"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2" name="Rectangle 181"/>
            <p:cNvSpPr/>
            <p:nvPr/>
          </p:nvSpPr>
          <p:spPr bwMode="auto">
            <a:xfrm>
              <a:off x="11790954"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8" name="Rectangle 187"/>
            <p:cNvSpPr/>
            <p:nvPr/>
          </p:nvSpPr>
          <p:spPr bwMode="auto">
            <a:xfrm>
              <a:off x="11414418"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2" name="Rectangle 231"/>
            <p:cNvSpPr/>
            <p:nvPr/>
          </p:nvSpPr>
          <p:spPr bwMode="auto">
            <a:xfrm>
              <a:off x="11034633"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11" name="Group 10"/>
          <p:cNvGrpSpPr/>
          <p:nvPr/>
        </p:nvGrpSpPr>
        <p:grpSpPr>
          <a:xfrm>
            <a:off x="10752231" y="3615130"/>
            <a:ext cx="1033044" cy="720764"/>
            <a:chOff x="10752231" y="3615130"/>
            <a:chExt cx="1033044" cy="720764"/>
          </a:xfrm>
        </p:grpSpPr>
        <p:sp>
          <p:nvSpPr>
            <p:cNvPr id="186" name="Rectangle 185"/>
            <p:cNvSpPr/>
            <p:nvPr/>
          </p:nvSpPr>
          <p:spPr bwMode="auto">
            <a:xfrm>
              <a:off x="1160268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8" name="Rectangle 227"/>
            <p:cNvSpPr/>
            <p:nvPr/>
          </p:nvSpPr>
          <p:spPr bwMode="auto">
            <a:xfrm>
              <a:off x="1122615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6" name="Rectangle 235"/>
            <p:cNvSpPr/>
            <p:nvPr/>
          </p:nvSpPr>
          <p:spPr bwMode="auto">
            <a:xfrm>
              <a:off x="1084636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5" name="Rectangle 184"/>
            <p:cNvSpPr/>
            <p:nvPr/>
          </p:nvSpPr>
          <p:spPr bwMode="auto">
            <a:xfrm>
              <a:off x="1169682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7" name="Rectangle 186"/>
            <p:cNvSpPr/>
            <p:nvPr/>
          </p:nvSpPr>
          <p:spPr bwMode="auto">
            <a:xfrm>
              <a:off x="1150855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9" name="Rectangle 188"/>
            <p:cNvSpPr/>
            <p:nvPr/>
          </p:nvSpPr>
          <p:spPr bwMode="auto">
            <a:xfrm>
              <a:off x="1132028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0" name="Rectangle 229"/>
            <p:cNvSpPr/>
            <p:nvPr/>
          </p:nvSpPr>
          <p:spPr bwMode="auto">
            <a:xfrm>
              <a:off x="1112876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4" name="Rectangle 233"/>
            <p:cNvSpPr/>
            <p:nvPr/>
          </p:nvSpPr>
          <p:spPr bwMode="auto">
            <a:xfrm>
              <a:off x="1094049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9" name="Rectangle 258"/>
            <p:cNvSpPr/>
            <p:nvPr/>
          </p:nvSpPr>
          <p:spPr bwMode="auto">
            <a:xfrm>
              <a:off x="1075223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60" name="Rectangle 259"/>
          <p:cNvSpPr/>
          <p:nvPr/>
        </p:nvSpPr>
        <p:spPr bwMode="auto">
          <a:xfrm>
            <a:off x="1065809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1" name="Rectangle 260"/>
          <p:cNvSpPr/>
          <p:nvPr/>
        </p:nvSpPr>
        <p:spPr bwMode="auto">
          <a:xfrm>
            <a:off x="1056396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2" name="Rectangle 261"/>
          <p:cNvSpPr/>
          <p:nvPr/>
        </p:nvSpPr>
        <p:spPr bwMode="auto">
          <a:xfrm>
            <a:off x="1046982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3" name="Rectangle 262"/>
          <p:cNvSpPr/>
          <p:nvPr/>
        </p:nvSpPr>
        <p:spPr bwMode="auto">
          <a:xfrm>
            <a:off x="1037569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4" name="Rectangle 263"/>
          <p:cNvSpPr/>
          <p:nvPr/>
        </p:nvSpPr>
        <p:spPr bwMode="auto">
          <a:xfrm>
            <a:off x="10281561"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7" name="Rectangle 356"/>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58" name="Rectangle 357"/>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59" name="Rectangle 358"/>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60" name="Rectangle 359"/>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61" name="Rectangle 360"/>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4</a:t>
            </a:r>
          </a:p>
        </p:txBody>
      </p:sp>
      <p:sp>
        <p:nvSpPr>
          <p:cNvPr id="362" name="Rectangle 361"/>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5</a:t>
            </a:r>
          </a:p>
        </p:txBody>
      </p:sp>
      <p:sp>
        <p:nvSpPr>
          <p:cNvPr id="363" name="Rectangle 362"/>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6</a:t>
            </a:r>
          </a:p>
        </p:txBody>
      </p:sp>
      <p:sp>
        <p:nvSpPr>
          <p:cNvPr id="364" name="Rectangle 363"/>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sp>
        <p:nvSpPr>
          <p:cNvPr id="365" name="Rectangle 364"/>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grpSp>
        <p:nvGrpSpPr>
          <p:cNvPr id="5" name="Group 4"/>
          <p:cNvGrpSpPr/>
          <p:nvPr/>
        </p:nvGrpSpPr>
        <p:grpSpPr>
          <a:xfrm>
            <a:off x="11420670" y="4495800"/>
            <a:ext cx="390330" cy="1058757"/>
            <a:chOff x="13173270" y="4487107"/>
            <a:chExt cx="390330" cy="1058757"/>
          </a:xfrm>
        </p:grpSpPr>
        <p:grpSp>
          <p:nvGrpSpPr>
            <p:cNvPr id="43" name="Group 42"/>
            <p:cNvGrpSpPr/>
            <p:nvPr/>
          </p:nvGrpSpPr>
          <p:grpSpPr>
            <a:xfrm>
              <a:off x="13173270" y="4487107"/>
              <a:ext cx="390330" cy="1058757"/>
              <a:chOff x="13173270" y="4487107"/>
              <a:chExt cx="390330" cy="1058757"/>
            </a:xfrm>
          </p:grpSpPr>
          <p:sp>
            <p:nvSpPr>
              <p:cNvPr id="321" name="Rectangle 320"/>
              <p:cNvSpPr/>
              <p:nvPr/>
            </p:nvSpPr>
            <p:spPr bwMode="auto">
              <a:xfrm>
                <a:off x="131732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7" name="TextBox 386"/>
              <p:cNvSpPr txBox="1"/>
              <p:nvPr/>
            </p:nvSpPr>
            <p:spPr>
              <a:xfrm>
                <a:off x="13214479" y="4487107"/>
                <a:ext cx="314510" cy="400110"/>
              </a:xfrm>
              <a:prstGeom prst="rect">
                <a:avLst/>
              </a:prstGeom>
              <a:noFill/>
            </p:spPr>
            <p:txBody>
              <a:bodyPr wrap="none" rtlCol="0">
                <a:spAutoFit/>
              </a:bodyPr>
              <a:lstStyle/>
              <a:p>
                <a:r>
                  <a:rPr lang="en-US" sz="2000" dirty="0">
                    <a:solidFill>
                      <a:srgbClr val="FF0000"/>
                    </a:solidFill>
                    <a:latin typeface="+mj-lt"/>
                  </a:rPr>
                  <a:t>2</a:t>
                </a:r>
              </a:p>
            </p:txBody>
          </p:sp>
        </p:grpSp>
        <p:sp>
          <p:nvSpPr>
            <p:cNvPr id="376" name="Rectangle 375"/>
            <p:cNvSpPr/>
            <p:nvPr/>
          </p:nvSpPr>
          <p:spPr bwMode="auto">
            <a:xfrm>
              <a:off x="13461234"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7" name="Rectangle 376"/>
            <p:cNvSpPr/>
            <p:nvPr/>
          </p:nvSpPr>
          <p:spPr bwMode="auto">
            <a:xfrm>
              <a:off x="13370025"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8" name="Rectangle 377"/>
            <p:cNvSpPr/>
            <p:nvPr/>
          </p:nvSpPr>
          <p:spPr bwMode="auto">
            <a:xfrm>
              <a:off x="13278706"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9" name="Rectangle 378"/>
            <p:cNvSpPr/>
            <p:nvPr/>
          </p:nvSpPr>
          <p:spPr bwMode="auto">
            <a:xfrm>
              <a:off x="13183641"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47" name="Group 46"/>
          <p:cNvGrpSpPr/>
          <p:nvPr/>
        </p:nvGrpSpPr>
        <p:grpSpPr>
          <a:xfrm>
            <a:off x="11863808" y="4505382"/>
            <a:ext cx="840842" cy="1046200"/>
            <a:chOff x="10363200" y="4495107"/>
            <a:chExt cx="840842" cy="1046200"/>
          </a:xfrm>
        </p:grpSpPr>
        <p:sp>
          <p:nvSpPr>
            <p:cNvPr id="331" name="Rectangle 330"/>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7" name="Rectangle 336"/>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8" name="Rectangle 337"/>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9" name="Rectangle 338"/>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0" name="Rectangle 339"/>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1" name="Rectangle 340"/>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2" name="Rectangle 341"/>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3" name="Rectangle 342"/>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4" name="Rectangle 343"/>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5" name="Rectangle 344"/>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1" name="TextBox 390"/>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2</a:t>
              </a:r>
            </a:p>
          </p:txBody>
        </p:sp>
      </p:grpSp>
      <p:grpSp>
        <p:nvGrpSpPr>
          <p:cNvPr id="6" name="Group 5"/>
          <p:cNvGrpSpPr/>
          <p:nvPr/>
        </p:nvGrpSpPr>
        <p:grpSpPr>
          <a:xfrm>
            <a:off x="13208069" y="4500240"/>
            <a:ext cx="840842" cy="1046200"/>
            <a:chOff x="12263002" y="4496564"/>
            <a:chExt cx="840842" cy="1046200"/>
          </a:xfrm>
        </p:grpSpPr>
        <p:sp>
          <p:nvSpPr>
            <p:cNvPr id="392" name="Rectangle 391"/>
            <p:cNvSpPr/>
            <p:nvPr/>
          </p:nvSpPr>
          <p:spPr bwMode="auto">
            <a:xfrm>
              <a:off x="12263002" y="4811242"/>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3" name="Rectangle 392"/>
            <p:cNvSpPr/>
            <p:nvPr/>
          </p:nvSpPr>
          <p:spPr bwMode="auto">
            <a:xfrm>
              <a:off x="1236105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4" name="Rectangle 393"/>
            <p:cNvSpPr/>
            <p:nvPr/>
          </p:nvSpPr>
          <p:spPr bwMode="auto">
            <a:xfrm>
              <a:off x="12272428"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5" name="Rectangle 394"/>
            <p:cNvSpPr/>
            <p:nvPr/>
          </p:nvSpPr>
          <p:spPr bwMode="auto">
            <a:xfrm>
              <a:off x="1245341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6" name="Rectangle 395"/>
            <p:cNvSpPr/>
            <p:nvPr/>
          </p:nvSpPr>
          <p:spPr bwMode="auto">
            <a:xfrm>
              <a:off x="1254577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7" name="Rectangle 396"/>
            <p:cNvSpPr/>
            <p:nvPr/>
          </p:nvSpPr>
          <p:spPr bwMode="auto">
            <a:xfrm>
              <a:off x="12638133"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8" name="Rectangle 397"/>
            <p:cNvSpPr/>
            <p:nvPr/>
          </p:nvSpPr>
          <p:spPr bwMode="auto">
            <a:xfrm>
              <a:off x="12730491"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9" name="Rectangle 398"/>
            <p:cNvSpPr/>
            <p:nvPr/>
          </p:nvSpPr>
          <p:spPr bwMode="auto">
            <a:xfrm>
              <a:off x="1282284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0" name="Rectangle 399"/>
            <p:cNvSpPr/>
            <p:nvPr/>
          </p:nvSpPr>
          <p:spPr bwMode="auto">
            <a:xfrm>
              <a:off x="1291520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1" name="Rectangle 400"/>
            <p:cNvSpPr/>
            <p:nvPr/>
          </p:nvSpPr>
          <p:spPr bwMode="auto">
            <a:xfrm>
              <a:off x="1300756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2" name="TextBox 401"/>
            <p:cNvSpPr txBox="1"/>
            <p:nvPr/>
          </p:nvSpPr>
          <p:spPr>
            <a:xfrm>
              <a:off x="12571466" y="4496564"/>
              <a:ext cx="314510" cy="400110"/>
            </a:xfrm>
            <a:prstGeom prst="rect">
              <a:avLst/>
            </a:prstGeom>
            <a:noFill/>
          </p:spPr>
          <p:txBody>
            <a:bodyPr wrap="none" rtlCol="0">
              <a:spAutoFit/>
            </a:bodyPr>
            <a:lstStyle/>
            <a:p>
              <a:r>
                <a:rPr lang="en-US" sz="2000" dirty="0">
                  <a:solidFill>
                    <a:srgbClr val="262598"/>
                  </a:solidFill>
                  <a:latin typeface="+mj-lt"/>
                </a:rPr>
                <a:t>1</a:t>
              </a:r>
            </a:p>
          </p:txBody>
        </p:sp>
      </p:grpSp>
      <p:grpSp>
        <p:nvGrpSpPr>
          <p:cNvPr id="7" name="Group 6"/>
          <p:cNvGrpSpPr/>
          <p:nvPr/>
        </p:nvGrpSpPr>
        <p:grpSpPr>
          <a:xfrm>
            <a:off x="13017945" y="3615130"/>
            <a:ext cx="1033044" cy="722258"/>
            <a:chOff x="13017945" y="3615130"/>
            <a:chExt cx="1033044" cy="722258"/>
          </a:xfrm>
        </p:grpSpPr>
        <p:sp>
          <p:nvSpPr>
            <p:cNvPr id="241" name="Rectangle 240"/>
            <p:cNvSpPr/>
            <p:nvPr/>
          </p:nvSpPr>
          <p:spPr bwMode="auto">
            <a:xfrm>
              <a:off x="1396253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3" name="Rectangle 242"/>
            <p:cNvSpPr/>
            <p:nvPr/>
          </p:nvSpPr>
          <p:spPr bwMode="auto">
            <a:xfrm>
              <a:off x="1377426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5" name="Rectangle 244"/>
            <p:cNvSpPr/>
            <p:nvPr/>
          </p:nvSpPr>
          <p:spPr bwMode="auto">
            <a:xfrm>
              <a:off x="1358599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7" name="Rectangle 246"/>
            <p:cNvSpPr/>
            <p:nvPr/>
          </p:nvSpPr>
          <p:spPr bwMode="auto">
            <a:xfrm>
              <a:off x="1339773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9" name="Rectangle 248"/>
            <p:cNvSpPr/>
            <p:nvPr/>
          </p:nvSpPr>
          <p:spPr bwMode="auto">
            <a:xfrm>
              <a:off x="1320946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28" name="Rectangle 127"/>
            <p:cNvSpPr/>
            <p:nvPr/>
          </p:nvSpPr>
          <p:spPr bwMode="auto">
            <a:xfrm>
              <a:off x="1301794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2" name="Rectangle 241"/>
            <p:cNvSpPr/>
            <p:nvPr/>
          </p:nvSpPr>
          <p:spPr bwMode="auto">
            <a:xfrm>
              <a:off x="1386840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sp>
          <p:nvSpPr>
            <p:cNvPr id="246" name="Rectangle 245"/>
            <p:cNvSpPr/>
            <p:nvPr/>
          </p:nvSpPr>
          <p:spPr bwMode="auto">
            <a:xfrm>
              <a:off x="1349175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0" name="Rectangle 379"/>
            <p:cNvSpPr/>
            <p:nvPr/>
          </p:nvSpPr>
          <p:spPr bwMode="auto">
            <a:xfrm>
              <a:off x="13111205" y="361662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grpSp>
      <p:grpSp>
        <p:nvGrpSpPr>
          <p:cNvPr id="9" name="Group 8"/>
          <p:cNvGrpSpPr/>
          <p:nvPr/>
        </p:nvGrpSpPr>
        <p:grpSpPr>
          <a:xfrm>
            <a:off x="11885088" y="3615130"/>
            <a:ext cx="1033044" cy="722258"/>
            <a:chOff x="11885088" y="3615130"/>
            <a:chExt cx="1033044" cy="722258"/>
          </a:xfrm>
        </p:grpSpPr>
        <p:sp>
          <p:nvSpPr>
            <p:cNvPr id="136" name="Rectangle 135"/>
            <p:cNvSpPr/>
            <p:nvPr/>
          </p:nvSpPr>
          <p:spPr bwMode="auto">
            <a:xfrm>
              <a:off x="1235900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0" name="Rectangle 179"/>
            <p:cNvSpPr/>
            <p:nvPr/>
          </p:nvSpPr>
          <p:spPr bwMode="auto">
            <a:xfrm>
              <a:off x="1197922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7" name="Rectangle 136"/>
            <p:cNvSpPr/>
            <p:nvPr/>
          </p:nvSpPr>
          <p:spPr bwMode="auto">
            <a:xfrm>
              <a:off x="1226487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9" name="Rectangle 138"/>
            <p:cNvSpPr/>
            <p:nvPr/>
          </p:nvSpPr>
          <p:spPr bwMode="auto">
            <a:xfrm>
              <a:off x="1207335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1" name="Rectangle 180"/>
            <p:cNvSpPr/>
            <p:nvPr/>
          </p:nvSpPr>
          <p:spPr bwMode="auto">
            <a:xfrm>
              <a:off x="1188508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0" name="Rectangle 129"/>
            <p:cNvSpPr/>
            <p:nvPr/>
          </p:nvSpPr>
          <p:spPr bwMode="auto">
            <a:xfrm>
              <a:off x="1282967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3" name="Rectangle 132"/>
            <p:cNvSpPr/>
            <p:nvPr/>
          </p:nvSpPr>
          <p:spPr bwMode="auto">
            <a:xfrm>
              <a:off x="1264140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5" name="Rectangle 134"/>
            <p:cNvSpPr/>
            <p:nvPr/>
          </p:nvSpPr>
          <p:spPr bwMode="auto">
            <a:xfrm>
              <a:off x="1245314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2" name="Rectangle 381"/>
            <p:cNvSpPr/>
            <p:nvPr/>
          </p:nvSpPr>
          <p:spPr bwMode="auto">
            <a:xfrm>
              <a:off x="12734562" y="361662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8" name="Group 7"/>
          <p:cNvGrpSpPr/>
          <p:nvPr/>
        </p:nvGrpSpPr>
        <p:grpSpPr>
          <a:xfrm>
            <a:off x="12546401" y="3615130"/>
            <a:ext cx="1222186" cy="722258"/>
            <a:chOff x="12546401" y="3615130"/>
            <a:chExt cx="1222186" cy="722258"/>
          </a:xfrm>
        </p:grpSpPr>
        <p:sp>
          <p:nvSpPr>
            <p:cNvPr id="244" name="Rectangle 243"/>
            <p:cNvSpPr/>
            <p:nvPr/>
          </p:nvSpPr>
          <p:spPr bwMode="auto">
            <a:xfrm>
              <a:off x="1368013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8" name="Rectangle 247"/>
            <p:cNvSpPr/>
            <p:nvPr/>
          </p:nvSpPr>
          <p:spPr bwMode="auto">
            <a:xfrm>
              <a:off x="1330359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1" name="Rectangle 380"/>
            <p:cNvSpPr/>
            <p:nvPr/>
          </p:nvSpPr>
          <p:spPr bwMode="auto">
            <a:xfrm>
              <a:off x="12922937"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3" name="Rectangle 382"/>
            <p:cNvSpPr/>
            <p:nvPr/>
          </p:nvSpPr>
          <p:spPr bwMode="auto">
            <a:xfrm>
              <a:off x="12546401"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 name="TextBox 1"/>
          <p:cNvSpPr txBox="1"/>
          <p:nvPr/>
        </p:nvSpPr>
        <p:spPr>
          <a:xfrm>
            <a:off x="8953516" y="2439686"/>
            <a:ext cx="689612" cy="523220"/>
          </a:xfrm>
          <a:prstGeom prst="rect">
            <a:avLst/>
          </a:prstGeom>
          <a:noFill/>
        </p:spPr>
        <p:txBody>
          <a:bodyPr wrap="none" rtlCol="0">
            <a:spAutoFit/>
          </a:bodyPr>
          <a:lstStyle/>
          <a:p>
            <a:r>
              <a:rPr lang="en-US" sz="2800">
                <a:latin typeface="+mj-lt"/>
              </a:rPr>
              <a:t>3/4</a:t>
            </a:r>
          </a:p>
        </p:txBody>
      </p:sp>
      <p:sp>
        <p:nvSpPr>
          <p:cNvPr id="149" name="TextBox 148"/>
          <p:cNvSpPr txBox="1"/>
          <p:nvPr/>
        </p:nvSpPr>
        <p:spPr>
          <a:xfrm>
            <a:off x="8940015" y="4854867"/>
            <a:ext cx="689612" cy="523220"/>
          </a:xfrm>
          <a:prstGeom prst="rect">
            <a:avLst/>
          </a:prstGeom>
          <a:noFill/>
        </p:spPr>
        <p:txBody>
          <a:bodyPr wrap="none" rtlCol="0">
            <a:spAutoFit/>
          </a:bodyPr>
          <a:lstStyle/>
          <a:p>
            <a:r>
              <a:rPr lang="en-US" sz="2800" dirty="0">
                <a:latin typeface="+mj-lt"/>
              </a:rPr>
              <a:t>1/4</a:t>
            </a:r>
          </a:p>
        </p:txBody>
      </p:sp>
      <p:grpSp>
        <p:nvGrpSpPr>
          <p:cNvPr id="13" name="Group 12"/>
          <p:cNvGrpSpPr/>
          <p:nvPr/>
        </p:nvGrpSpPr>
        <p:grpSpPr>
          <a:xfrm>
            <a:off x="10624054" y="3030812"/>
            <a:ext cx="2559440" cy="591231"/>
            <a:chOff x="10624054" y="3030812"/>
            <a:chExt cx="2559440" cy="591231"/>
          </a:xfrm>
        </p:grpSpPr>
        <p:grpSp>
          <p:nvGrpSpPr>
            <p:cNvPr id="28" name="Group 27"/>
            <p:cNvGrpSpPr/>
            <p:nvPr/>
          </p:nvGrpSpPr>
          <p:grpSpPr>
            <a:xfrm>
              <a:off x="12420052" y="3036827"/>
              <a:ext cx="314510" cy="576244"/>
              <a:chOff x="13173270" y="3048000"/>
              <a:chExt cx="314510" cy="576244"/>
            </a:xfrm>
          </p:grpSpPr>
          <p:cxnSp>
            <p:nvCxnSpPr>
              <p:cNvPr id="22" name="Straight Arrow Connector 21"/>
              <p:cNvCxnSpPr/>
              <p:nvPr/>
            </p:nvCxnSpPr>
            <p:spPr bwMode="auto">
              <a:xfrm>
                <a:off x="13347823"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13173270" y="3048000"/>
                <a:ext cx="314510" cy="400110"/>
              </a:xfrm>
              <a:prstGeom prst="rect">
                <a:avLst/>
              </a:prstGeom>
              <a:noFill/>
            </p:spPr>
            <p:txBody>
              <a:bodyPr wrap="none" rtlCol="0">
                <a:spAutoFit/>
              </a:bodyPr>
              <a:lstStyle/>
              <a:p>
                <a:r>
                  <a:rPr lang="en-US" sz="2000">
                    <a:solidFill>
                      <a:srgbClr val="FF0000"/>
                    </a:solidFill>
                    <a:latin typeface="+mj-lt"/>
                  </a:rPr>
                  <a:t>1</a:t>
                </a:r>
              </a:p>
            </p:txBody>
          </p:sp>
        </p:grpSp>
        <p:grpSp>
          <p:nvGrpSpPr>
            <p:cNvPr id="29" name="Group 28"/>
            <p:cNvGrpSpPr/>
            <p:nvPr/>
          </p:nvGrpSpPr>
          <p:grpSpPr>
            <a:xfrm>
              <a:off x="10918498" y="3030812"/>
              <a:ext cx="314510" cy="576244"/>
              <a:chOff x="12420600" y="3048000"/>
              <a:chExt cx="314510" cy="576244"/>
            </a:xfrm>
          </p:grpSpPr>
          <p:cxnSp>
            <p:nvCxnSpPr>
              <p:cNvPr id="353" name="Straight Arrow Connector 352"/>
              <p:cNvCxnSpPr/>
              <p:nvPr/>
            </p:nvCxnSpPr>
            <p:spPr bwMode="auto">
              <a:xfrm>
                <a:off x="12594750"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0" name="TextBox 369"/>
              <p:cNvSpPr txBox="1"/>
              <p:nvPr/>
            </p:nvSpPr>
            <p:spPr>
              <a:xfrm>
                <a:off x="12420600" y="3048000"/>
                <a:ext cx="314510" cy="400110"/>
              </a:xfrm>
              <a:prstGeom prst="rect">
                <a:avLst/>
              </a:prstGeom>
              <a:noFill/>
            </p:spPr>
            <p:txBody>
              <a:bodyPr wrap="none" rtlCol="0">
                <a:spAutoFit/>
              </a:bodyPr>
              <a:lstStyle/>
              <a:p>
                <a:r>
                  <a:rPr lang="en-US" sz="2000" dirty="0">
                    <a:solidFill>
                      <a:srgbClr val="FF0000"/>
                    </a:solidFill>
                    <a:latin typeface="+mj-lt"/>
                  </a:rPr>
                  <a:t>2</a:t>
                </a:r>
              </a:p>
            </p:txBody>
          </p:sp>
        </p:grpSp>
        <p:grpSp>
          <p:nvGrpSpPr>
            <p:cNvPr id="35" name="Group 34"/>
            <p:cNvGrpSpPr/>
            <p:nvPr/>
          </p:nvGrpSpPr>
          <p:grpSpPr>
            <a:xfrm>
              <a:off x="12868984" y="3039602"/>
              <a:ext cx="314510" cy="576244"/>
              <a:chOff x="12312777" y="3048000"/>
              <a:chExt cx="314510" cy="576244"/>
            </a:xfrm>
          </p:grpSpPr>
          <p:cxnSp>
            <p:nvCxnSpPr>
              <p:cNvPr id="354" name="Straight Arrow Connector 353"/>
              <p:cNvCxnSpPr/>
              <p:nvPr/>
            </p:nvCxnSpPr>
            <p:spPr bwMode="auto">
              <a:xfrm>
                <a:off x="12500895"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4" name="TextBox 373"/>
              <p:cNvSpPr txBox="1"/>
              <p:nvPr/>
            </p:nvSpPr>
            <p:spPr>
              <a:xfrm>
                <a:off x="12312777" y="3048000"/>
                <a:ext cx="314510" cy="400110"/>
              </a:xfrm>
              <a:prstGeom prst="rect">
                <a:avLst/>
              </a:prstGeom>
              <a:noFill/>
            </p:spPr>
            <p:txBody>
              <a:bodyPr wrap="none" rtlCol="0">
                <a:spAutoFit/>
              </a:bodyPr>
              <a:lstStyle/>
              <a:p>
                <a:r>
                  <a:rPr lang="en-US" sz="2000">
                    <a:solidFill>
                      <a:srgbClr val="262598"/>
                    </a:solidFill>
                    <a:latin typeface="+mj-lt"/>
                  </a:rPr>
                  <a:t>1</a:t>
                </a:r>
              </a:p>
            </p:txBody>
          </p:sp>
        </p:grpSp>
        <p:grpSp>
          <p:nvGrpSpPr>
            <p:cNvPr id="37" name="Group 36"/>
            <p:cNvGrpSpPr/>
            <p:nvPr/>
          </p:nvGrpSpPr>
          <p:grpSpPr>
            <a:xfrm>
              <a:off x="11752149" y="3040259"/>
              <a:ext cx="314510" cy="576244"/>
              <a:chOff x="10619071" y="3048000"/>
              <a:chExt cx="314510" cy="576244"/>
            </a:xfrm>
          </p:grpSpPr>
          <p:cxnSp>
            <p:nvCxnSpPr>
              <p:cNvPr id="367" name="Straight Arrow Connector 366"/>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5" name="TextBox 374"/>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2</a:t>
                </a:r>
              </a:p>
            </p:txBody>
          </p:sp>
        </p:grpSp>
        <p:grpSp>
          <p:nvGrpSpPr>
            <p:cNvPr id="150" name="Group 149"/>
            <p:cNvGrpSpPr/>
            <p:nvPr/>
          </p:nvGrpSpPr>
          <p:grpSpPr>
            <a:xfrm>
              <a:off x="10624054" y="3045799"/>
              <a:ext cx="314510" cy="576244"/>
              <a:chOff x="10619071" y="3048000"/>
              <a:chExt cx="314510" cy="576244"/>
            </a:xfrm>
          </p:grpSpPr>
          <p:cxnSp>
            <p:nvCxnSpPr>
              <p:cNvPr id="151" name="Straight Arrow Connector 150"/>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52" name="TextBox 151"/>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3</a:t>
                </a:r>
              </a:p>
            </p:txBody>
          </p:sp>
        </p:grpSp>
      </p:grpSp>
      <p:grpSp>
        <p:nvGrpSpPr>
          <p:cNvPr id="156" name="Group 155"/>
          <p:cNvGrpSpPr/>
          <p:nvPr/>
        </p:nvGrpSpPr>
        <p:grpSpPr>
          <a:xfrm>
            <a:off x="10540132" y="4500240"/>
            <a:ext cx="840842" cy="1046200"/>
            <a:chOff x="10363200" y="4495107"/>
            <a:chExt cx="840842" cy="1046200"/>
          </a:xfrm>
        </p:grpSpPr>
        <p:sp>
          <p:nvSpPr>
            <p:cNvPr id="157" name="Rectangle 156"/>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8" name="Rectangle 157"/>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9" name="Rectangle 158"/>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0" name="Rectangle 159"/>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1" name="Rectangle 160"/>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2" name="Rectangle 161"/>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3" name="Rectangle 162"/>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4" name="Rectangle 163"/>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5" name="Rectangle 164"/>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6" name="Rectangle 165"/>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7" name="TextBox 166"/>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3</a:t>
              </a:r>
            </a:p>
          </p:txBody>
        </p:sp>
      </p:grpSp>
    </p:spTree>
    <p:extLst>
      <p:ext uri="{BB962C8B-B14F-4D97-AF65-F5344CB8AC3E}">
        <p14:creationId xmlns:p14="http://schemas.microsoft.com/office/powerpoint/2010/main" val="11205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6"/>
                                        </p:tgtEl>
                                      </p:cBhvr>
                                    </p:animEffect>
                                    <p:set>
                                      <p:cBhvr>
                                        <p:cTn id="11" dur="1" fill="hold">
                                          <p:stCondLst>
                                            <p:cond delay="499"/>
                                          </p:stCondLst>
                                        </p:cTn>
                                        <p:tgtEl>
                                          <p:spTgt spid="56"/>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fade">
                                      <p:cBhvr>
                                        <p:cTn id="54"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3" name="Content Placeholder 2"/>
          <p:cNvSpPr>
            <a:spLocks noGrp="1"/>
          </p:cNvSpPr>
          <p:nvPr>
            <p:ph idx="1"/>
          </p:nvPr>
        </p:nvSpPr>
        <p:spPr/>
        <p:txBody>
          <a:bodyPr/>
          <a:lstStyle/>
          <a:p>
            <a:pPr marL="514350" indent="-514350">
              <a:buSzPct val="100000"/>
              <a:buFont typeface="+mj-lt"/>
              <a:buAutoNum type="arabicPeriod"/>
            </a:pPr>
            <a:r>
              <a:rPr lang="en-US" dirty="0"/>
              <a:t>It can be proved that the departure time of a packet with WFQ is no more than </a:t>
            </a:r>
            <a:r>
              <a:rPr lang="en-US" i="1" dirty="0" err="1"/>
              <a:t>L</a:t>
            </a:r>
            <a:r>
              <a:rPr lang="en-US" i="1" baseline="-25000" dirty="0" err="1"/>
              <a:t>max</a:t>
            </a:r>
            <a:r>
              <a:rPr lang="en-US" dirty="0"/>
              <a:t>/</a:t>
            </a:r>
            <a:r>
              <a:rPr lang="en-US" i="1" dirty="0"/>
              <a:t>R</a:t>
            </a:r>
            <a:r>
              <a:rPr lang="en-US" dirty="0"/>
              <a:t> seconds later than if it was scheduled bit-by-bit. Where </a:t>
            </a:r>
            <a:r>
              <a:rPr lang="en-US" i="1" dirty="0" err="1"/>
              <a:t>L</a:t>
            </a:r>
            <a:r>
              <a:rPr lang="en-US" i="1" baseline="-25000" dirty="0" err="1"/>
              <a:t>max</a:t>
            </a:r>
            <a:r>
              <a:rPr lang="en-US" dirty="0"/>
              <a:t> is the maximum length packet and </a:t>
            </a:r>
            <a:r>
              <a:rPr lang="en-US" i="1" dirty="0"/>
              <a:t>R</a:t>
            </a:r>
            <a:r>
              <a:rPr lang="en-US" dirty="0"/>
              <a:t> is the data rate of the outgoing link.</a:t>
            </a:r>
          </a:p>
          <a:p>
            <a:pPr marL="514350" indent="-514350">
              <a:buSzPct val="100000"/>
              <a:buFont typeface="+mj-lt"/>
              <a:buAutoNum type="arabicPeriod"/>
            </a:pPr>
            <a:r>
              <a:rPr lang="en-US" dirty="0"/>
              <a:t>In the limit, flows receive their weighted fair share of the link.</a:t>
            </a:r>
          </a:p>
        </p:txBody>
      </p:sp>
      <p:sp>
        <p:nvSpPr>
          <p:cNvPr id="4" name="Slide Number Placeholder 3"/>
          <p:cNvSpPr>
            <a:spLocks noGrp="1"/>
          </p:cNvSpPr>
          <p:nvPr>
            <p:ph type="sldNum" sz="quarter" idx="12"/>
          </p:nvPr>
        </p:nvSpPr>
        <p:spPr/>
        <p:txBody>
          <a:bodyPr/>
          <a:lstStyle/>
          <a:p>
            <a:fld id="{47BB83B6-92F4-494F-9F1D-BD99F394F2F6}" type="slidenum">
              <a:rPr lang="en-US" smtClean="0"/>
              <a:pPr/>
              <a:t>13</a:t>
            </a:fld>
            <a:endParaRPr lang="en-US"/>
          </a:p>
        </p:txBody>
      </p:sp>
    </p:spTree>
    <p:extLst>
      <p:ext uri="{BB962C8B-B14F-4D97-AF65-F5344CB8AC3E}">
        <p14:creationId xmlns:p14="http://schemas.microsoft.com/office/powerpoint/2010/main" val="263410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14</a:t>
            </a:fld>
            <a:endParaRPr lang="en-US" dirty="0"/>
          </a:p>
        </p:txBody>
      </p:sp>
      <p:sp>
        <p:nvSpPr>
          <p:cNvPr id="8" name="Line 3"/>
          <p:cNvSpPr>
            <a:spLocks noChangeShapeType="1"/>
          </p:cNvSpPr>
          <p:nvPr/>
        </p:nvSpPr>
        <p:spPr bwMode="auto">
          <a:xfrm>
            <a:off x="11506199" y="4583219"/>
            <a:ext cx="1644708"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458628" y="3996224"/>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442936" y="2200122"/>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64633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442936" y="579232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28" name="Straight Connector 27"/>
          <p:cNvCxnSpPr/>
          <p:nvPr/>
        </p:nvCxnSpPr>
        <p:spPr bwMode="auto">
          <a:xfrm>
            <a:off x="8001000" y="3534725"/>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56618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683200"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baseline="-25000"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83548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
        <p:nvSpPr>
          <p:cNvPr id="34" name="Line 3"/>
          <p:cNvSpPr>
            <a:spLocks noChangeShapeType="1"/>
          </p:cNvSpPr>
          <p:nvPr/>
        </p:nvSpPr>
        <p:spPr bwMode="auto">
          <a:xfrm>
            <a:off x="2133944" y="4529726"/>
            <a:ext cx="896693" cy="154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5" name="Line 3"/>
          <p:cNvSpPr>
            <a:spLocks noChangeShapeType="1"/>
          </p:cNvSpPr>
          <p:nvPr/>
        </p:nvSpPr>
        <p:spPr bwMode="auto">
          <a:xfrm flipV="1">
            <a:off x="2005856" y="4822075"/>
            <a:ext cx="1024782" cy="223018"/>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6" name="Line 3"/>
          <p:cNvSpPr>
            <a:spLocks noChangeShapeType="1"/>
          </p:cNvSpPr>
          <p:nvPr/>
        </p:nvSpPr>
        <p:spPr bwMode="auto">
          <a:xfrm>
            <a:off x="1981200" y="3905070"/>
            <a:ext cx="1066800" cy="317953"/>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8" name="Freeform 47"/>
          <p:cNvSpPr/>
          <p:nvPr/>
        </p:nvSpPr>
        <p:spPr>
          <a:xfrm flipV="1">
            <a:off x="4485464" y="4994533"/>
            <a:ext cx="2473392" cy="141724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Freeform 48"/>
          <p:cNvSpPr/>
          <p:nvPr/>
        </p:nvSpPr>
        <p:spPr>
          <a:xfrm>
            <a:off x="4485463" y="2772560"/>
            <a:ext cx="2473393" cy="1284158"/>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3" name="Rounded Rectangle 12"/>
          <p:cNvSpPr/>
          <p:nvPr/>
        </p:nvSpPr>
        <p:spPr bwMode="auto">
          <a:xfrm>
            <a:off x="3048000" y="4040144"/>
            <a:ext cx="2272320" cy="1004949"/>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j-lt"/>
                <a:ea typeface="ＭＳ Ｐゴシック" charset="0"/>
              </a:rPr>
              <a:t>Classify</a:t>
            </a:r>
            <a:r>
              <a:rPr kumimoji="0" lang="en-US" sz="2400" b="0" i="0" u="none" strike="noStrike" cap="none" normalizeH="0">
                <a:ln>
                  <a:noFill/>
                </a:ln>
                <a:solidFill>
                  <a:schemeClr val="tx1"/>
                </a:solidFill>
                <a:effectLst/>
                <a:latin typeface="+mj-lt"/>
                <a:ea typeface="ＭＳ Ｐゴシック" charset="0"/>
              </a:rPr>
              <a:t> packets into flows</a:t>
            </a:r>
            <a:endParaRPr kumimoji="0" lang="en-US" sz="2400" b="0" i="0" u="none" strike="noStrike" cap="none" normalizeH="0" baseline="0">
              <a:ln>
                <a:noFill/>
              </a:ln>
              <a:solidFill>
                <a:schemeClr val="tx1"/>
              </a:solidFill>
              <a:effectLst/>
              <a:latin typeface="+mj-lt"/>
              <a:ea typeface="ＭＳ Ｐゴシック" charset="0"/>
            </a:endParaRPr>
          </a:p>
        </p:txBody>
      </p:sp>
      <p:sp>
        <p:nvSpPr>
          <p:cNvPr id="14" name="TextBox 13"/>
          <p:cNvSpPr txBox="1"/>
          <p:nvPr/>
        </p:nvSpPr>
        <p:spPr>
          <a:xfrm>
            <a:off x="-344" y="3905071"/>
            <a:ext cx="2286344" cy="1200329"/>
          </a:xfrm>
          <a:prstGeom prst="rect">
            <a:avLst/>
          </a:prstGeom>
          <a:noFill/>
        </p:spPr>
        <p:txBody>
          <a:bodyPr wrap="square" rtlCol="0">
            <a:spAutoFit/>
          </a:bodyPr>
          <a:lstStyle/>
          <a:p>
            <a:pPr algn="ctr"/>
            <a:r>
              <a:rPr lang="en-US" sz="2400" dirty="0">
                <a:latin typeface="+mj-lt"/>
              </a:rPr>
              <a:t>Packets arriving at different ingress ports</a:t>
            </a:r>
          </a:p>
        </p:txBody>
      </p:sp>
      <p:sp>
        <p:nvSpPr>
          <p:cNvPr id="51" name="Rounded Rectangle 50"/>
          <p:cNvSpPr/>
          <p:nvPr/>
        </p:nvSpPr>
        <p:spPr bwMode="auto">
          <a:xfrm>
            <a:off x="9941315" y="4130696"/>
            <a:ext cx="1564885" cy="914397"/>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a:latin typeface="+mj-lt"/>
              </a:rPr>
              <a:t>Packet scheduler</a:t>
            </a:r>
            <a:endParaRPr lang="en-US" sz="2400" dirty="0">
              <a:latin typeface="+mj-lt"/>
            </a:endParaRPr>
          </a:p>
        </p:txBody>
      </p:sp>
      <p:sp>
        <p:nvSpPr>
          <p:cNvPr id="47" name="Rectangle 46"/>
          <p:cNvSpPr/>
          <p:nvPr/>
        </p:nvSpPr>
        <p:spPr bwMode="auto">
          <a:xfrm>
            <a:off x="492887" y="2877441"/>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mj-lt"/>
              <a:ea typeface="ＭＳ Ｐゴシック" charset="0"/>
            </a:endParaRPr>
          </a:p>
        </p:txBody>
      </p:sp>
    </p:spTree>
    <p:extLst>
      <p:ext uri="{BB962C8B-B14F-4D97-AF65-F5344CB8AC3E}">
        <p14:creationId xmlns:p14="http://schemas.microsoft.com/office/powerpoint/2010/main" val="14235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 0 C 0.00586 0.02932 0.01182 0.05884 0.03928 0.08237 C 0.06662 0.10591 0.13433 0.13098 0.16428 0.1414 C 0.19412 0.15201 0.21875 0.14506 0.21875 0.14506 " pathEditMode="relative" ptsTypes="AAAA">
                                      <p:cBhvr>
                                        <p:cTn id="9" dur="1000" fill="hold"/>
                                        <p:tgtEl>
                                          <p:spTgt spid="47"/>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2" nodeType="clickEffect">
                                  <p:stCondLst>
                                    <p:cond delay="0"/>
                                  </p:stCondLst>
                                  <p:childTnLst>
                                    <p:animMotion origin="layout" path="M 0.21875 0.14525 C 0.22656 0.09028 0.23448 0.03549 0.25607 0.00347 C 0.27777 -0.02855 0.31684 -0.03858 0.34841 -0.04668 C 0.37988 -0.05478 0.44542 -0.04495 0.44542 -0.04475 L 0.49164 -0.04302 " pathEditMode="relative" rAng="0" ptsTypes="AAAAA">
                                      <p:cBhvr>
                                        <p:cTn id="13" dur="1000" fill="hold"/>
                                        <p:tgtEl>
                                          <p:spTgt spid="47"/>
                                        </p:tgtEl>
                                        <p:attrNameLst>
                                          <p:attrName>ppt_x</p:attrName>
                                          <p:attrName>ppt_y</p:attrName>
                                        </p:attrNameLst>
                                      </p:cBhvr>
                                      <p:rCtr x="13639" y="-9761"/>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3" nodeType="clickEffect">
                                  <p:stCondLst>
                                    <p:cond delay="0"/>
                                  </p:stCondLst>
                                  <p:childTnLst>
                                    <p:animMotion origin="layout" path="M 0.49165 -0.04301 L 0.58844 -0.03781 C 0.61209 -0.02797 0.62283 -0.01234 0.63379 0.01601 C 0.64464 0.04437 0.63813 0.10976 0.65397 0.13253 C 0.66971 0.15509 0.69597 0.14892 0.72852 0.1522 C 0.76118 0.15548 0.84961 0.1522 0.84961 0.15239 " pathEditMode="relative" rAng="0" ptsTypes="AAAAAA">
                                      <p:cBhvr>
                                        <p:cTn id="17" dur="1000" fill="hold"/>
                                        <p:tgtEl>
                                          <p:spTgt spid="47"/>
                                        </p:tgtEl>
                                        <p:attrNameLst>
                                          <p:attrName>ppt_x</p:attrName>
                                          <p:attrName>ppt_y</p:attrName>
                                        </p:attrNameLst>
                                      </p:cBhvr>
                                      <p:rCtr x="17893" y="9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47" grpId="3"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Delay guarantees: Intuition</a:t>
            </a:r>
          </a:p>
        </p:txBody>
      </p:sp>
      <p:sp>
        <p:nvSpPr>
          <p:cNvPr id="3" name="Slide Number Placeholder 2"/>
          <p:cNvSpPr>
            <a:spLocks noGrp="1"/>
          </p:cNvSpPr>
          <p:nvPr>
            <p:ph type="sldNum" sz="quarter" idx="12"/>
          </p:nvPr>
        </p:nvSpPr>
        <p:spPr/>
        <p:txBody>
          <a:bodyPr/>
          <a:lstStyle/>
          <a:p>
            <a:fld id="{92BF0D90-96B9-DC48-8428-5ED7CC121714}" type="slidenum">
              <a:rPr lang="en-US" smtClean="0"/>
              <a:pPr/>
              <a:t>15</a:t>
            </a:fld>
            <a:endParaRPr lang="en-US"/>
          </a:p>
        </p:txBody>
      </p:sp>
      <p:cxnSp>
        <p:nvCxnSpPr>
          <p:cNvPr id="13" name="Straight Connector 12"/>
          <p:cNvCxnSpPr/>
          <p:nvPr/>
        </p:nvCxnSpPr>
        <p:spPr bwMode="auto">
          <a:xfrm>
            <a:off x="5394960" y="2849880"/>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2849880"/>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484120"/>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84120"/>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1935480"/>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026920"/>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grpSp>
        <p:nvGrpSpPr>
          <p:cNvPr id="22" name="Group 21"/>
          <p:cNvGrpSpPr/>
          <p:nvPr/>
        </p:nvGrpSpPr>
        <p:grpSpPr>
          <a:xfrm>
            <a:off x="3429000" y="2133601"/>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209800"/>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209800"/>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2484120"/>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6507549" y="4300728"/>
                <a:ext cx="4733475" cy="10911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limLoc m:val="subSup"/>
                          <m:supHide m:val="on"/>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sub>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r>
                                <a:rPr lang="en-US" b="0" i="1" smtClean="0">
                                  <a:latin typeface="Cambria Math" charset="0"/>
                                  <a:ea typeface="Cambria Math" charset="0"/>
                                  <a:cs typeface="Cambria Math" charset="0"/>
                                </a:rPr>
                                <m:t>+</m:t>
                              </m:r>
                              <m:sSub>
                                <m:sSubPr>
                                  <m:ctrlPr>
                                    <a:rPr lang="en-US" b="0" i="1" smtClean="0">
                                      <a:solidFill>
                                        <a:srgbClr val="FF0000"/>
                                      </a:solidFill>
                                      <a:latin typeface="Cambria Math" panose="02040503050406030204" pitchFamily="18" charset="0"/>
                                      <a:ea typeface="Cambria Math" charset="0"/>
                                      <a:cs typeface="Cambria Math" charset="0"/>
                                    </a:rPr>
                                  </m:ctrlPr>
                                </m:sSubPr>
                                <m:e>
                                  <m:r>
                                    <a:rPr lang="en-US" b="0" i="1" smtClean="0">
                                      <a:solidFill>
                                        <a:srgbClr val="FF0000"/>
                                      </a:solidFill>
                                      <a:latin typeface="Cambria Math" charset="0"/>
                                      <a:ea typeface="Cambria Math" charset="0"/>
                                      <a:cs typeface="Cambria Math" charset="0"/>
                                    </a:rPr>
                                    <m:t>𝑄</m:t>
                                  </m:r>
                                </m:e>
                                <m:sub>
                                  <m:r>
                                    <a:rPr lang="en-US" b="0" i="1" smtClean="0">
                                      <a:solidFill>
                                        <a:srgbClr val="FF0000"/>
                                      </a:solidFill>
                                      <a:latin typeface="Cambria Math" charset="0"/>
                                      <a:ea typeface="Cambria Math" charset="0"/>
                                      <a:cs typeface="Cambria Math" charset="0"/>
                                    </a:rPr>
                                    <m:t>𝑖</m:t>
                                  </m:r>
                                </m:sub>
                              </m:sSub>
                              <m:r>
                                <a:rPr lang="en-US" b="0" i="1" smtClean="0">
                                  <a:solidFill>
                                    <a:srgbClr val="FF0000"/>
                                  </a:solidFill>
                                  <a:latin typeface="Cambria Math" charset="0"/>
                                  <a:ea typeface="Cambria Math" charset="0"/>
                                  <a:cs typeface="Cambria Math" charset="0"/>
                                </a:rPr>
                                <m:t>(</m:t>
                              </m:r>
                              <m:r>
                                <a:rPr lang="en-US" b="0" i="1" smtClean="0">
                                  <a:solidFill>
                                    <a:srgbClr val="FF0000"/>
                                  </a:solidFill>
                                  <a:latin typeface="Cambria Math" charset="0"/>
                                  <a:ea typeface="Cambria Math" charset="0"/>
                                  <a:cs typeface="Cambria Math" charset="0"/>
                                </a:rPr>
                                <m:t>𝑡</m:t>
                              </m:r>
                              <m:r>
                                <a:rPr lang="en-US" b="0" i="1" smtClean="0">
                                  <a:solidFill>
                                    <a:srgbClr val="FF0000"/>
                                  </a:solidFill>
                                  <a:latin typeface="Cambria Math" charset="0"/>
                                  <a:ea typeface="Cambria Math" charset="0"/>
                                  <a:cs typeface="Cambria Math" charset="0"/>
                                </a:rPr>
                                <m:t>)</m:t>
                              </m:r>
                            </m:e>
                          </m:d>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6507549" y="4300728"/>
                <a:ext cx="4733475" cy="1091133"/>
              </a:xfrm>
              <a:prstGeom prst="rect">
                <a:avLst/>
              </a:prstGeom>
              <a:blipFill rotWithShape="0">
                <a:blip r:embed="rId5"/>
                <a:stretch>
                  <a:fillRect/>
                </a:stretch>
              </a:blipFill>
            </p:spPr>
            <p:txBody>
              <a:bodyPr/>
              <a:lstStyle/>
              <a:p>
                <a:r>
                  <a:rPr lang="en-US">
                    <a:noFill/>
                  </a:rPr>
                  <a:t> </a:t>
                </a:r>
              </a:p>
            </p:txBody>
          </p:sp>
        </mc:Fallback>
      </mc:AlternateContent>
      <p:sp>
        <p:nvSpPr>
          <p:cNvPr id="30" name="TextBox 29"/>
          <p:cNvSpPr txBox="1"/>
          <p:nvPr/>
        </p:nvSpPr>
        <p:spPr>
          <a:xfrm>
            <a:off x="3200640" y="4536369"/>
            <a:ext cx="3413307" cy="619850"/>
          </a:xfrm>
          <a:prstGeom prst="rect">
            <a:avLst/>
          </a:prstGeom>
          <a:noFill/>
        </p:spPr>
        <p:txBody>
          <a:bodyPr wrap="none" rtlCol="0">
            <a:spAutoFit/>
          </a:bodyPr>
          <a:lstStyle/>
          <a:p>
            <a:r>
              <a:rPr lang="en-US">
                <a:latin typeface="+mj-lt"/>
              </a:rPr>
              <a:t>End-to-end delay, </a:t>
            </a:r>
          </a:p>
        </p:txBody>
      </p:sp>
      <mc:AlternateContent xmlns:mc="http://schemas.openxmlformats.org/markup-compatibility/2006" xmlns:a14="http://schemas.microsoft.com/office/drawing/2010/main">
        <mc:Choice Requires="a14">
          <p:sp>
            <p:nvSpPr>
              <p:cNvPr id="4" name="TextBox 3"/>
              <p:cNvSpPr txBox="1"/>
              <p:nvPr/>
            </p:nvSpPr>
            <p:spPr>
              <a:xfrm>
                <a:off x="4558145" y="3276600"/>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276600"/>
                <a:ext cx="1156855" cy="52751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276600"/>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276600"/>
                <a:ext cx="1167051"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276600"/>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276600"/>
                <a:ext cx="1167051" cy="527517"/>
              </a:xfrm>
              <a:prstGeom prst="rect">
                <a:avLst/>
              </a:prstGeom>
              <a:blipFill rotWithShape="0">
                <a:blip r:embed="rId8"/>
                <a:stretch>
                  <a:fillRect/>
                </a:stretch>
              </a:blipFill>
            </p:spPr>
            <p:txBody>
              <a:bodyPr/>
              <a:lstStyle/>
              <a:p>
                <a:r>
                  <a:rPr lang="en-US">
                    <a:noFill/>
                  </a:rPr>
                  <a:t> </a:t>
                </a:r>
              </a:p>
            </p:txBody>
          </p:sp>
        </mc:Fallback>
      </mc:AlternateContent>
      <p:grpSp>
        <p:nvGrpSpPr>
          <p:cNvPr id="7" name="Group 6"/>
          <p:cNvGrpSpPr/>
          <p:nvPr/>
        </p:nvGrpSpPr>
        <p:grpSpPr>
          <a:xfrm>
            <a:off x="152400" y="5513146"/>
            <a:ext cx="13487400" cy="1956180"/>
            <a:chOff x="152400" y="5513146"/>
            <a:chExt cx="13487400" cy="1956180"/>
          </a:xfrm>
        </p:grpSpPr>
        <mc:AlternateContent xmlns:mc="http://schemas.openxmlformats.org/markup-compatibility/2006" xmlns:a14="http://schemas.microsoft.com/office/drawing/2010/main">
          <mc:Choice Requires="a14">
            <p:sp>
              <p:nvSpPr>
                <p:cNvPr id="2" name="TextBox 1"/>
                <p:cNvSpPr txBox="1"/>
                <p:nvPr/>
              </p:nvSpPr>
              <p:spPr>
                <a:xfrm>
                  <a:off x="1170628" y="5715000"/>
                  <a:ext cx="12469172" cy="1754326"/>
                </a:xfrm>
                <a:prstGeom prst="rect">
                  <a:avLst/>
                </a:prstGeom>
                <a:solidFill>
                  <a:schemeClr val="bg1"/>
                </a:solidFill>
                <a:ln>
                  <a:solidFill>
                    <a:schemeClr val="accent3">
                      <a:lumMod val="65000"/>
                    </a:schemeClr>
                  </a:solidFill>
                </a:ln>
                <a:effectLst>
                  <a:outerShdw blurRad="50800" dist="38100" dir="2700000" algn="tl" rotWithShape="0">
                    <a:prstClr val="black">
                      <a:alpha val="40000"/>
                    </a:prstClr>
                  </a:outerShdw>
                </a:effectLst>
              </p:spPr>
              <p:txBody>
                <a:bodyPr wrap="square" rtlCol="0">
                  <a:spAutoFit/>
                </a:bodyPr>
                <a:lstStyle/>
                <a:p>
                  <a:pPr algn="ctr"/>
                  <a:r>
                    <a:rPr lang="en-US" sz="3600" dirty="0">
                      <a:latin typeface="+mj-lt"/>
                    </a:rPr>
                    <a:t>The following values are fixed (or under our control): </a:t>
                  </a:r>
                  <a:r>
                    <a:rPr lang="en-US" sz="3600" i="1" dirty="0">
                      <a:latin typeface="Times New Roman" charset="0"/>
                      <a:ea typeface="Times New Roman" charset="0"/>
                      <a:cs typeface="Times New Roman" charset="0"/>
                    </a:rPr>
                    <a:t>p, c, l</a:t>
                  </a:r>
                  <a:r>
                    <a:rPr lang="en-US" sz="3600" i="1" baseline="-25000" dirty="0">
                      <a:latin typeface="Times New Roman" charset="0"/>
                      <a:ea typeface="Times New Roman" charset="0"/>
                      <a:cs typeface="Times New Roman" charset="0"/>
                    </a:rPr>
                    <a:t>i</a:t>
                  </a:r>
                  <a:r>
                    <a:rPr lang="en-US" sz="3600" i="1" dirty="0">
                      <a:latin typeface="Times New Roman" charset="0"/>
                      <a:ea typeface="Times New Roman" charset="0"/>
                      <a:cs typeface="Times New Roman" charset="0"/>
                    </a:rPr>
                    <a:t> </a:t>
                  </a:r>
                  <a:r>
                    <a:rPr lang="en-US" sz="3600" dirty="0">
                      <a:latin typeface="+mj-lt"/>
                      <a:ea typeface="Times New Roman" charset="0"/>
                      <a:cs typeface="Times New Roman" charset="0"/>
                    </a:rPr>
                    <a:t>and</a:t>
                  </a:r>
                  <a:r>
                    <a:rPr lang="en-US" sz="3600" i="1" dirty="0">
                      <a:latin typeface="Times New Roman" charset="0"/>
                      <a:ea typeface="Times New Roman" charset="0"/>
                      <a:cs typeface="Times New Roman" charset="0"/>
                    </a:rPr>
                    <a:t> </a:t>
                  </a:r>
                  <a:r>
                    <a:rPr lang="en-US" sz="3600" i="1" dirty="0" err="1">
                      <a:latin typeface="Times New Roman" charset="0"/>
                      <a:ea typeface="Times New Roman" charset="0"/>
                      <a:cs typeface="Times New Roman" charset="0"/>
                    </a:rPr>
                    <a:t>r</a:t>
                  </a:r>
                  <a:r>
                    <a:rPr lang="en-US" sz="3600" i="1" baseline="-25000" dirty="0" err="1">
                      <a:latin typeface="Times New Roman" charset="0"/>
                      <a:ea typeface="Times New Roman" charset="0"/>
                      <a:cs typeface="Times New Roman" charset="0"/>
                    </a:rPr>
                    <a:t>i</a:t>
                  </a:r>
                  <a:r>
                    <a:rPr lang="en-US" sz="3600" dirty="0">
                      <a:latin typeface="+mj-lt"/>
                    </a:rPr>
                    <a:t>. </a:t>
                  </a:r>
                </a:p>
                <a:p>
                  <a:pPr algn="ctr"/>
                  <a:r>
                    <a:rPr lang="en-US" sz="3600" dirty="0">
                      <a:latin typeface="+mj-lt"/>
                    </a:rPr>
                    <a:t>If we know the upper bound of </a:t>
                  </a:r>
                  <a14:m>
                    <m:oMath xmlns:m="http://schemas.openxmlformats.org/officeDocument/2006/math">
                      <m:sSub>
                        <m:sSubPr>
                          <m:ctrlPr>
                            <a:rPr lang="en-US" sz="360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𝑄</m:t>
                          </m:r>
                        </m:e>
                        <m:sub>
                          <m:r>
                            <a:rPr lang="en-US" sz="3600" b="0" i="1" smtClean="0">
                              <a:solidFill>
                                <a:srgbClr val="FF0000"/>
                              </a:solidFill>
                              <a:latin typeface="Cambria Math" charset="0"/>
                            </a:rPr>
                            <m:t>1</m:t>
                          </m:r>
                        </m:sub>
                      </m:sSub>
                      <m:d>
                        <m:dPr>
                          <m:ctrlPr>
                            <a:rPr lang="is-IS" sz="3600" i="1" smtClean="0">
                              <a:solidFill>
                                <a:srgbClr val="FF0000"/>
                              </a:solidFill>
                              <a:latin typeface="Cambria Math" panose="02040503050406030204" pitchFamily="18" charset="0"/>
                            </a:rPr>
                          </m:ctrlPr>
                        </m:dPr>
                        <m:e>
                          <m:r>
                            <a:rPr lang="en-US" sz="3600" b="0" i="1" smtClean="0">
                              <a:solidFill>
                                <a:srgbClr val="FF0000"/>
                              </a:solidFill>
                              <a:latin typeface="Cambria Math" charset="0"/>
                            </a:rPr>
                            <m:t>𝑡</m:t>
                          </m:r>
                        </m:e>
                      </m:d>
                      <m:r>
                        <a:rPr lang="en-US" sz="3600" b="0" i="1" smtClean="0">
                          <a:latin typeface="Cambria Math" charset="0"/>
                        </a:rPr>
                        <m:t>, </m:t>
                      </m:r>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𝑄</m:t>
                          </m:r>
                        </m:e>
                        <m:sub>
                          <m:r>
                            <a:rPr lang="en-US" sz="3600" b="0" i="1" smtClean="0">
                              <a:solidFill>
                                <a:srgbClr val="FF0000"/>
                              </a:solidFill>
                              <a:latin typeface="Cambria Math" charset="0"/>
                            </a:rPr>
                            <m:t>2</m:t>
                          </m:r>
                        </m:sub>
                      </m:sSub>
                      <m:d>
                        <m:dPr>
                          <m:ctrlPr>
                            <a:rPr lang="is-IS" sz="3600" b="0" i="1" smtClean="0">
                              <a:solidFill>
                                <a:srgbClr val="FF0000"/>
                              </a:solidFill>
                              <a:latin typeface="Cambria Math" panose="02040503050406030204" pitchFamily="18" charset="0"/>
                            </a:rPr>
                          </m:ctrlPr>
                        </m:dPr>
                        <m:e>
                          <m:r>
                            <a:rPr lang="en-US" sz="3600" b="0" i="1" smtClean="0">
                              <a:solidFill>
                                <a:srgbClr val="FF0000"/>
                              </a:solidFill>
                              <a:latin typeface="Cambria Math" charset="0"/>
                            </a:rPr>
                            <m:t>𝑡</m:t>
                          </m:r>
                        </m:e>
                      </m:d>
                    </m:oMath>
                  </a14:m>
                  <a:r>
                    <a:rPr lang="en-US" sz="3600" dirty="0">
                      <a:latin typeface="+mj-lt"/>
                    </a:rPr>
                    <a:t>, and </a:t>
                  </a:r>
                  <a14:m>
                    <m:oMath xmlns:m="http://schemas.openxmlformats.org/officeDocument/2006/math">
                      <m:sSub>
                        <m:sSubPr>
                          <m:ctrlPr>
                            <a:rPr lang="en-US" sz="3600" i="1" smtClean="0">
                              <a:solidFill>
                                <a:srgbClr val="FF0000"/>
                              </a:solidFill>
                              <a:latin typeface="Cambria Math" panose="02040503050406030204" pitchFamily="18" charset="0"/>
                            </a:rPr>
                          </m:ctrlPr>
                        </m:sSubPr>
                        <m:e>
                          <m:r>
                            <a:rPr lang="en-US" sz="3600" i="1">
                              <a:solidFill>
                                <a:srgbClr val="FF0000"/>
                              </a:solidFill>
                              <a:latin typeface="Cambria Math" charset="0"/>
                            </a:rPr>
                            <m:t>𝑄</m:t>
                          </m:r>
                        </m:e>
                        <m:sub>
                          <m:r>
                            <a:rPr lang="en-US" sz="3600" b="0" i="1" smtClean="0">
                              <a:solidFill>
                                <a:srgbClr val="FF0000"/>
                              </a:solidFill>
                              <a:latin typeface="Cambria Math" charset="0"/>
                            </a:rPr>
                            <m:t>3</m:t>
                          </m:r>
                        </m:sub>
                      </m:sSub>
                      <m:d>
                        <m:dPr>
                          <m:ctrlPr>
                            <a:rPr lang="is-IS" sz="3600" i="1">
                              <a:solidFill>
                                <a:srgbClr val="FF0000"/>
                              </a:solidFill>
                              <a:latin typeface="Cambria Math" panose="02040503050406030204" pitchFamily="18" charset="0"/>
                            </a:rPr>
                          </m:ctrlPr>
                        </m:dPr>
                        <m:e>
                          <m:r>
                            <a:rPr lang="en-US" sz="3600" i="1">
                              <a:solidFill>
                                <a:srgbClr val="FF0000"/>
                              </a:solidFill>
                              <a:latin typeface="Cambria Math" charset="0"/>
                            </a:rPr>
                            <m:t>𝑡</m:t>
                          </m:r>
                        </m:e>
                      </m:d>
                      <m:r>
                        <a:rPr lang="en-US" sz="3600" i="1">
                          <a:latin typeface="Cambria Math" charset="0"/>
                        </a:rPr>
                        <m:t>,</m:t>
                      </m:r>
                    </m:oMath>
                  </a14:m>
                  <a:r>
                    <a:rPr lang="en-US" sz="3600" dirty="0">
                      <a:latin typeface="+mj-lt"/>
                      <a:cs typeface="Times New Roman"/>
                    </a:rPr>
                    <a:t> then we know the upper bound of the end-to-end delay.</a:t>
                  </a:r>
                </a:p>
              </p:txBody>
            </p:sp>
          </mc:Choice>
          <mc:Fallback xmlns="">
            <p:sp>
              <p:nvSpPr>
                <p:cNvPr id="2" name="TextBox 1"/>
                <p:cNvSpPr txBox="1">
                  <a:spLocks noRot="1" noChangeAspect="1" noMove="1" noResize="1" noEditPoints="1" noAdjustHandles="1" noChangeArrowheads="1" noChangeShapeType="1" noTextEdit="1"/>
                </p:cNvSpPr>
                <p:nvPr/>
              </p:nvSpPr>
              <p:spPr>
                <a:xfrm>
                  <a:off x="1170628" y="5715000"/>
                  <a:ext cx="12469172" cy="1754326"/>
                </a:xfrm>
                <a:prstGeom prst="rect">
                  <a:avLst/>
                </a:prstGeom>
                <a:blipFill>
                  <a:blip r:embed="rId9"/>
                  <a:stretch>
                    <a:fillRect/>
                  </a:stretch>
                </a:blipFill>
                <a:ln>
                  <a:solidFill>
                    <a:schemeClr val="accent3">
                      <a:lumMod val="6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6" name="Picture 5"/>
            <p:cNvPicPr>
              <a:picLocks noChangeAspect="1"/>
            </p:cNvPicPr>
            <p:nvPr/>
          </p:nvPicPr>
          <p:blipFill>
            <a:blip r:embed="rId10"/>
            <a:stretch>
              <a:fillRect/>
            </a:stretch>
          </p:blipFill>
          <p:spPr>
            <a:xfrm>
              <a:off x="152400" y="5513146"/>
              <a:ext cx="1018227" cy="1203985"/>
            </a:xfrm>
            <a:prstGeom prst="rect">
              <a:avLst/>
            </a:prstGeom>
          </p:spPr>
        </p:pic>
      </p:grpSp>
    </p:spTree>
    <p:extLst>
      <p:ext uri="{BB962C8B-B14F-4D97-AF65-F5344CB8AC3E}">
        <p14:creationId xmlns:p14="http://schemas.microsoft.com/office/powerpoint/2010/main" val="23317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Delay guarantees: Intuition</a:t>
            </a:r>
          </a:p>
        </p:txBody>
      </p:sp>
      <p:sp>
        <p:nvSpPr>
          <p:cNvPr id="3" name="Slide Number Placeholder 2"/>
          <p:cNvSpPr>
            <a:spLocks noGrp="1"/>
          </p:cNvSpPr>
          <p:nvPr>
            <p:ph type="sldNum" sz="quarter" idx="12"/>
          </p:nvPr>
        </p:nvSpPr>
        <p:spPr/>
        <p:txBody>
          <a:bodyPr/>
          <a:lstStyle/>
          <a:p>
            <a:fld id="{92BF0D90-96B9-DC48-8428-5ED7CC121714}" type="slidenum">
              <a:rPr lang="en-US" smtClean="0"/>
              <a:pPr/>
              <a:t>16</a:t>
            </a:fld>
            <a:endParaRPr lang="en-US"/>
          </a:p>
        </p:txBody>
      </p:sp>
      <p:cxnSp>
        <p:nvCxnSpPr>
          <p:cNvPr id="13" name="Straight Connector 12"/>
          <p:cNvCxnSpPr/>
          <p:nvPr/>
        </p:nvCxnSpPr>
        <p:spPr bwMode="auto">
          <a:xfrm>
            <a:off x="5394960" y="3401619"/>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3401619"/>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2487219"/>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578659"/>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grpSp>
        <p:nvGrpSpPr>
          <p:cNvPr id="22" name="Group 21"/>
          <p:cNvGrpSpPr/>
          <p:nvPr/>
        </p:nvGrpSpPr>
        <p:grpSpPr>
          <a:xfrm>
            <a:off x="3429000" y="2685340"/>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761539"/>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761539"/>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7058555" y="4776267"/>
                <a:ext cx="5362045"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4</m:t>
                          </m:r>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e>
                          </m:d>
                          <m:r>
                            <a:rPr lang="en-US" b="0" i="1" smtClean="0">
                              <a:solidFill>
                                <a:srgbClr val="FF0000"/>
                              </a:solidFill>
                              <a:latin typeface="Cambria Math" charset="0"/>
                              <a:ea typeface="Cambria Math" charset="0"/>
                              <a:cs typeface="Cambria Math" charset="0"/>
                            </a:rPr>
                            <m:t>+ </m:t>
                          </m:r>
                          <m:nary>
                            <m:naryPr>
                              <m:chr m:val="∑"/>
                              <m:ctrlPr>
                                <a:rPr lang="is-IS" b="0" i="1" smtClean="0">
                                  <a:solidFill>
                                    <a:srgbClr val="FF0000"/>
                                  </a:solidFill>
                                  <a:latin typeface="Cambria Math" panose="02040503050406030204" pitchFamily="18" charset="0"/>
                                  <a:ea typeface="Cambria Math" charset="0"/>
                                  <a:cs typeface="Cambria Math" charset="0"/>
                                </a:rPr>
                              </m:ctrlPr>
                            </m:naryPr>
                            <m:sub>
                              <m:r>
                                <m:rPr>
                                  <m:brk m:alnAt="23"/>
                                </m:rPr>
                                <a:rPr lang="en-US" b="0" i="1" smtClean="0">
                                  <a:solidFill>
                                    <a:srgbClr val="FF0000"/>
                                  </a:solidFill>
                                  <a:latin typeface="Cambria Math" charset="0"/>
                                  <a:ea typeface="Cambria Math" charset="0"/>
                                  <a:cs typeface="Cambria Math" charset="0"/>
                                </a:rPr>
                                <m:t>𝑖</m:t>
                              </m:r>
                              <m:r>
                                <a:rPr lang="en-US" b="0" i="1" smtClean="0">
                                  <a:solidFill>
                                    <a:srgbClr val="FF0000"/>
                                  </a:solidFill>
                                  <a:latin typeface="Cambria Math" charset="0"/>
                                  <a:ea typeface="Cambria Math" charset="0"/>
                                  <a:cs typeface="Cambria Math" charset="0"/>
                                </a:rPr>
                                <m:t>=1</m:t>
                              </m:r>
                            </m:sub>
                            <m:sup>
                              <m:r>
                                <a:rPr lang="en-US" b="0" i="1" smtClean="0">
                                  <a:solidFill>
                                    <a:srgbClr val="FF0000"/>
                                  </a:solidFill>
                                  <a:latin typeface="Cambria Math" charset="0"/>
                                  <a:ea typeface="Cambria Math" charset="0"/>
                                  <a:cs typeface="Cambria Math" charset="0"/>
                                </a:rPr>
                                <m:t>3</m:t>
                              </m:r>
                            </m:sup>
                            <m:e>
                              <m:sSub>
                                <m:sSubPr>
                                  <m:ctrlPr>
                                    <a:rPr lang="en-US" i="1">
                                      <a:solidFill>
                                        <a:srgbClr val="FF0000"/>
                                      </a:solidFill>
                                      <a:latin typeface="Cambria Math" panose="02040503050406030204" pitchFamily="18" charset="0"/>
                                      <a:ea typeface="Cambria Math" charset="0"/>
                                      <a:cs typeface="Cambria Math" charset="0"/>
                                    </a:rPr>
                                  </m:ctrlPr>
                                </m:sSubPr>
                                <m:e>
                                  <m:r>
                                    <a:rPr lang="en-US" i="1">
                                      <a:solidFill>
                                        <a:srgbClr val="FF0000"/>
                                      </a:solidFill>
                                      <a:latin typeface="Cambria Math" charset="0"/>
                                      <a:ea typeface="Cambria Math" charset="0"/>
                                      <a:cs typeface="Cambria Math" charset="0"/>
                                    </a:rPr>
                                    <m:t>𝑄</m:t>
                                  </m:r>
                                </m:e>
                                <m:sub>
                                  <m:r>
                                    <a:rPr lang="en-US" i="1">
                                      <a:solidFill>
                                        <a:srgbClr val="FF0000"/>
                                      </a:solidFill>
                                      <a:latin typeface="Cambria Math" charset="0"/>
                                      <a:ea typeface="Cambria Math" charset="0"/>
                                      <a:cs typeface="Cambria Math" charset="0"/>
                                    </a:rPr>
                                    <m:t>𝑖</m:t>
                                  </m:r>
                                </m:sub>
                              </m:sSub>
                              <m:d>
                                <m:dPr>
                                  <m:ctrlPr>
                                    <a:rPr lang="en-US" i="1">
                                      <a:solidFill>
                                        <a:srgbClr val="FF0000"/>
                                      </a:solidFill>
                                      <a:latin typeface="Cambria Math" panose="02040503050406030204" pitchFamily="18" charset="0"/>
                                      <a:ea typeface="Cambria Math" charset="0"/>
                                      <a:cs typeface="Cambria Math" charset="0"/>
                                    </a:rPr>
                                  </m:ctrlPr>
                                </m:dPr>
                                <m:e>
                                  <m:r>
                                    <a:rPr lang="en-US" i="1">
                                      <a:solidFill>
                                        <a:srgbClr val="FF0000"/>
                                      </a:solidFill>
                                      <a:latin typeface="Cambria Math" charset="0"/>
                                      <a:ea typeface="Cambria Math" charset="0"/>
                                      <a:cs typeface="Cambria Math" charset="0"/>
                                    </a:rPr>
                                    <m:t>𝑡</m:t>
                                  </m:r>
                                </m:e>
                              </m:d>
                            </m:e>
                          </m:nary>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7058555" y="4776267"/>
                <a:ext cx="5362045" cy="1483291"/>
              </a:xfrm>
              <a:prstGeom prst="rect">
                <a:avLst/>
              </a:prstGeom>
              <a:blipFill rotWithShape="0">
                <a:blip r:embed="rId5"/>
                <a:stretch>
                  <a:fillRect/>
                </a:stretch>
              </a:blipFill>
            </p:spPr>
            <p:txBody>
              <a:bodyPr/>
              <a:lstStyle/>
              <a:p>
                <a:r>
                  <a:rPr lang="en-US">
                    <a:noFill/>
                  </a:rPr>
                  <a:t> </a:t>
                </a:r>
              </a:p>
            </p:txBody>
          </p:sp>
        </mc:Fallback>
      </mc:AlternateContent>
      <p:sp>
        <p:nvSpPr>
          <p:cNvPr id="30" name="TextBox 29"/>
          <p:cNvSpPr txBox="1"/>
          <p:nvPr/>
        </p:nvSpPr>
        <p:spPr>
          <a:xfrm>
            <a:off x="551006" y="5247550"/>
            <a:ext cx="6769802" cy="619850"/>
          </a:xfrm>
          <a:prstGeom prst="rect">
            <a:avLst/>
          </a:prstGeom>
          <a:noFill/>
        </p:spPr>
        <p:txBody>
          <a:bodyPr wrap="none" rtlCol="0">
            <a:spAutoFit/>
          </a:bodyPr>
          <a:lstStyle/>
          <a:p>
            <a:r>
              <a:rPr lang="en-US">
                <a:latin typeface="+mj-lt"/>
              </a:rPr>
              <a:t>End-to-end delay for a single packet, </a:t>
            </a:r>
          </a:p>
        </p:txBody>
      </p:sp>
      <mc:AlternateContent xmlns:mc="http://schemas.openxmlformats.org/markup-compatibility/2006" xmlns:a14="http://schemas.microsoft.com/office/drawing/2010/main">
        <mc:Choice Requires="a14">
          <p:sp>
            <p:nvSpPr>
              <p:cNvPr id="4" name="TextBox 3"/>
              <p:cNvSpPr txBox="1"/>
              <p:nvPr/>
            </p:nvSpPr>
            <p:spPr>
              <a:xfrm>
                <a:off x="4558145" y="3828339"/>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828339"/>
                <a:ext cx="1156855" cy="52751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828339"/>
                <a:ext cx="1167051"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828339"/>
                <a:ext cx="1167051" cy="527517"/>
              </a:xfrm>
              <a:prstGeom prst="rect">
                <a:avLst/>
              </a:prstGeom>
              <a:blipFill rotWithShape="0">
                <a:blip r:embed="rId8"/>
                <a:stretch>
                  <a:fillRect/>
                </a:stretch>
              </a:blipFill>
            </p:spPr>
            <p:txBody>
              <a:bodyPr/>
              <a:lstStyle/>
              <a:p>
                <a:r>
                  <a:rPr lang="en-US">
                    <a:noFill/>
                  </a:rPr>
                  <a:t> </a:t>
                </a:r>
              </a:p>
            </p:txBody>
          </p:sp>
        </mc:Fallback>
      </mc:AlternateContent>
      <p:grpSp>
        <p:nvGrpSpPr>
          <p:cNvPr id="5" name="Group 4"/>
          <p:cNvGrpSpPr/>
          <p:nvPr/>
        </p:nvGrpSpPr>
        <p:grpSpPr>
          <a:xfrm>
            <a:off x="4792512" y="2253800"/>
            <a:ext cx="669503" cy="445617"/>
            <a:chOff x="4649548" y="-633506"/>
            <a:chExt cx="2039464" cy="1183341"/>
          </a:xfrm>
        </p:grpSpPr>
        <p:sp>
          <p:nvSpPr>
            <p:cNvPr id="33" name="Freeform 32"/>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5" name="Straight Connector 34"/>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38" name="Straight Arrow Connector 37"/>
          <p:cNvCxnSpPr/>
          <p:nvPr/>
        </p:nvCxnSpPr>
        <p:spPr bwMode="auto">
          <a:xfrm>
            <a:off x="4792512" y="2136151"/>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8" name="TextBox 7"/>
              <p:cNvSpPr txBox="1"/>
              <p:nvPr/>
            </p:nvSpPr>
            <p:spPr>
              <a:xfrm>
                <a:off x="4882796" y="1588716"/>
                <a:ext cx="548740"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1</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882796" y="1588716"/>
                <a:ext cx="548740" cy="527517"/>
              </a:xfrm>
              <a:prstGeom prst="rect">
                <a:avLst/>
              </a:prstGeom>
              <a:blipFill rotWithShape="0">
                <a:blip r:embed="rId9"/>
                <a:stretch>
                  <a:fillRect/>
                </a:stretch>
              </a:blipFill>
            </p:spPr>
            <p:txBody>
              <a:bodyPr/>
              <a:lstStyle/>
              <a:p>
                <a:r>
                  <a:rPr lang="en-US">
                    <a:noFill/>
                  </a:rPr>
                  <a:t> </a:t>
                </a:r>
              </a:p>
            </p:txBody>
          </p:sp>
        </mc:Fallback>
      </mc:AlternateContent>
      <p:grpSp>
        <p:nvGrpSpPr>
          <p:cNvPr id="40" name="Group 39"/>
          <p:cNvGrpSpPr/>
          <p:nvPr/>
        </p:nvGrpSpPr>
        <p:grpSpPr>
          <a:xfrm>
            <a:off x="7010928" y="2221442"/>
            <a:ext cx="669503" cy="445617"/>
            <a:chOff x="4649548" y="-633506"/>
            <a:chExt cx="2039464" cy="1183341"/>
          </a:xfrm>
        </p:grpSpPr>
        <p:sp>
          <p:nvSpPr>
            <p:cNvPr id="41" name="Freeform 40"/>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42" name="Straight Connector 41"/>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43" name="Straight Arrow Connector 42"/>
          <p:cNvCxnSpPr/>
          <p:nvPr/>
        </p:nvCxnSpPr>
        <p:spPr bwMode="auto">
          <a:xfrm>
            <a:off x="7010928" y="2103793"/>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44" name="TextBox 43"/>
              <p:cNvSpPr txBox="1"/>
              <p:nvPr/>
            </p:nvSpPr>
            <p:spPr>
              <a:xfrm>
                <a:off x="7101212" y="1556358"/>
                <a:ext cx="55893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2</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7101212" y="1556358"/>
                <a:ext cx="558935" cy="527517"/>
              </a:xfrm>
              <a:prstGeom prst="rect">
                <a:avLst/>
              </a:prstGeom>
              <a:blipFill rotWithShape="0">
                <a:blip r:embed="rId10"/>
                <a:stretch>
                  <a:fillRect/>
                </a:stretch>
              </a:blipFill>
            </p:spPr>
            <p:txBody>
              <a:bodyPr/>
              <a:lstStyle/>
              <a:p>
                <a:r>
                  <a:rPr lang="en-US">
                    <a:noFill/>
                  </a:rPr>
                  <a:t> </a:t>
                </a:r>
              </a:p>
            </p:txBody>
          </p:sp>
        </mc:Fallback>
      </mc:AlternateContent>
      <p:grpSp>
        <p:nvGrpSpPr>
          <p:cNvPr id="45" name="Group 44"/>
          <p:cNvGrpSpPr/>
          <p:nvPr/>
        </p:nvGrpSpPr>
        <p:grpSpPr>
          <a:xfrm>
            <a:off x="9160297" y="2189084"/>
            <a:ext cx="669503" cy="445617"/>
            <a:chOff x="4649548" y="-633506"/>
            <a:chExt cx="2039464" cy="1183341"/>
          </a:xfrm>
        </p:grpSpPr>
        <p:sp>
          <p:nvSpPr>
            <p:cNvPr id="46" name="Freeform 45"/>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47" name="Straight Connector 46"/>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48" name="Straight Arrow Connector 47"/>
          <p:cNvCxnSpPr/>
          <p:nvPr/>
        </p:nvCxnSpPr>
        <p:spPr bwMode="auto">
          <a:xfrm>
            <a:off x="9160297" y="2071435"/>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49" name="TextBox 48"/>
              <p:cNvSpPr txBox="1"/>
              <p:nvPr/>
            </p:nvSpPr>
            <p:spPr>
              <a:xfrm>
                <a:off x="9250581" y="1524000"/>
                <a:ext cx="55893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3</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9250581" y="1524000"/>
                <a:ext cx="558935" cy="52751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409006" y="6365309"/>
                <a:ext cx="4420313"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nary>
                        <m:naryPr>
                          <m:chr m:val="∑"/>
                          <m:ctrlPr>
                            <a:rPr lang="en-US" i="1">
                              <a:latin typeface="Cambria Math" panose="02040503050406030204" pitchFamily="18" charset="0"/>
                              <a:ea typeface="Cambria Math" charset="0"/>
                              <a:cs typeface="Cambria Math" charset="0"/>
                            </a:rPr>
                          </m:ctrlPr>
                        </m:naryPr>
                        <m:sub>
                          <m:r>
                            <m:rPr>
                              <m:brk m:alnAt="9"/>
                            </m:rPr>
                            <a:rPr lang="en-US" i="1">
                              <a:latin typeface="Cambria Math" charset="0"/>
                              <a:ea typeface="Cambria Math" charset="0"/>
                              <a:cs typeface="Cambria Math" charset="0"/>
                            </a:rPr>
                            <m:t>𝑖</m:t>
                          </m:r>
                          <m:r>
                            <a:rPr lang="en-US" i="1">
                              <a:latin typeface="Cambria Math" charset="0"/>
                              <a:ea typeface="Cambria Math" charset="0"/>
                              <a:cs typeface="Cambria Math" charset="0"/>
                            </a:rPr>
                            <m:t>=1</m:t>
                          </m:r>
                        </m:sub>
                        <m:sup>
                          <m:r>
                            <a:rPr lang="en-US" i="1">
                              <a:latin typeface="Cambria Math" charset="0"/>
                              <a:ea typeface="Cambria Math" charset="0"/>
                              <a:cs typeface="Cambria Math" charset="0"/>
                            </a:rPr>
                            <m:t>4</m:t>
                          </m:r>
                        </m:sup>
                        <m:e>
                          <m:d>
                            <m:dPr>
                              <m:ctrlPr>
                                <a:rPr lang="is-IS" i="1">
                                  <a:latin typeface="Cambria Math" panose="02040503050406030204" pitchFamily="18" charset="0"/>
                                  <a:ea typeface="Cambria Math" charset="0"/>
                                  <a:cs typeface="Cambria Math" charset="0"/>
                                </a:rPr>
                              </m:ctrlPr>
                            </m:dPr>
                            <m:e>
                              <m:f>
                                <m:fPr>
                                  <m:ctrlPr>
                                    <a:rPr lang="bg-BG" i="1">
                                      <a:latin typeface="Cambria Math" panose="02040503050406030204" pitchFamily="18" charset="0"/>
                                      <a:ea typeface="Cambria Math" charset="0"/>
                                      <a:cs typeface="Cambria Math" charset="0"/>
                                    </a:rPr>
                                  </m:ctrlPr>
                                </m:fPr>
                                <m:num>
                                  <m:r>
                                    <a:rPr lang="en-US" i="1">
                                      <a:latin typeface="Cambria Math" charset="0"/>
                                      <a:ea typeface="Cambria Math" charset="0"/>
                                      <a:cs typeface="Cambria Math" charset="0"/>
                                    </a:rPr>
                                    <m:t>𝑝</m:t>
                                  </m:r>
                                </m:num>
                                <m:den>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𝑟</m:t>
                                      </m:r>
                                    </m:e>
                                    <m:sub>
                                      <m:r>
                                        <a:rPr lang="en-US" i="1">
                                          <a:latin typeface="Cambria Math" charset="0"/>
                                          <a:ea typeface="Cambria Math" charset="0"/>
                                          <a:cs typeface="Cambria Math" charset="0"/>
                                        </a:rPr>
                                        <m:t>𝑖</m:t>
                                      </m:r>
                                    </m:sub>
                                  </m:sSub>
                                </m:den>
                              </m:f>
                              <m:r>
                                <a:rPr lang="en-US" i="1">
                                  <a:latin typeface="Cambria Math" charset="0"/>
                                  <a:ea typeface="Cambria Math" charset="0"/>
                                  <a:cs typeface="Cambria Math" charset="0"/>
                                </a:rPr>
                                <m:t>+</m:t>
                              </m:r>
                              <m:f>
                                <m:fPr>
                                  <m:ctrlPr>
                                    <a:rPr lang="bg-BG"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𝑙</m:t>
                                      </m:r>
                                    </m:e>
                                    <m:sub>
                                      <m:r>
                                        <a:rPr lang="en-US" i="1">
                                          <a:latin typeface="Cambria Math" charset="0"/>
                                          <a:ea typeface="Cambria Math" charset="0"/>
                                          <a:cs typeface="Cambria Math" charset="0"/>
                                        </a:rPr>
                                        <m:t>𝑖</m:t>
                                      </m:r>
                                    </m:sub>
                                  </m:sSub>
                                </m:num>
                                <m:den>
                                  <m:r>
                                    <a:rPr lang="en-US" i="1">
                                      <a:latin typeface="Cambria Math" charset="0"/>
                                      <a:ea typeface="Cambria Math" charset="0"/>
                                      <a:cs typeface="Cambria Math" charset="0"/>
                                    </a:rPr>
                                    <m:t>𝑐</m:t>
                                  </m:r>
                                </m:den>
                              </m:f>
                            </m:e>
                          </m:d>
                          <m:r>
                            <a:rPr lang="en-US" i="1">
                              <a:solidFill>
                                <a:srgbClr val="FF0000"/>
                              </a:solidFill>
                              <a:latin typeface="Cambria Math" charset="0"/>
                              <a:ea typeface="Cambria Math" charset="0"/>
                              <a:cs typeface="Cambria Math" charset="0"/>
                            </a:rPr>
                            <m:t>+ </m:t>
                          </m:r>
                          <m:nary>
                            <m:naryPr>
                              <m:chr m:val="∑"/>
                              <m:ctrlPr>
                                <a:rPr lang="is-IS" i="1">
                                  <a:solidFill>
                                    <a:srgbClr val="FF0000"/>
                                  </a:solidFill>
                                  <a:latin typeface="Cambria Math" panose="02040503050406030204" pitchFamily="18" charset="0"/>
                                  <a:ea typeface="Cambria Math" charset="0"/>
                                  <a:cs typeface="Cambria Math" charset="0"/>
                                </a:rPr>
                              </m:ctrlPr>
                            </m:naryPr>
                            <m:sub>
                              <m:r>
                                <m:rPr>
                                  <m:brk m:alnAt="23"/>
                                </m:rPr>
                                <a:rPr lang="en-US" i="1">
                                  <a:solidFill>
                                    <a:srgbClr val="FF0000"/>
                                  </a:solidFill>
                                  <a:latin typeface="Cambria Math" charset="0"/>
                                  <a:ea typeface="Cambria Math" charset="0"/>
                                  <a:cs typeface="Cambria Math" charset="0"/>
                                </a:rPr>
                                <m:t>𝑖</m:t>
                              </m:r>
                              <m:r>
                                <a:rPr lang="en-US" i="1">
                                  <a:solidFill>
                                    <a:srgbClr val="FF0000"/>
                                  </a:solidFill>
                                  <a:latin typeface="Cambria Math" charset="0"/>
                                  <a:ea typeface="Cambria Math" charset="0"/>
                                  <a:cs typeface="Cambria Math" charset="0"/>
                                </a:rPr>
                                <m:t>=1</m:t>
                              </m:r>
                            </m:sub>
                            <m:sup>
                              <m:r>
                                <a:rPr lang="en-US" i="1">
                                  <a:solidFill>
                                    <a:srgbClr val="FF0000"/>
                                  </a:solidFill>
                                  <a:latin typeface="Cambria Math" charset="0"/>
                                  <a:ea typeface="Cambria Math" charset="0"/>
                                  <a:cs typeface="Cambria Math" charset="0"/>
                                </a:rPr>
                                <m:t>3</m:t>
                              </m:r>
                            </m:sup>
                            <m:e>
                              <m:f>
                                <m:fPr>
                                  <m:ctrlPr>
                                    <a:rPr lang="bg-BG" i="1">
                                      <a:solidFill>
                                        <a:srgbClr val="FF0000"/>
                                      </a:solidFill>
                                      <a:latin typeface="Cambria Math" panose="02040503050406030204" pitchFamily="18" charset="0"/>
                                      <a:ea typeface="Times New Roman" charset="0"/>
                                      <a:cs typeface="Times New Roman" charset="0"/>
                                    </a:rPr>
                                  </m:ctrlPr>
                                </m:fPr>
                                <m:num>
                                  <m:sSub>
                                    <m:sSubPr>
                                      <m:ctrlPr>
                                        <a:rPr lang="en-US" i="1">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𝑏</m:t>
                                      </m:r>
                                    </m:e>
                                    <m:sub>
                                      <m:r>
                                        <a:rPr lang="en-US" i="1">
                                          <a:solidFill>
                                            <a:srgbClr val="FF0000"/>
                                          </a:solidFill>
                                          <a:latin typeface="Cambria Math" charset="0"/>
                                          <a:ea typeface="Times New Roman" charset="0"/>
                                          <a:cs typeface="Times New Roman" charset="0"/>
                                        </a:rPr>
                                        <m:t>𝑖</m:t>
                                      </m:r>
                                    </m:sub>
                                  </m:sSub>
                                </m:num>
                                <m:den>
                                  <m:sSub>
                                    <m:sSubPr>
                                      <m:ctrlPr>
                                        <a:rPr lang="en-US" i="1">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𝑟</m:t>
                                      </m:r>
                                    </m:e>
                                    <m:sub>
                                      <m:r>
                                        <a:rPr lang="en-US" i="1">
                                          <a:solidFill>
                                            <a:srgbClr val="FF0000"/>
                                          </a:solidFill>
                                          <a:latin typeface="Cambria Math" charset="0"/>
                                          <a:ea typeface="Times New Roman" charset="0"/>
                                          <a:cs typeface="Times New Roman" charset="0"/>
                                        </a:rPr>
                                        <m:t>𝑖</m:t>
                                      </m:r>
                                    </m:sub>
                                  </m:sSub>
                                </m:den>
                              </m:f>
                            </m:e>
                          </m:nary>
                        </m:e>
                      </m:nary>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7409006" y="6365309"/>
                <a:ext cx="4420313" cy="1483291"/>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67473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Bounding end-to-end delay</a:t>
            </a:r>
          </a:p>
        </p:txBody>
      </p:sp>
      <p:sp>
        <p:nvSpPr>
          <p:cNvPr id="4" name="Slide Number Placeholder 3"/>
          <p:cNvSpPr>
            <a:spLocks noGrp="1"/>
          </p:cNvSpPr>
          <p:nvPr>
            <p:ph type="sldNum" sz="quarter" idx="12"/>
          </p:nvPr>
        </p:nvSpPr>
        <p:spPr>
          <a:xfrm>
            <a:off x="11153612" y="7680960"/>
            <a:ext cx="3048000" cy="548640"/>
          </a:xfrm>
        </p:spPr>
        <p:txBody>
          <a:bodyPr/>
          <a:lstStyle/>
          <a:p>
            <a:fld id="{47BB83B6-92F4-494F-9F1D-BD99F394F2F6}" type="slidenum">
              <a:rPr lang="en-US" smtClean="0"/>
              <a:pPr/>
              <a:t>17</a:t>
            </a:fld>
            <a:endParaRPr lang="en-US" dirty="0"/>
          </a:p>
        </p:txBody>
      </p:sp>
      <p:sp>
        <p:nvSpPr>
          <p:cNvPr id="17" name="Freeform 16"/>
          <p:cNvSpPr/>
          <p:nvPr/>
        </p:nvSpPr>
        <p:spPr bwMode="auto">
          <a:xfrm>
            <a:off x="6571136" y="622528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 name="Rectangle 17"/>
          <p:cNvSpPr/>
          <p:nvPr/>
        </p:nvSpPr>
        <p:spPr>
          <a:xfrm>
            <a:off x="7528955" y="588665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19" name="Line 3"/>
          <p:cNvSpPr>
            <a:spLocks noChangeShapeType="1"/>
          </p:cNvSpPr>
          <p:nvPr/>
        </p:nvSpPr>
        <p:spPr bwMode="auto">
          <a:xfrm>
            <a:off x="7451905" y="657245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0" name="Straight Connector 19"/>
          <p:cNvCxnSpPr/>
          <p:nvPr/>
        </p:nvCxnSpPr>
        <p:spPr bwMode="auto">
          <a:xfrm>
            <a:off x="7104536" y="640466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1" name="Line 3"/>
          <p:cNvSpPr>
            <a:spLocks noChangeShapeType="1"/>
          </p:cNvSpPr>
          <p:nvPr/>
        </p:nvSpPr>
        <p:spPr bwMode="auto">
          <a:xfrm flipV="1">
            <a:off x="6165481" y="6572459"/>
            <a:ext cx="558055"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2" name="Straight Arrow Connector 21"/>
          <p:cNvCxnSpPr/>
          <p:nvPr/>
        </p:nvCxnSpPr>
        <p:spPr bwMode="auto">
          <a:xfrm>
            <a:off x="6571136" y="610507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TextBox 22"/>
          <p:cNvSpPr txBox="1"/>
          <p:nvPr/>
        </p:nvSpPr>
        <p:spPr>
          <a:xfrm>
            <a:off x="6827010" y="558185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24"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5514812" y="617220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5" name="Freeform 24"/>
          <p:cNvSpPr/>
          <p:nvPr/>
        </p:nvSpPr>
        <p:spPr bwMode="auto">
          <a:xfrm>
            <a:off x="11001948" y="414862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 name="Rectangle 25"/>
          <p:cNvSpPr/>
          <p:nvPr/>
        </p:nvSpPr>
        <p:spPr>
          <a:xfrm>
            <a:off x="11959767" y="38099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27" name="Line 3"/>
          <p:cNvSpPr>
            <a:spLocks noChangeShapeType="1"/>
          </p:cNvSpPr>
          <p:nvPr/>
        </p:nvSpPr>
        <p:spPr bwMode="auto">
          <a:xfrm>
            <a:off x="11882717" y="449579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8" name="Straight Connector 27"/>
          <p:cNvCxnSpPr/>
          <p:nvPr/>
        </p:nvCxnSpPr>
        <p:spPr bwMode="auto">
          <a:xfrm>
            <a:off x="11535348" y="432800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Line 3"/>
          <p:cNvSpPr>
            <a:spLocks noChangeShapeType="1"/>
          </p:cNvSpPr>
          <p:nvPr/>
        </p:nvSpPr>
        <p:spPr bwMode="auto">
          <a:xfrm flipV="1">
            <a:off x="10596293" y="4495799"/>
            <a:ext cx="558055"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0" name="Straight Arrow Connector 29"/>
          <p:cNvCxnSpPr/>
          <p:nvPr/>
        </p:nvCxnSpPr>
        <p:spPr bwMode="auto">
          <a:xfrm>
            <a:off x="11001948" y="402841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TextBox 30"/>
          <p:cNvSpPr txBox="1"/>
          <p:nvPr/>
        </p:nvSpPr>
        <p:spPr>
          <a:xfrm>
            <a:off x="11257822" y="350519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32"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9945624" y="409554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40"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514812" y="2553217"/>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5" name="Freeform 4"/>
          <p:cNvSpPr/>
          <p:nvPr/>
        </p:nvSpPr>
        <p:spPr bwMode="auto">
          <a:xfrm>
            <a:off x="2380136" y="414862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 name="Rectangle 5"/>
          <p:cNvSpPr/>
          <p:nvPr/>
        </p:nvSpPr>
        <p:spPr>
          <a:xfrm>
            <a:off x="3337955" y="38099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 name="Line 3"/>
          <p:cNvSpPr>
            <a:spLocks noChangeShapeType="1"/>
          </p:cNvSpPr>
          <p:nvPr/>
        </p:nvSpPr>
        <p:spPr bwMode="auto">
          <a:xfrm>
            <a:off x="3260905" y="449579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8" name="Straight Connector 7"/>
          <p:cNvCxnSpPr/>
          <p:nvPr/>
        </p:nvCxnSpPr>
        <p:spPr bwMode="auto">
          <a:xfrm>
            <a:off x="2913536" y="432800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Line 3"/>
          <p:cNvSpPr>
            <a:spLocks noChangeShapeType="1"/>
          </p:cNvSpPr>
          <p:nvPr/>
        </p:nvSpPr>
        <p:spPr bwMode="auto">
          <a:xfrm flipV="1">
            <a:off x="1974481" y="4495799"/>
            <a:ext cx="558055"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10" name="Straight Arrow Connector 9"/>
          <p:cNvCxnSpPr/>
          <p:nvPr/>
        </p:nvCxnSpPr>
        <p:spPr bwMode="auto">
          <a:xfrm>
            <a:off x="2380136" y="402841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TextBox 10"/>
          <p:cNvSpPr txBox="1"/>
          <p:nvPr/>
        </p:nvSpPr>
        <p:spPr>
          <a:xfrm>
            <a:off x="2636010" y="350519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16"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1323812" y="409554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nvGrpSpPr>
          <p:cNvPr id="15" name="Group 14"/>
          <p:cNvGrpSpPr/>
          <p:nvPr/>
        </p:nvGrpSpPr>
        <p:grpSpPr>
          <a:xfrm>
            <a:off x="152400" y="1880295"/>
            <a:ext cx="6231001" cy="1849079"/>
            <a:chOff x="152400" y="1880295"/>
            <a:chExt cx="6231001" cy="1849079"/>
          </a:xfrm>
        </p:grpSpPr>
        <p:sp>
          <p:nvSpPr>
            <p:cNvPr id="3" name="TextBox 2"/>
            <p:cNvSpPr txBox="1"/>
            <p:nvPr/>
          </p:nvSpPr>
          <p:spPr>
            <a:xfrm>
              <a:off x="152400" y="1880295"/>
              <a:ext cx="6231001" cy="954107"/>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pPr marL="514350" indent="-514350">
                <a:buFont typeface="+mj-lt"/>
                <a:buAutoNum type="arabicPeriod"/>
              </a:pPr>
              <a:r>
                <a:rPr lang="en-US" sz="2800" dirty="0">
                  <a:latin typeface="+mj-lt"/>
                </a:rPr>
                <a:t>Allocate a queue of size </a:t>
              </a:r>
              <a:r>
                <a:rPr lang="en-US" sz="2800" i="1" dirty="0">
                  <a:latin typeface="Times New Roman" charset="0"/>
                  <a:ea typeface="Times New Roman" charset="0"/>
                  <a:cs typeface="Times New Roman" charset="0"/>
                </a:rPr>
                <a:t>b</a:t>
              </a:r>
              <a:r>
                <a:rPr lang="en-US" sz="2800" dirty="0">
                  <a:latin typeface="+mj-lt"/>
                </a:rPr>
                <a:t> for this flow</a:t>
              </a:r>
            </a:p>
            <a:p>
              <a:pPr marL="514350" indent="-514350">
                <a:buFont typeface="+mj-lt"/>
                <a:buAutoNum type="arabicPeriod"/>
              </a:pPr>
              <a:r>
                <a:rPr lang="en-US" sz="2800" dirty="0">
                  <a:latin typeface="+mj-lt"/>
                </a:rPr>
                <a:t>Assign a WFQ service rate of</a:t>
              </a:r>
              <a:r>
                <a:rPr lang="en-US" sz="2800" i="1" dirty="0">
                  <a:latin typeface="+mj-lt"/>
                  <a:ea typeface="Times New Roman" charset="0"/>
                  <a:cs typeface="Times New Roman" charset="0"/>
                </a:rPr>
                <a:t>𝜙</a:t>
              </a:r>
              <a:r>
                <a:rPr lang="en-US" sz="2800" i="1" dirty="0">
                  <a:latin typeface="Times New Roman" charset="0"/>
                  <a:ea typeface="Times New Roman" charset="0"/>
                  <a:cs typeface="Times New Roman" charset="0"/>
                </a:rPr>
                <a:t>R</a:t>
              </a:r>
              <a:endParaRPr lang="en-US" sz="2800" dirty="0">
                <a:latin typeface="Times New Roman" charset="0"/>
                <a:ea typeface="Times New Roman" charset="0"/>
                <a:cs typeface="Times New Roman" charset="0"/>
              </a:endParaRPr>
            </a:p>
          </p:txBody>
        </p:sp>
        <p:cxnSp>
          <p:nvCxnSpPr>
            <p:cNvPr id="13" name="Straight Arrow Connector 12"/>
            <p:cNvCxnSpPr>
              <a:stCxn id="3" idx="2"/>
            </p:cNvCxnSpPr>
            <p:nvPr/>
          </p:nvCxnSpPr>
          <p:spPr bwMode="auto">
            <a:xfrm flipH="1">
              <a:off x="3256086" y="2834402"/>
              <a:ext cx="11815" cy="894972"/>
            </a:xfrm>
            <a:prstGeom prst="straightConnector1">
              <a:avLst/>
            </a:prstGeom>
            <a:solidFill>
              <a:schemeClr val="accent1"/>
            </a:solidFill>
            <a:ln w="2857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mc:AlternateContent xmlns:mc="http://schemas.openxmlformats.org/markup-compatibility/2006" xmlns:a14="http://schemas.microsoft.com/office/drawing/2010/main">
        <mc:Choice Requires="a14">
          <p:sp>
            <p:nvSpPr>
              <p:cNvPr id="43" name="TextBox 42"/>
              <p:cNvSpPr txBox="1"/>
              <p:nvPr/>
            </p:nvSpPr>
            <p:spPr>
              <a:xfrm>
                <a:off x="1851878" y="7161787"/>
                <a:ext cx="10279224" cy="698525"/>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rPr>
                  <a:t>The end-to-end delay of a single packet of length </a:t>
                </a:r>
                <a:r>
                  <a:rPr lang="en-US" sz="2400" dirty="0">
                    <a:latin typeface="+mj-lt"/>
                  </a:rPr>
                  <a:t>p </a:t>
                </a:r>
                <a14:m>
                  <m:oMath xmlns:m="http://schemas.openxmlformats.org/officeDocument/2006/math">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4</m:t>
                    </m:r>
                    <m:d>
                      <m:dPr>
                        <m:ctrlPr>
                          <a:rPr lang="en-US" sz="2400" b="0" i="1" smtClean="0">
                            <a:latin typeface="Cambria Math" panose="02040503050406030204" pitchFamily="18" charset="0"/>
                            <a:ea typeface="Cambria Math" charset="0"/>
                            <a:cs typeface="Cambria Math" charset="0"/>
                          </a:rPr>
                        </m:ctrlPr>
                      </m:dPr>
                      <m:e>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𝑙</m:t>
                            </m:r>
                          </m:num>
                          <m:den>
                            <m:r>
                              <a:rPr lang="en-US" sz="2400" b="0" i="1" smtClean="0">
                                <a:latin typeface="Cambria Math" charset="0"/>
                                <a:ea typeface="Cambria Math" charset="0"/>
                                <a:cs typeface="Cambria Math" charset="0"/>
                              </a:rPr>
                              <m:t>𝑐</m:t>
                            </m:r>
                          </m:den>
                        </m:f>
                        <m:r>
                          <a:rPr lang="en-US" sz="2400" b="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𝑝</m:t>
                            </m:r>
                          </m:num>
                          <m:den>
                            <m:r>
                              <a:rPr lang="en-US" sz="2400" b="0" i="1" smtClean="0">
                                <a:latin typeface="Cambria Math" charset="0"/>
                                <a:ea typeface="Cambria Math" charset="0"/>
                                <a:cs typeface="Cambria Math" charset="0"/>
                              </a:rPr>
                              <m:t>𝑅</m:t>
                            </m:r>
                          </m:den>
                        </m:f>
                      </m:e>
                    </m:d>
                    <m:r>
                      <a:rPr lang="en-US" sz="2400" b="0" i="1" smtClean="0">
                        <a:latin typeface="Cambria Math" charset="0"/>
                        <a:ea typeface="Cambria Math" charset="0"/>
                        <a:cs typeface="Cambria Math" charset="0"/>
                      </a:rPr>
                      <m:t>+3</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i="1" dirty="0">
                            <a:latin typeface="Times New Roman" charset="0"/>
                            <a:ea typeface="Times New Roman" charset="0"/>
                            <a:cs typeface="Times New Roman" charset="0"/>
                          </a:rPr>
                          <m:t>𝜙</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43" name="TextBox 42"/>
              <p:cNvSpPr txBox="1">
                <a:spLocks noRot="1" noChangeAspect="1" noMove="1" noResize="1" noEditPoints="1" noAdjustHandles="1" noChangeArrowheads="1" noChangeShapeType="1" noTextEdit="1"/>
              </p:cNvSpPr>
              <p:nvPr/>
            </p:nvSpPr>
            <p:spPr>
              <a:xfrm>
                <a:off x="1851878" y="7161787"/>
                <a:ext cx="10279224" cy="698525"/>
              </a:xfrm>
              <a:prstGeom prst="rect">
                <a:avLst/>
              </a:prstGeom>
              <a:blipFill rotWithShape="0">
                <a:blip r:embed="rId4"/>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48" name="Straight Connector 47"/>
          <p:cNvCxnSpPr/>
          <p:nvPr/>
        </p:nvCxnSpPr>
        <p:spPr bwMode="auto">
          <a:xfrm flipV="1">
            <a:off x="4356483" y="3278047"/>
            <a:ext cx="1615530" cy="1017886"/>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Connector 51"/>
          <p:cNvCxnSpPr/>
          <p:nvPr/>
        </p:nvCxnSpPr>
        <p:spPr bwMode="auto">
          <a:xfrm>
            <a:off x="3345891" y="4973455"/>
            <a:ext cx="2329483" cy="1615917"/>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5" name="Straight Connector 54"/>
          <p:cNvCxnSpPr/>
          <p:nvPr/>
        </p:nvCxnSpPr>
        <p:spPr bwMode="auto">
          <a:xfrm flipH="1">
            <a:off x="8650223" y="4973454"/>
            <a:ext cx="2799958" cy="158614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9" name="Straight Connector 58"/>
          <p:cNvCxnSpPr/>
          <p:nvPr/>
        </p:nvCxnSpPr>
        <p:spPr bwMode="auto">
          <a:xfrm>
            <a:off x="8523924" y="3291824"/>
            <a:ext cx="1893099" cy="93766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Straight Connector 61"/>
          <p:cNvCxnSpPr/>
          <p:nvPr/>
        </p:nvCxnSpPr>
        <p:spPr bwMode="auto">
          <a:xfrm flipH="1">
            <a:off x="13130183" y="4556319"/>
            <a:ext cx="1099841" cy="3449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Connector 65"/>
          <p:cNvCxnSpPr/>
          <p:nvPr/>
        </p:nvCxnSpPr>
        <p:spPr bwMode="auto">
          <a:xfrm flipH="1">
            <a:off x="348695" y="4590809"/>
            <a:ext cx="1099841" cy="3449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8" name="TextBox 67"/>
          <p:cNvSpPr txBox="1"/>
          <p:nvPr/>
        </p:nvSpPr>
        <p:spPr>
          <a:xfrm>
            <a:off x="4406899" y="5173848"/>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9" name="TextBox 68"/>
          <p:cNvSpPr txBox="1"/>
          <p:nvPr/>
        </p:nvSpPr>
        <p:spPr>
          <a:xfrm>
            <a:off x="9589252" y="5271934"/>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70" name="TextBox 69"/>
          <p:cNvSpPr txBox="1"/>
          <p:nvPr/>
        </p:nvSpPr>
        <p:spPr>
          <a:xfrm>
            <a:off x="705566" y="3977482"/>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71" name="TextBox 70"/>
          <p:cNvSpPr txBox="1"/>
          <p:nvPr/>
        </p:nvSpPr>
        <p:spPr>
          <a:xfrm>
            <a:off x="13673599" y="3962400"/>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Tree>
    <p:extLst>
      <p:ext uri="{BB962C8B-B14F-4D97-AF65-F5344CB8AC3E}">
        <p14:creationId xmlns:p14="http://schemas.microsoft.com/office/powerpoint/2010/main" val="353190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1097280" y="457200"/>
            <a:ext cx="12435840" cy="1371600"/>
          </a:xfrm>
        </p:spPr>
        <p:txBody>
          <a:bodyPr/>
          <a:lstStyle/>
          <a:p>
            <a:r>
              <a:rPr lang="en-US">
                <a:latin typeface="Arial" charset="0"/>
                <a:ea typeface="Heiti SC Light" charset="0"/>
                <a:cs typeface="Heiti SC Light" charset="0"/>
              </a:rPr>
              <a:t>The leaky bucket regulator</a:t>
            </a:r>
            <a:r>
              <a:rPr lang="en-US" sz="3360" i="1">
                <a:latin typeface="Arial" charset="0"/>
                <a:ea typeface="Heiti SC Light" charset="0"/>
                <a:cs typeface="Heiti SC Light" charset="0"/>
              </a:rPr>
              <a:t> </a:t>
            </a:r>
            <a:endParaRPr lang="en-US" dirty="0">
              <a:latin typeface="Arial" charset="0"/>
              <a:ea typeface="Heiti SC Light" charset="0"/>
              <a:cs typeface="Heiti SC Light" charset="0"/>
            </a:endParaRPr>
          </a:p>
        </p:txBody>
      </p:sp>
      <mc:AlternateContent xmlns:mc="http://schemas.openxmlformats.org/markup-compatibility/2006" xmlns:a14="http://schemas.microsoft.com/office/drawing/2010/main">
        <mc:Choice Requires="a14">
          <p:sp>
            <p:nvSpPr>
              <p:cNvPr id="42001" name="Text Box 20"/>
              <p:cNvSpPr txBox="1">
                <a:spLocks noChangeArrowheads="1"/>
              </p:cNvSpPr>
              <p:nvPr/>
            </p:nvSpPr>
            <p:spPr bwMode="auto">
              <a:xfrm>
                <a:off x="884064" y="5813219"/>
                <a:ext cx="5985509" cy="1569660"/>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a:extLst>
                <a:ext uri="{909E8E84-426E-40dd-AFC4-6F175D3DCCD1}">
                  <a14:hiddenFill xmlns:mv="urn:schemas-microsoft-com:mac:vml" xmlns="">
                    <a:solidFill>
                      <a:srgbClr val="FFFFFF"/>
                    </a:solidFill>
                  </a14:hiddenFill>
                </a:ext>
                <a:ext uri="{91240B29-F687-4f45-9708-019B960494DF}">
                  <a14:hiddenLine xmlns:mv="urn:schemas-microsoft-com:mac:vml"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dirty="0">
                    <a:latin typeface="+mj-lt"/>
                  </a:rPr>
                  <a:t>Number of bits that can be sent in </a:t>
                </a:r>
                <a:r>
                  <a:rPr lang="en-US" u="sng" dirty="0">
                    <a:latin typeface="+mj-lt"/>
                  </a:rPr>
                  <a:t>any</a:t>
                </a:r>
                <a:r>
                  <a:rPr lang="en-US" dirty="0">
                    <a:latin typeface="+mj-lt"/>
                  </a:rPr>
                  <a:t> period of length </a:t>
                </a:r>
                <a:r>
                  <a:rPr lang="en-US" i="1" dirty="0">
                    <a:latin typeface="+mj-lt"/>
                  </a:rPr>
                  <a:t>t </a:t>
                </a:r>
                <a:r>
                  <a:rPr lang="en-US" dirty="0">
                    <a:latin typeface="+mj-lt"/>
                  </a:rPr>
                  <a:t>is bounded by: </a:t>
                </a:r>
                <a14:m>
                  <m:oMath xmlns:m="http://schemas.openxmlformats.org/officeDocument/2006/math">
                    <m:r>
                      <a:rPr lang="en-US"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𝜌</m:t>
                    </m:r>
                    <m:r>
                      <a:rPr lang="en-US" b="0" i="1" smtClean="0">
                        <a:latin typeface="Cambria Math" charset="0"/>
                        <a:ea typeface="Cambria Math" charset="0"/>
                        <a:cs typeface="Cambria Math" charset="0"/>
                      </a:rPr>
                      <m:t>𝑡</m:t>
                    </m:r>
                  </m:oMath>
                </a14:m>
                <a:endParaRPr lang="en-US" dirty="0">
                  <a:latin typeface="+mj-lt"/>
                </a:endParaRPr>
              </a:p>
              <a:p>
                <a:pPr eaLnBrk="1" hangingPunct="1"/>
                <a:endParaRPr lang="en-US" dirty="0">
                  <a:latin typeface="+mj-lt"/>
                </a:endParaRPr>
              </a:p>
              <a:p>
                <a:pPr eaLnBrk="1" hangingPunct="1"/>
                <a:r>
                  <a:rPr lang="en-US" dirty="0">
                    <a:latin typeface="+mj-lt"/>
                  </a:rPr>
                  <a:t>It is also called a “</a:t>
                </a:r>
                <a:r>
                  <a:rPr lang="en-US" altLang="ja-JP" dirty="0">
                    <a:latin typeface="+mj-lt"/>
                  </a:rPr>
                  <a:t>(</a:t>
                </a:r>
                <a14:m>
                  <m:oMath xmlns:m="http://schemas.openxmlformats.org/officeDocument/2006/math">
                    <m:r>
                      <a:rPr lang="en-US" i="1">
                        <a:latin typeface="Cambria Math" charset="0"/>
                        <a:ea typeface="Cambria Math" charset="0"/>
                        <a:cs typeface="Cambria Math" charset="0"/>
                      </a:rPr>
                      <m:t>𝜎</m:t>
                    </m:r>
                  </m:oMath>
                </a14:m>
                <a:r>
                  <a:rPr lang="en-US" altLang="ja-JP" dirty="0">
                    <a:latin typeface="+mj-lt"/>
                  </a:rPr>
                  <a:t>,</a:t>
                </a:r>
                <a:r>
                  <a:rPr lang="en-US" dirty="0">
                    <a:ea typeface="Cambria Math" charset="0"/>
                    <a:cs typeface="Cambria Math" charset="0"/>
                  </a:rPr>
                  <a:t> </a:t>
                </a:r>
                <a14:m>
                  <m:oMath xmlns:m="http://schemas.openxmlformats.org/officeDocument/2006/math">
                    <m:r>
                      <a:rPr lang="en-US" i="1">
                        <a:latin typeface="Cambria Math" charset="0"/>
                        <a:ea typeface="Cambria Math" charset="0"/>
                        <a:cs typeface="Cambria Math" charset="0"/>
                      </a:rPr>
                      <m:t>𝜌</m:t>
                    </m:r>
                  </m:oMath>
                </a14:m>
                <a:r>
                  <a:rPr lang="en-US" altLang="ja-JP" dirty="0">
                    <a:latin typeface="+mj-lt"/>
                  </a:rPr>
                  <a:t>) regulator”</a:t>
                </a:r>
              </a:p>
            </p:txBody>
          </p:sp>
        </mc:Choice>
        <mc:Fallback xmlns="">
          <p:sp>
            <p:nvSpPr>
              <p:cNvPr id="42001" name="Text Box 20"/>
              <p:cNvSpPr txBox="1">
                <a:spLocks noRot="1" noChangeAspect="1" noMove="1" noResize="1" noEditPoints="1" noAdjustHandles="1" noChangeArrowheads="1" noChangeShapeType="1" noTextEdit="1"/>
              </p:cNvSpPr>
              <p:nvPr/>
            </p:nvSpPr>
            <p:spPr bwMode="auto">
              <a:xfrm>
                <a:off x="884064" y="5813219"/>
                <a:ext cx="5985509" cy="1569660"/>
              </a:xfrm>
              <a:prstGeom prst="rect">
                <a:avLst/>
              </a:prstGeom>
              <a:blipFill rotWithShape="0">
                <a:blip r:embed="rId3"/>
                <a:stretch>
                  <a:fillRect/>
                </a:stretch>
              </a:blipFill>
              <a:ln>
                <a:solidFill>
                  <a:schemeClr val="accent3">
                    <a:lumMod val="50000"/>
                  </a:schemeClr>
                </a:solidFill>
              </a:ln>
              <a:effectLst>
                <a:outerShdw blurRad="50800" dist="38100" dir="2700000" algn="tl" rotWithShape="0">
                  <a:prstClr val="black">
                    <a:alpha val="40000"/>
                  </a:prstClr>
                </a:outerShdw>
              </a:effectLst>
              <a:extLst>
                <a:ext uri="{909E8E84-426E-40dd-AFC4-6F175D3DCCD1}">
                  <a14:hiddenFill xmlns="" xmlns:mv="urn:schemas-microsoft-com:mac:vml" xmlns:a14="http://schemas.microsoft.com/office/drawing/2010/main">
                    <a:solidFill>
                      <a:srgbClr val="FFFFFF"/>
                    </a:solidFill>
                  </a14:hiddenFill>
                </a:ext>
                <a:ext uri="{91240B29-F687-4f45-9708-019B960494DF}">
                  <a14:hiddenLine xmlns="" xmlns:mv="urn:schemas-microsoft-com:mac:vml"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6" name="Group 15"/>
          <p:cNvGrpSpPr/>
          <p:nvPr/>
        </p:nvGrpSpPr>
        <p:grpSpPr>
          <a:xfrm>
            <a:off x="8865869" y="3347705"/>
            <a:ext cx="4049885" cy="3219375"/>
            <a:chOff x="8865869" y="3347705"/>
            <a:chExt cx="4049885" cy="3219375"/>
          </a:xfrm>
        </p:grpSpPr>
        <p:sp>
          <p:nvSpPr>
            <p:cNvPr id="41993" name="Freeform 10"/>
            <p:cNvSpPr>
              <a:spLocks/>
            </p:cNvSpPr>
            <p:nvPr/>
          </p:nvSpPr>
          <p:spPr bwMode="auto">
            <a:xfrm>
              <a:off x="8865869" y="3347705"/>
              <a:ext cx="3680332" cy="3219375"/>
            </a:xfrm>
            <a:custGeom>
              <a:avLst/>
              <a:gdLst>
                <a:gd name="T0" fmla="*/ 0 w 1257"/>
                <a:gd name="T1" fmla="*/ 2525713 h 948"/>
                <a:gd name="T2" fmla="*/ 305042 w 1257"/>
                <a:gd name="T3" fmla="*/ 2400493 h 948"/>
                <a:gd name="T4" fmla="*/ 482236 w 1257"/>
                <a:gd name="T5" fmla="*/ 2288594 h 948"/>
                <a:gd name="T6" fmla="*/ 529338 w 1257"/>
                <a:gd name="T7" fmla="*/ 2219324 h 948"/>
                <a:gd name="T8" fmla="*/ 540553 w 1257"/>
                <a:gd name="T9" fmla="*/ 2176696 h 948"/>
                <a:gd name="T10" fmla="*/ 587655 w 1257"/>
                <a:gd name="T11" fmla="*/ 2091440 h 948"/>
                <a:gd name="T12" fmla="*/ 634758 w 1257"/>
                <a:gd name="T13" fmla="*/ 1966220 h 948"/>
                <a:gd name="T14" fmla="*/ 668402 w 1257"/>
                <a:gd name="T15" fmla="*/ 1841000 h 948"/>
                <a:gd name="T16" fmla="*/ 787279 w 1257"/>
                <a:gd name="T17" fmla="*/ 1689137 h 948"/>
                <a:gd name="T18" fmla="*/ 1256057 w 1257"/>
                <a:gd name="T19" fmla="*/ 1577238 h 948"/>
                <a:gd name="T20" fmla="*/ 1339047 w 1257"/>
                <a:gd name="T21" fmla="*/ 1505304 h 948"/>
                <a:gd name="T22" fmla="*/ 1386149 w 1257"/>
                <a:gd name="T23" fmla="*/ 1422712 h 948"/>
                <a:gd name="T24" fmla="*/ 1444466 w 1257"/>
                <a:gd name="T25" fmla="*/ 1004424 h 948"/>
                <a:gd name="T26" fmla="*/ 1513998 w 1257"/>
                <a:gd name="T27" fmla="*/ 849897 h 948"/>
                <a:gd name="T28" fmla="*/ 1644089 w 1257"/>
                <a:gd name="T29" fmla="*/ 753984 h 948"/>
                <a:gd name="T30" fmla="*/ 1774181 w 1257"/>
                <a:gd name="T31" fmla="*/ 668728 h 948"/>
                <a:gd name="T32" fmla="*/ 1879600 w 1257"/>
                <a:gd name="T33" fmla="*/ 599457 h 948"/>
                <a:gd name="T34" fmla="*/ 2220530 w 1257"/>
                <a:gd name="T35" fmla="*/ 586136 h 948"/>
                <a:gd name="T36" fmla="*/ 2373051 w 1257"/>
                <a:gd name="T37" fmla="*/ 391645 h 948"/>
                <a:gd name="T38" fmla="*/ 2478470 w 1257"/>
                <a:gd name="T39" fmla="*/ 250440 h 948"/>
                <a:gd name="T40" fmla="*/ 2548002 w 1257"/>
                <a:gd name="T41" fmla="*/ 223797 h 948"/>
                <a:gd name="T42" fmla="*/ 2761083 w 1257"/>
                <a:gd name="T43" fmla="*/ 55949 h 948"/>
                <a:gd name="T44" fmla="*/ 2819400 w 1257"/>
                <a:gd name="T45" fmla="*/ 0 h 9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7"/>
                <a:gd name="T70" fmla="*/ 0 h 948"/>
                <a:gd name="T71" fmla="*/ 1257 w 1257"/>
                <a:gd name="T72" fmla="*/ 948 h 948"/>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678 w 10000"/>
                <a:gd name="connsiteY9" fmla="*/ 5274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678 w 10000"/>
                <a:gd name="connsiteY9" fmla="*/ 5274 h 10000"/>
                <a:gd name="connsiteX10" fmla="*/ 5401 w 10000"/>
                <a:gd name="connsiteY10" fmla="*/ 5162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401 w 10000"/>
                <a:gd name="connsiteY10" fmla="*/ 5162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401 w 10000"/>
                <a:gd name="connsiteY10" fmla="*/ 5162 h 10000"/>
                <a:gd name="connsiteX11" fmla="*/ 5444 w 10000"/>
                <a:gd name="connsiteY11" fmla="*/ 4801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444 w 10000"/>
                <a:gd name="connsiteY11" fmla="*/ 4801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974 w 10000"/>
                <a:gd name="connsiteY17" fmla="*/ 1092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974 w 10000"/>
                <a:gd name="connsiteY17" fmla="*/ 1092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849 w 10000"/>
                <a:gd name="connsiteY18" fmla="*/ 276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849 w 10000"/>
                <a:gd name="connsiteY18" fmla="*/ 276 h 10000"/>
                <a:gd name="connsiteX19" fmla="*/ 9320 w 10000"/>
                <a:gd name="connsiteY19" fmla="*/ 43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83 h 10083"/>
                <a:gd name="connsiteX1" fmla="*/ 1082 w 10000"/>
                <a:gd name="connsiteY1" fmla="*/ 9587 h 10083"/>
                <a:gd name="connsiteX2" fmla="*/ 1710 w 10000"/>
                <a:gd name="connsiteY2" fmla="*/ 9144 h 10083"/>
                <a:gd name="connsiteX3" fmla="*/ 1877 w 10000"/>
                <a:gd name="connsiteY3" fmla="*/ 8870 h 10083"/>
                <a:gd name="connsiteX4" fmla="*/ 1917 w 10000"/>
                <a:gd name="connsiteY4" fmla="*/ 8701 h 10083"/>
                <a:gd name="connsiteX5" fmla="*/ 2084 w 10000"/>
                <a:gd name="connsiteY5" fmla="*/ 8364 h 10083"/>
                <a:gd name="connsiteX6" fmla="*/ 2251 w 10000"/>
                <a:gd name="connsiteY6" fmla="*/ 7868 h 10083"/>
                <a:gd name="connsiteX7" fmla="*/ 2371 w 10000"/>
                <a:gd name="connsiteY7" fmla="*/ 7372 h 10083"/>
                <a:gd name="connsiteX8" fmla="*/ 2419 w 10000"/>
                <a:gd name="connsiteY8" fmla="*/ 6286 h 10083"/>
                <a:gd name="connsiteX9" fmla="*/ 3585 w 10000"/>
                <a:gd name="connsiteY9" fmla="*/ 5565 h 10083"/>
                <a:gd name="connsiteX10" fmla="*/ 5090 w 10000"/>
                <a:gd name="connsiteY10" fmla="*/ 5453 h 10083"/>
                <a:gd name="connsiteX11" fmla="*/ 5151 w 10000"/>
                <a:gd name="connsiteY11" fmla="*/ 4682 h 10083"/>
                <a:gd name="connsiteX12" fmla="*/ 5123 w 10000"/>
                <a:gd name="connsiteY12" fmla="*/ 4060 h 10083"/>
                <a:gd name="connsiteX13" fmla="*/ 5454 w 10000"/>
                <a:gd name="connsiteY13" fmla="*/ 3464 h 10083"/>
                <a:gd name="connsiteX14" fmla="*/ 5901 w 10000"/>
                <a:gd name="connsiteY14" fmla="*/ 3052 h 10083"/>
                <a:gd name="connsiteX15" fmla="*/ 6711 w 10000"/>
                <a:gd name="connsiteY15" fmla="*/ 2311 h 10083"/>
                <a:gd name="connsiteX16" fmla="*/ 7378 w 10000"/>
                <a:gd name="connsiteY16" fmla="*/ 1725 h 10083"/>
                <a:gd name="connsiteX17" fmla="*/ 8378 w 10000"/>
                <a:gd name="connsiteY17" fmla="*/ 677 h 10083"/>
                <a:gd name="connsiteX18" fmla="*/ 8849 w 10000"/>
                <a:gd name="connsiteY18" fmla="*/ 359 h 10083"/>
                <a:gd name="connsiteX19" fmla="*/ 9320 w 10000"/>
                <a:gd name="connsiteY19" fmla="*/ 126 h 10083"/>
                <a:gd name="connsiteX20" fmla="*/ 9761 w 10000"/>
                <a:gd name="connsiteY20" fmla="*/ 5 h 10083"/>
                <a:gd name="connsiteX21" fmla="*/ 9793 w 10000"/>
                <a:gd name="connsiteY21" fmla="*/ 305 h 10083"/>
                <a:gd name="connsiteX22" fmla="*/ 10000 w 10000"/>
                <a:gd name="connsiteY22" fmla="*/ 83 h 10083"/>
                <a:gd name="connsiteX0" fmla="*/ 0 w 10216"/>
                <a:gd name="connsiteY0" fmla="*/ 10389 h 10389"/>
                <a:gd name="connsiteX1" fmla="*/ 1082 w 10216"/>
                <a:gd name="connsiteY1" fmla="*/ 9893 h 10389"/>
                <a:gd name="connsiteX2" fmla="*/ 1710 w 10216"/>
                <a:gd name="connsiteY2" fmla="*/ 9450 h 10389"/>
                <a:gd name="connsiteX3" fmla="*/ 1877 w 10216"/>
                <a:gd name="connsiteY3" fmla="*/ 9176 h 10389"/>
                <a:gd name="connsiteX4" fmla="*/ 1917 w 10216"/>
                <a:gd name="connsiteY4" fmla="*/ 9007 h 10389"/>
                <a:gd name="connsiteX5" fmla="*/ 2084 w 10216"/>
                <a:gd name="connsiteY5" fmla="*/ 8670 h 10389"/>
                <a:gd name="connsiteX6" fmla="*/ 2251 w 10216"/>
                <a:gd name="connsiteY6" fmla="*/ 8174 h 10389"/>
                <a:gd name="connsiteX7" fmla="*/ 2371 w 10216"/>
                <a:gd name="connsiteY7" fmla="*/ 7678 h 10389"/>
                <a:gd name="connsiteX8" fmla="*/ 2419 w 10216"/>
                <a:gd name="connsiteY8" fmla="*/ 6592 h 10389"/>
                <a:gd name="connsiteX9" fmla="*/ 3585 w 10216"/>
                <a:gd name="connsiteY9" fmla="*/ 5871 h 10389"/>
                <a:gd name="connsiteX10" fmla="*/ 5090 w 10216"/>
                <a:gd name="connsiteY10" fmla="*/ 5759 h 10389"/>
                <a:gd name="connsiteX11" fmla="*/ 5151 w 10216"/>
                <a:gd name="connsiteY11" fmla="*/ 4988 h 10389"/>
                <a:gd name="connsiteX12" fmla="*/ 5123 w 10216"/>
                <a:gd name="connsiteY12" fmla="*/ 4366 h 10389"/>
                <a:gd name="connsiteX13" fmla="*/ 5454 w 10216"/>
                <a:gd name="connsiteY13" fmla="*/ 3770 h 10389"/>
                <a:gd name="connsiteX14" fmla="*/ 5901 w 10216"/>
                <a:gd name="connsiteY14" fmla="*/ 3358 h 10389"/>
                <a:gd name="connsiteX15" fmla="*/ 6711 w 10216"/>
                <a:gd name="connsiteY15" fmla="*/ 2617 h 10389"/>
                <a:gd name="connsiteX16" fmla="*/ 7378 w 10216"/>
                <a:gd name="connsiteY16" fmla="*/ 2031 h 10389"/>
                <a:gd name="connsiteX17" fmla="*/ 8378 w 10216"/>
                <a:gd name="connsiteY17" fmla="*/ 983 h 10389"/>
                <a:gd name="connsiteX18" fmla="*/ 8849 w 10216"/>
                <a:gd name="connsiteY18" fmla="*/ 665 h 10389"/>
                <a:gd name="connsiteX19" fmla="*/ 9320 w 10216"/>
                <a:gd name="connsiteY19" fmla="*/ 432 h 10389"/>
                <a:gd name="connsiteX20" fmla="*/ 9761 w 10216"/>
                <a:gd name="connsiteY20" fmla="*/ 311 h 10389"/>
                <a:gd name="connsiteX21" fmla="*/ 10211 w 10216"/>
                <a:gd name="connsiteY21" fmla="*/ 4 h 10389"/>
                <a:gd name="connsiteX22" fmla="*/ 10000 w 10216"/>
                <a:gd name="connsiteY22" fmla="*/ 389 h 10389"/>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849 w 10878"/>
                <a:gd name="connsiteY18" fmla="*/ 898 h 10622"/>
                <a:gd name="connsiteX19" fmla="*/ 9320 w 10878"/>
                <a:gd name="connsiteY19" fmla="*/ 665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20 w 10878"/>
                <a:gd name="connsiteY19" fmla="*/ 665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01 w 10878"/>
                <a:gd name="connsiteY7" fmla="*/ 8129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4965 w 10878"/>
                <a:gd name="connsiteY10" fmla="*/ 6008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4965 w 10878"/>
                <a:gd name="connsiteY10" fmla="*/ 6008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78" h="10622">
                  <a:moveTo>
                    <a:pt x="0" y="10622"/>
                  </a:moveTo>
                  <a:cubicBezTo>
                    <a:pt x="223" y="10295"/>
                    <a:pt x="772" y="10253"/>
                    <a:pt x="1082" y="10126"/>
                  </a:cubicBezTo>
                  <a:cubicBezTo>
                    <a:pt x="1281" y="9947"/>
                    <a:pt x="1341" y="9871"/>
                    <a:pt x="1571" y="9776"/>
                  </a:cubicBezTo>
                  <a:cubicBezTo>
                    <a:pt x="1870" y="9478"/>
                    <a:pt x="1649" y="9675"/>
                    <a:pt x="1877" y="9409"/>
                  </a:cubicBezTo>
                  <a:cubicBezTo>
                    <a:pt x="1979" y="9258"/>
                    <a:pt x="1977" y="9231"/>
                    <a:pt x="2001" y="9178"/>
                  </a:cubicBezTo>
                  <a:cubicBezTo>
                    <a:pt x="2049" y="9062"/>
                    <a:pt x="2165" y="8850"/>
                    <a:pt x="2209" y="8654"/>
                  </a:cubicBezTo>
                  <a:cubicBezTo>
                    <a:pt x="2253" y="8458"/>
                    <a:pt x="2283" y="8438"/>
                    <a:pt x="2265" y="8003"/>
                  </a:cubicBezTo>
                  <a:cubicBezTo>
                    <a:pt x="2305" y="7834"/>
                    <a:pt x="2315" y="7683"/>
                    <a:pt x="2329" y="7585"/>
                  </a:cubicBezTo>
                  <a:cubicBezTo>
                    <a:pt x="2343" y="7487"/>
                    <a:pt x="2140" y="7663"/>
                    <a:pt x="2349" y="7416"/>
                  </a:cubicBezTo>
                  <a:cubicBezTo>
                    <a:pt x="2558" y="7169"/>
                    <a:pt x="3131" y="6618"/>
                    <a:pt x="3585" y="6104"/>
                  </a:cubicBezTo>
                  <a:cubicBezTo>
                    <a:pt x="3908" y="6144"/>
                    <a:pt x="4854" y="6282"/>
                    <a:pt x="4965" y="6008"/>
                  </a:cubicBezTo>
                  <a:cubicBezTo>
                    <a:pt x="5166" y="5845"/>
                    <a:pt x="5125" y="5456"/>
                    <a:pt x="5151" y="5221"/>
                  </a:cubicBezTo>
                  <a:cubicBezTo>
                    <a:pt x="5177" y="4986"/>
                    <a:pt x="5076" y="5158"/>
                    <a:pt x="5123" y="4599"/>
                  </a:cubicBezTo>
                  <a:cubicBezTo>
                    <a:pt x="5155" y="4177"/>
                    <a:pt x="5213" y="4078"/>
                    <a:pt x="5468" y="3941"/>
                  </a:cubicBezTo>
                  <a:cubicBezTo>
                    <a:pt x="5820" y="3539"/>
                    <a:pt x="5760" y="3650"/>
                    <a:pt x="6068" y="3358"/>
                  </a:cubicBezTo>
                  <a:cubicBezTo>
                    <a:pt x="6502" y="2862"/>
                    <a:pt x="6495" y="2866"/>
                    <a:pt x="6711" y="2632"/>
                  </a:cubicBezTo>
                  <a:cubicBezTo>
                    <a:pt x="6927" y="2398"/>
                    <a:pt x="7121" y="2193"/>
                    <a:pt x="7364" y="1953"/>
                  </a:cubicBezTo>
                  <a:cubicBezTo>
                    <a:pt x="7811" y="1452"/>
                    <a:pt x="8078" y="1446"/>
                    <a:pt x="8378" y="1216"/>
                  </a:cubicBezTo>
                  <a:cubicBezTo>
                    <a:pt x="8615" y="1097"/>
                    <a:pt x="8698" y="1003"/>
                    <a:pt x="8905" y="773"/>
                  </a:cubicBezTo>
                  <a:cubicBezTo>
                    <a:pt x="9106" y="676"/>
                    <a:pt x="9236" y="635"/>
                    <a:pt x="9390" y="587"/>
                  </a:cubicBezTo>
                  <a:cubicBezTo>
                    <a:pt x="9544" y="539"/>
                    <a:pt x="9694" y="540"/>
                    <a:pt x="9831" y="482"/>
                  </a:cubicBezTo>
                  <a:cubicBezTo>
                    <a:pt x="9968" y="424"/>
                    <a:pt x="10000" y="443"/>
                    <a:pt x="10211" y="237"/>
                  </a:cubicBezTo>
                  <a:cubicBezTo>
                    <a:pt x="10482" y="138"/>
                    <a:pt x="10878" y="53"/>
                    <a:pt x="10878" y="0"/>
                  </a:cubicBezTo>
                </a:path>
              </a:pathLst>
            </a:custGeom>
            <a:noFill/>
            <a:ln w="57150">
              <a:solidFill>
                <a:srgbClr val="00B050"/>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2" name="TextBox 1"/>
                <p:cNvSpPr txBox="1"/>
                <p:nvPr/>
              </p:nvSpPr>
              <p:spPr>
                <a:xfrm>
                  <a:off x="10405964" y="5488161"/>
                  <a:ext cx="250979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92D050"/>
                            </a:solidFill>
                            <a:latin typeface="Cambria Math" charset="0"/>
                          </a:rPr>
                          <m:t>𝐷</m:t>
                        </m:r>
                        <m:r>
                          <a:rPr lang="en-US" sz="2000" i="1">
                            <a:solidFill>
                              <a:srgbClr val="92D050"/>
                            </a:solidFill>
                            <a:latin typeface="Cambria Math" charset="0"/>
                          </a:rPr>
                          <m:t>(</m:t>
                        </m:r>
                        <m:r>
                          <a:rPr lang="en-US" sz="2000" i="1">
                            <a:solidFill>
                              <a:srgbClr val="92D050"/>
                            </a:solidFill>
                            <a:latin typeface="Cambria Math" charset="0"/>
                          </a:rPr>
                          <m:t>𝑡</m:t>
                        </m:r>
                        <m:r>
                          <a:rPr lang="en-US" sz="2000" i="1">
                            <a:solidFill>
                              <a:srgbClr val="92D050"/>
                            </a:solidFill>
                            <a:latin typeface="Cambria Math" charset="0"/>
                          </a:rPr>
                          <m:t>)</m:t>
                        </m:r>
                      </m:oMath>
                    </m:oMathPara>
                  </a14:m>
                  <a:endParaRPr lang="en-US" sz="2000" dirty="0">
                    <a:solidFill>
                      <a:srgbClr val="92D050"/>
                    </a:solidFill>
                  </a:endParaRPr>
                </a:p>
                <a:p>
                  <a:r>
                    <a:rPr lang="en-US" sz="2000" dirty="0">
                      <a:solidFill>
                        <a:srgbClr val="92D050"/>
                      </a:solidFill>
                      <a:latin typeface="+mj-lt"/>
                    </a:rPr>
                    <a:t>Output from regulator</a:t>
                  </a:r>
                </a:p>
              </p:txBody>
            </p:sp>
          </mc:Choice>
          <mc:Fallback xmlns="">
            <p:sp>
              <p:nvSpPr>
                <p:cNvPr id="2" name="TextBox 1"/>
                <p:cNvSpPr txBox="1">
                  <a:spLocks noRot="1" noChangeAspect="1" noMove="1" noResize="1" noEditPoints="1" noAdjustHandles="1" noChangeArrowheads="1" noChangeShapeType="1" noTextEdit="1"/>
                </p:cNvSpPr>
                <p:nvPr/>
              </p:nvSpPr>
              <p:spPr>
                <a:xfrm>
                  <a:off x="10405964" y="5488161"/>
                  <a:ext cx="2509790" cy="707886"/>
                </a:xfrm>
                <a:prstGeom prst="rect">
                  <a:avLst/>
                </a:prstGeom>
                <a:blipFill rotWithShape="0">
                  <a:blip r:embed="rId4"/>
                  <a:stretch>
                    <a:fillRect l="-2427" r="-2184" b="-14655"/>
                  </a:stretch>
                </a:blipFill>
              </p:spPr>
              <p:txBody>
                <a:bodyPr/>
                <a:lstStyle/>
                <a:p>
                  <a:r>
                    <a:rPr lang="en-US">
                      <a:noFill/>
                    </a:rPr>
                    <a:t> </a:t>
                  </a:r>
                </a:p>
              </p:txBody>
            </p:sp>
          </mc:Fallback>
        </mc:AlternateContent>
        <p:cxnSp>
          <p:nvCxnSpPr>
            <p:cNvPr id="4" name="Straight Arrow Connector 3"/>
            <p:cNvCxnSpPr/>
            <p:nvPr/>
          </p:nvCxnSpPr>
          <p:spPr bwMode="auto">
            <a:xfrm flipH="1" flipV="1">
              <a:off x="10430729" y="5257801"/>
              <a:ext cx="698007" cy="402198"/>
            </a:xfrm>
            <a:prstGeom prst="straightConnector1">
              <a:avLst/>
            </a:prstGeom>
            <a:solidFill>
              <a:schemeClr val="accent1"/>
            </a:solidFill>
            <a:ln w="952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5" name="Group 14"/>
          <p:cNvGrpSpPr/>
          <p:nvPr/>
        </p:nvGrpSpPr>
        <p:grpSpPr>
          <a:xfrm>
            <a:off x="9406103" y="3726726"/>
            <a:ext cx="2169998" cy="2565056"/>
            <a:chOff x="9406103" y="3726726"/>
            <a:chExt cx="2169998" cy="2565056"/>
          </a:xfrm>
        </p:grpSpPr>
        <p:sp>
          <p:nvSpPr>
            <p:cNvPr id="24" name="Freeform 3"/>
            <p:cNvSpPr>
              <a:spLocks/>
            </p:cNvSpPr>
            <p:nvPr/>
          </p:nvSpPr>
          <p:spPr bwMode="auto">
            <a:xfrm>
              <a:off x="10576240" y="3726726"/>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25" name="Freeform 3"/>
            <p:cNvSpPr>
              <a:spLocks/>
            </p:cNvSpPr>
            <p:nvPr/>
          </p:nvSpPr>
          <p:spPr bwMode="auto">
            <a:xfrm>
              <a:off x="9406103" y="4884835"/>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grpSp>
      <p:grpSp>
        <p:nvGrpSpPr>
          <p:cNvPr id="13" name="Group 12"/>
          <p:cNvGrpSpPr/>
          <p:nvPr/>
        </p:nvGrpSpPr>
        <p:grpSpPr>
          <a:xfrm>
            <a:off x="11128736" y="2150087"/>
            <a:ext cx="2039238" cy="1406947"/>
            <a:chOff x="11128736" y="2150087"/>
            <a:chExt cx="2039238" cy="1406947"/>
          </a:xfrm>
        </p:grpSpPr>
        <p:sp>
          <p:nvSpPr>
            <p:cNvPr id="41991" name="Freeform 8"/>
            <p:cNvSpPr>
              <a:spLocks/>
            </p:cNvSpPr>
            <p:nvPr/>
          </p:nvSpPr>
          <p:spPr bwMode="auto">
            <a:xfrm>
              <a:off x="12033882" y="2257970"/>
              <a:ext cx="775336" cy="758192"/>
            </a:xfrm>
            <a:custGeom>
              <a:avLst/>
              <a:gdLst>
                <a:gd name="T0" fmla="*/ 0 w 288"/>
                <a:gd name="T1" fmla="*/ 487363 h 240"/>
                <a:gd name="T2" fmla="*/ 646113 w 288"/>
                <a:gd name="T3" fmla="*/ 487363 h 240"/>
                <a:gd name="T4" fmla="*/ 646113 w 288"/>
                <a:gd name="T5" fmla="*/ 0 h 240"/>
                <a:gd name="T6" fmla="*/ 0 60000 65536"/>
                <a:gd name="T7" fmla="*/ 0 60000 65536"/>
                <a:gd name="T8" fmla="*/ 0 60000 65536"/>
                <a:gd name="T9" fmla="*/ 0 w 288"/>
                <a:gd name="T10" fmla="*/ 0 h 240"/>
                <a:gd name="T11" fmla="*/ 288 w 288"/>
                <a:gd name="T12" fmla="*/ 240 h 240"/>
              </a:gdLst>
              <a:ahLst/>
              <a:cxnLst>
                <a:cxn ang="T6">
                  <a:pos x="T0" y="T1"/>
                </a:cxn>
                <a:cxn ang="T7">
                  <a:pos x="T2" y="T3"/>
                </a:cxn>
                <a:cxn ang="T8">
                  <a:pos x="T4" y="T5"/>
                </a:cxn>
              </a:cxnLst>
              <a:rect l="T9" t="T10" r="T11" b="T12"/>
              <a:pathLst>
                <a:path w="288" h="240">
                  <a:moveTo>
                    <a:pt x="0" y="240"/>
                  </a:moveTo>
                  <a:lnTo>
                    <a:pt x="288" y="240"/>
                  </a:lnTo>
                  <a:lnTo>
                    <a:pt x="288" y="0"/>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1992" name="Text Box 9"/>
            <p:cNvSpPr txBox="1">
              <a:spLocks noChangeArrowheads="1"/>
            </p:cNvSpPr>
            <p:nvPr/>
          </p:nvSpPr>
          <p:spPr bwMode="auto">
            <a:xfrm>
              <a:off x="12781330" y="2212866"/>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latin typeface="Symbol" charset="0"/>
                </a:rPr>
                <a:t>r</a:t>
              </a:r>
            </a:p>
          </p:txBody>
        </p:sp>
        <p:sp>
          <p:nvSpPr>
            <p:cNvPr id="41996" name="Line 14"/>
            <p:cNvSpPr>
              <a:spLocks noChangeShapeType="1"/>
            </p:cNvSpPr>
            <p:nvPr/>
          </p:nvSpPr>
          <p:spPr bwMode="auto">
            <a:xfrm>
              <a:off x="11513546" y="3073921"/>
              <a:ext cx="365760" cy="0"/>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997" name="Line 15"/>
            <p:cNvSpPr>
              <a:spLocks noChangeShapeType="1"/>
            </p:cNvSpPr>
            <p:nvPr/>
          </p:nvSpPr>
          <p:spPr bwMode="auto">
            <a:xfrm>
              <a:off x="11513546" y="3531121"/>
              <a:ext cx="365760" cy="0"/>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998" name="Line 17"/>
            <p:cNvSpPr>
              <a:spLocks noChangeShapeType="1"/>
            </p:cNvSpPr>
            <p:nvPr/>
          </p:nvSpPr>
          <p:spPr bwMode="auto">
            <a:xfrm>
              <a:off x="11696426" y="3073921"/>
              <a:ext cx="0" cy="45720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999" name="Text Box 18"/>
            <p:cNvSpPr txBox="1">
              <a:spLocks noChangeArrowheads="1"/>
            </p:cNvSpPr>
            <p:nvPr/>
          </p:nvSpPr>
          <p:spPr bwMode="auto">
            <a:xfrm>
              <a:off x="11128736" y="2932952"/>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latin typeface="Symbol" charset="0"/>
                </a:rPr>
                <a:t>s</a:t>
              </a:r>
            </a:p>
          </p:txBody>
        </p:sp>
        <p:sp>
          <p:nvSpPr>
            <p:cNvPr id="26" name="Freeform 3"/>
            <p:cNvSpPr>
              <a:spLocks/>
            </p:cNvSpPr>
            <p:nvPr/>
          </p:nvSpPr>
          <p:spPr bwMode="auto">
            <a:xfrm>
              <a:off x="11942405" y="2150087"/>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grpSp>
      <p:grpSp>
        <p:nvGrpSpPr>
          <p:cNvPr id="14" name="Group 13"/>
          <p:cNvGrpSpPr/>
          <p:nvPr/>
        </p:nvGrpSpPr>
        <p:grpSpPr>
          <a:xfrm>
            <a:off x="7280667" y="2263685"/>
            <a:ext cx="6282933" cy="4716697"/>
            <a:chOff x="7280667" y="2263685"/>
            <a:chExt cx="6282933" cy="4716697"/>
          </a:xfrm>
        </p:grpSpPr>
        <p:sp>
          <p:nvSpPr>
            <p:cNvPr id="41987" name="Freeform 4"/>
            <p:cNvSpPr>
              <a:spLocks/>
            </p:cNvSpPr>
            <p:nvPr/>
          </p:nvSpPr>
          <p:spPr bwMode="auto">
            <a:xfrm>
              <a:off x="8846818" y="2355126"/>
              <a:ext cx="4716782" cy="4206240"/>
            </a:xfrm>
            <a:custGeom>
              <a:avLst/>
              <a:gdLst>
                <a:gd name="T0" fmla="*/ 0 w 1056"/>
                <a:gd name="T1" fmla="*/ 0 h 768"/>
                <a:gd name="T2" fmla="*/ 0 w 1056"/>
                <a:gd name="T3" fmla="*/ 3197225 h 768"/>
                <a:gd name="T4" fmla="*/ 3122613 w 1056"/>
                <a:gd name="T5" fmla="*/ 3197225 h 768"/>
                <a:gd name="T6" fmla="*/ 0 60000 65536"/>
                <a:gd name="T7" fmla="*/ 0 60000 65536"/>
                <a:gd name="T8" fmla="*/ 0 60000 65536"/>
                <a:gd name="T9" fmla="*/ 0 w 1056"/>
                <a:gd name="T10" fmla="*/ 0 h 768"/>
                <a:gd name="T11" fmla="*/ 1056 w 1056"/>
                <a:gd name="T12" fmla="*/ 768 h 768"/>
              </a:gdLst>
              <a:ahLst/>
              <a:cxnLst>
                <a:cxn ang="T6">
                  <a:pos x="T0" y="T1"/>
                </a:cxn>
                <a:cxn ang="T7">
                  <a:pos x="T2" y="T3"/>
                </a:cxn>
                <a:cxn ang="T8">
                  <a:pos x="T4" y="T5"/>
                </a:cxn>
              </a:cxnLst>
              <a:rect l="T9" t="T10" r="T11" b="T12"/>
              <a:pathLst>
                <a:path w="1056" h="768">
                  <a:moveTo>
                    <a:pt x="0" y="0"/>
                  </a:moveTo>
                  <a:lnTo>
                    <a:pt x="0" y="768"/>
                  </a:lnTo>
                  <a:lnTo>
                    <a:pt x="1056" y="768"/>
                  </a:lnTo>
                </a:path>
              </a:pathLst>
            </a:custGeom>
            <a:noFill/>
            <a:ln w="38100">
              <a:solidFill>
                <a:schemeClr val="bg2">
                  <a:lumMod val="75000"/>
                </a:schemeClr>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1988" name="Text Box 5"/>
            <p:cNvSpPr txBox="1">
              <a:spLocks noChangeArrowheads="1"/>
            </p:cNvSpPr>
            <p:nvPr/>
          </p:nvSpPr>
          <p:spPr bwMode="auto">
            <a:xfrm>
              <a:off x="12801307" y="6555650"/>
              <a:ext cx="707245" cy="4247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160">
                  <a:solidFill>
                    <a:schemeClr val="tx1"/>
                  </a:solidFill>
                </a:rPr>
                <a:t>time</a:t>
              </a:r>
            </a:p>
          </p:txBody>
        </p:sp>
        <p:sp>
          <p:nvSpPr>
            <p:cNvPr id="41989" name="Text Box 6"/>
            <p:cNvSpPr txBox="1">
              <a:spLocks noChangeArrowheads="1"/>
            </p:cNvSpPr>
            <p:nvPr/>
          </p:nvSpPr>
          <p:spPr bwMode="auto">
            <a:xfrm>
              <a:off x="7280667" y="2629445"/>
              <a:ext cx="1568057" cy="7571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algn="r" eaLnBrk="1" hangingPunct="1"/>
              <a:r>
                <a:rPr lang="en-US" sz="2160" dirty="0"/>
                <a:t>Cumulative</a:t>
              </a:r>
            </a:p>
            <a:p>
              <a:pPr algn="r" eaLnBrk="1" hangingPunct="1"/>
              <a:r>
                <a:rPr lang="en-US" sz="2160" dirty="0"/>
                <a:t>bits</a:t>
              </a:r>
            </a:p>
          </p:txBody>
        </p:sp>
        <p:sp>
          <p:nvSpPr>
            <p:cNvPr id="41990" name="Line 7"/>
            <p:cNvSpPr>
              <a:spLocks noChangeShapeType="1"/>
            </p:cNvSpPr>
            <p:nvPr/>
          </p:nvSpPr>
          <p:spPr bwMode="auto">
            <a:xfrm flipV="1">
              <a:off x="8846819" y="2263685"/>
              <a:ext cx="4652010" cy="4297680"/>
            </a:xfrm>
            <a:prstGeom prst="line">
              <a:avLst/>
            </a:prstGeom>
            <a:noFill/>
            <a:ln w="9525" cap="rnd">
              <a:solidFill>
                <a:schemeClr val="tx1"/>
              </a:solidFill>
              <a:prstDash val="sysDot"/>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23" name="Freeform 10"/>
            <p:cNvSpPr>
              <a:spLocks/>
            </p:cNvSpPr>
            <p:nvPr/>
          </p:nvSpPr>
          <p:spPr bwMode="auto">
            <a:xfrm>
              <a:off x="8873488" y="3335668"/>
              <a:ext cx="3677626" cy="3219982"/>
            </a:xfrm>
            <a:custGeom>
              <a:avLst/>
              <a:gdLst>
                <a:gd name="T0" fmla="*/ 0 w 1257"/>
                <a:gd name="T1" fmla="*/ 2525713 h 948"/>
                <a:gd name="T2" fmla="*/ 305042 w 1257"/>
                <a:gd name="T3" fmla="*/ 2400493 h 948"/>
                <a:gd name="T4" fmla="*/ 482236 w 1257"/>
                <a:gd name="T5" fmla="*/ 2288594 h 948"/>
                <a:gd name="T6" fmla="*/ 529338 w 1257"/>
                <a:gd name="T7" fmla="*/ 2219324 h 948"/>
                <a:gd name="T8" fmla="*/ 540553 w 1257"/>
                <a:gd name="T9" fmla="*/ 2176696 h 948"/>
                <a:gd name="T10" fmla="*/ 587655 w 1257"/>
                <a:gd name="T11" fmla="*/ 2091440 h 948"/>
                <a:gd name="T12" fmla="*/ 634758 w 1257"/>
                <a:gd name="T13" fmla="*/ 1966220 h 948"/>
                <a:gd name="T14" fmla="*/ 668402 w 1257"/>
                <a:gd name="T15" fmla="*/ 1841000 h 948"/>
                <a:gd name="T16" fmla="*/ 787279 w 1257"/>
                <a:gd name="T17" fmla="*/ 1689137 h 948"/>
                <a:gd name="T18" fmla="*/ 1256057 w 1257"/>
                <a:gd name="T19" fmla="*/ 1577238 h 948"/>
                <a:gd name="T20" fmla="*/ 1339047 w 1257"/>
                <a:gd name="T21" fmla="*/ 1505304 h 948"/>
                <a:gd name="T22" fmla="*/ 1386149 w 1257"/>
                <a:gd name="T23" fmla="*/ 1422712 h 948"/>
                <a:gd name="T24" fmla="*/ 1444466 w 1257"/>
                <a:gd name="T25" fmla="*/ 1004424 h 948"/>
                <a:gd name="T26" fmla="*/ 1513998 w 1257"/>
                <a:gd name="T27" fmla="*/ 849897 h 948"/>
                <a:gd name="T28" fmla="*/ 1644089 w 1257"/>
                <a:gd name="T29" fmla="*/ 753984 h 948"/>
                <a:gd name="T30" fmla="*/ 1774181 w 1257"/>
                <a:gd name="T31" fmla="*/ 668728 h 948"/>
                <a:gd name="T32" fmla="*/ 1879600 w 1257"/>
                <a:gd name="T33" fmla="*/ 599457 h 948"/>
                <a:gd name="T34" fmla="*/ 2220530 w 1257"/>
                <a:gd name="T35" fmla="*/ 586136 h 948"/>
                <a:gd name="T36" fmla="*/ 2373051 w 1257"/>
                <a:gd name="T37" fmla="*/ 391645 h 948"/>
                <a:gd name="T38" fmla="*/ 2478470 w 1257"/>
                <a:gd name="T39" fmla="*/ 250440 h 948"/>
                <a:gd name="T40" fmla="*/ 2548002 w 1257"/>
                <a:gd name="T41" fmla="*/ 223797 h 948"/>
                <a:gd name="T42" fmla="*/ 2761083 w 1257"/>
                <a:gd name="T43" fmla="*/ 55949 h 948"/>
                <a:gd name="T44" fmla="*/ 2819400 w 1257"/>
                <a:gd name="T45" fmla="*/ 0 h 9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7"/>
                <a:gd name="T70" fmla="*/ 0 h 948"/>
                <a:gd name="T71" fmla="*/ 1257 w 1257"/>
                <a:gd name="T72" fmla="*/ 948 h 948"/>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2792 w 10000"/>
                <a:gd name="connsiteY8" fmla="*/ 6688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749 w 10000"/>
                <a:gd name="connsiteY10" fmla="*/ 5960 h 10000"/>
                <a:gd name="connsiteX11" fmla="*/ 4916 w 10000"/>
                <a:gd name="connsiteY11" fmla="*/ 5148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904 w 10000"/>
                <a:gd name="connsiteY10" fmla="*/ 5440 h 10000"/>
                <a:gd name="connsiteX11" fmla="*/ 4916 w 10000"/>
                <a:gd name="connsiteY11" fmla="*/ 5148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904 w 10000"/>
                <a:gd name="connsiteY10" fmla="*/ 5440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475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157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157 h 10000"/>
                <a:gd name="connsiteX16" fmla="*/ 7288 w 10000"/>
                <a:gd name="connsiteY16" fmla="*/ 1021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666 w 10000"/>
                <a:gd name="connsiteY18" fmla="*/ 44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666 w 10000"/>
                <a:gd name="connsiteY18" fmla="*/ 441 h 10000"/>
                <a:gd name="connsiteX19" fmla="*/ 9071 w 10000"/>
                <a:gd name="connsiteY19" fmla="*/ 56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57 h 10057"/>
                <a:gd name="connsiteX1" fmla="*/ 1082 w 10000"/>
                <a:gd name="connsiteY1" fmla="*/ 9561 h 10057"/>
                <a:gd name="connsiteX2" fmla="*/ 1710 w 10000"/>
                <a:gd name="connsiteY2" fmla="*/ 9118 h 10057"/>
                <a:gd name="connsiteX3" fmla="*/ 1877 w 10000"/>
                <a:gd name="connsiteY3" fmla="*/ 8844 h 10057"/>
                <a:gd name="connsiteX4" fmla="*/ 1917 w 10000"/>
                <a:gd name="connsiteY4" fmla="*/ 8675 h 10057"/>
                <a:gd name="connsiteX5" fmla="*/ 2084 w 10000"/>
                <a:gd name="connsiteY5" fmla="*/ 8338 h 10057"/>
                <a:gd name="connsiteX6" fmla="*/ 2251 w 10000"/>
                <a:gd name="connsiteY6" fmla="*/ 7842 h 10057"/>
                <a:gd name="connsiteX7" fmla="*/ 2433 w 10000"/>
                <a:gd name="connsiteY7" fmla="*/ 5890 h 10057"/>
                <a:gd name="connsiteX8" fmla="*/ 3227 w 10000"/>
                <a:gd name="connsiteY8" fmla="*/ 5601 h 10057"/>
                <a:gd name="connsiteX9" fmla="*/ 4455 w 10000"/>
                <a:gd name="connsiteY9" fmla="*/ 5608 h 10057"/>
                <a:gd name="connsiteX10" fmla="*/ 5059 w 10000"/>
                <a:gd name="connsiteY10" fmla="*/ 5359 h 10057"/>
                <a:gd name="connsiteX11" fmla="*/ 5040 w 10000"/>
                <a:gd name="connsiteY11" fmla="*/ 4962 h 10057"/>
                <a:gd name="connsiteX12" fmla="*/ 5123 w 10000"/>
                <a:gd name="connsiteY12" fmla="*/ 4034 h 10057"/>
                <a:gd name="connsiteX13" fmla="*/ 5556 w 10000"/>
                <a:gd name="connsiteY13" fmla="*/ 2035 h 10057"/>
                <a:gd name="connsiteX14" fmla="*/ 5924 w 10000"/>
                <a:gd name="connsiteY14" fmla="*/ 1100 h 10057"/>
                <a:gd name="connsiteX15" fmla="*/ 6635 w 10000"/>
                <a:gd name="connsiteY15" fmla="*/ 1075 h 10057"/>
                <a:gd name="connsiteX16" fmla="*/ 7288 w 10000"/>
                <a:gd name="connsiteY16" fmla="*/ 1078 h 10057"/>
                <a:gd name="connsiteX17" fmla="*/ 8093 w 10000"/>
                <a:gd name="connsiteY17" fmla="*/ 887 h 10057"/>
                <a:gd name="connsiteX18" fmla="*/ 8666 w 10000"/>
                <a:gd name="connsiteY18" fmla="*/ 498 h 10057"/>
                <a:gd name="connsiteX19" fmla="*/ 9071 w 10000"/>
                <a:gd name="connsiteY19" fmla="*/ 113 h 10057"/>
                <a:gd name="connsiteX20" fmla="*/ 9565 w 10000"/>
                <a:gd name="connsiteY20" fmla="*/ 7 h 10057"/>
                <a:gd name="connsiteX21" fmla="*/ 9793 w 10000"/>
                <a:gd name="connsiteY21" fmla="*/ 279 h 10057"/>
                <a:gd name="connsiteX22" fmla="*/ 10000 w 10000"/>
                <a:gd name="connsiteY22" fmla="*/ 57 h 10057"/>
                <a:gd name="connsiteX0" fmla="*/ 0 w 10203"/>
                <a:gd name="connsiteY0" fmla="*/ 10372 h 10372"/>
                <a:gd name="connsiteX1" fmla="*/ 1082 w 10203"/>
                <a:gd name="connsiteY1" fmla="*/ 9876 h 10372"/>
                <a:gd name="connsiteX2" fmla="*/ 1710 w 10203"/>
                <a:gd name="connsiteY2" fmla="*/ 9433 h 10372"/>
                <a:gd name="connsiteX3" fmla="*/ 1877 w 10203"/>
                <a:gd name="connsiteY3" fmla="*/ 9159 h 10372"/>
                <a:gd name="connsiteX4" fmla="*/ 1917 w 10203"/>
                <a:gd name="connsiteY4" fmla="*/ 8990 h 10372"/>
                <a:gd name="connsiteX5" fmla="*/ 2084 w 10203"/>
                <a:gd name="connsiteY5" fmla="*/ 8653 h 10372"/>
                <a:gd name="connsiteX6" fmla="*/ 2251 w 10203"/>
                <a:gd name="connsiteY6" fmla="*/ 8157 h 10372"/>
                <a:gd name="connsiteX7" fmla="*/ 2433 w 10203"/>
                <a:gd name="connsiteY7" fmla="*/ 6205 h 10372"/>
                <a:gd name="connsiteX8" fmla="*/ 3227 w 10203"/>
                <a:gd name="connsiteY8" fmla="*/ 5916 h 10372"/>
                <a:gd name="connsiteX9" fmla="*/ 4455 w 10203"/>
                <a:gd name="connsiteY9" fmla="*/ 5923 h 10372"/>
                <a:gd name="connsiteX10" fmla="*/ 5059 w 10203"/>
                <a:gd name="connsiteY10" fmla="*/ 5674 h 10372"/>
                <a:gd name="connsiteX11" fmla="*/ 5040 w 10203"/>
                <a:gd name="connsiteY11" fmla="*/ 5277 h 10372"/>
                <a:gd name="connsiteX12" fmla="*/ 5123 w 10203"/>
                <a:gd name="connsiteY12" fmla="*/ 4349 h 10372"/>
                <a:gd name="connsiteX13" fmla="*/ 5556 w 10203"/>
                <a:gd name="connsiteY13" fmla="*/ 2350 h 10372"/>
                <a:gd name="connsiteX14" fmla="*/ 5924 w 10203"/>
                <a:gd name="connsiteY14" fmla="*/ 1415 h 10372"/>
                <a:gd name="connsiteX15" fmla="*/ 6635 w 10203"/>
                <a:gd name="connsiteY15" fmla="*/ 1390 h 10372"/>
                <a:gd name="connsiteX16" fmla="*/ 7288 w 10203"/>
                <a:gd name="connsiteY16" fmla="*/ 1393 h 10372"/>
                <a:gd name="connsiteX17" fmla="*/ 8093 w 10203"/>
                <a:gd name="connsiteY17" fmla="*/ 1202 h 10372"/>
                <a:gd name="connsiteX18" fmla="*/ 8666 w 10203"/>
                <a:gd name="connsiteY18" fmla="*/ 813 h 10372"/>
                <a:gd name="connsiteX19" fmla="*/ 9071 w 10203"/>
                <a:gd name="connsiteY19" fmla="*/ 428 h 10372"/>
                <a:gd name="connsiteX20" fmla="*/ 9565 w 10203"/>
                <a:gd name="connsiteY20" fmla="*/ 322 h 10372"/>
                <a:gd name="connsiteX21" fmla="*/ 10197 w 10203"/>
                <a:gd name="connsiteY21" fmla="*/ 4 h 10372"/>
                <a:gd name="connsiteX22" fmla="*/ 10000 w 10203"/>
                <a:gd name="connsiteY22" fmla="*/ 372 h 10372"/>
                <a:gd name="connsiteX0" fmla="*/ 0 w 10870"/>
                <a:gd name="connsiteY0" fmla="*/ 10624 h 10624"/>
                <a:gd name="connsiteX1" fmla="*/ 1082 w 10870"/>
                <a:gd name="connsiteY1" fmla="*/ 10128 h 10624"/>
                <a:gd name="connsiteX2" fmla="*/ 1710 w 10870"/>
                <a:gd name="connsiteY2" fmla="*/ 9685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040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710 w 10870"/>
                <a:gd name="connsiteY2" fmla="*/ 9685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8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8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73 w 10870"/>
                <a:gd name="connsiteY4" fmla="*/ 9304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73 w 10870"/>
                <a:gd name="connsiteY4" fmla="*/ 9304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70" h="10624">
                  <a:moveTo>
                    <a:pt x="0" y="10624"/>
                  </a:moveTo>
                  <a:cubicBezTo>
                    <a:pt x="223" y="10297"/>
                    <a:pt x="772" y="10255"/>
                    <a:pt x="1082" y="10128"/>
                  </a:cubicBezTo>
                  <a:cubicBezTo>
                    <a:pt x="1281" y="9949"/>
                    <a:pt x="1396" y="9889"/>
                    <a:pt x="1626" y="9794"/>
                  </a:cubicBezTo>
                  <a:cubicBezTo>
                    <a:pt x="1869" y="9481"/>
                    <a:pt x="1663" y="9801"/>
                    <a:pt x="1877" y="9442"/>
                  </a:cubicBezTo>
                  <a:cubicBezTo>
                    <a:pt x="1909" y="9400"/>
                    <a:pt x="1949" y="9357"/>
                    <a:pt x="1973" y="9304"/>
                  </a:cubicBezTo>
                  <a:cubicBezTo>
                    <a:pt x="2119" y="8908"/>
                    <a:pt x="2038" y="9054"/>
                    <a:pt x="2084" y="8905"/>
                  </a:cubicBezTo>
                  <a:cubicBezTo>
                    <a:pt x="2130" y="8756"/>
                    <a:pt x="2172" y="8689"/>
                    <a:pt x="2251" y="8409"/>
                  </a:cubicBezTo>
                  <a:cubicBezTo>
                    <a:pt x="2291" y="8240"/>
                    <a:pt x="2270" y="6831"/>
                    <a:pt x="2433" y="6457"/>
                  </a:cubicBezTo>
                  <a:cubicBezTo>
                    <a:pt x="2596" y="6084"/>
                    <a:pt x="2890" y="6215"/>
                    <a:pt x="3227" y="6168"/>
                  </a:cubicBezTo>
                  <a:cubicBezTo>
                    <a:pt x="3564" y="6121"/>
                    <a:pt x="3890" y="6238"/>
                    <a:pt x="4455" y="6175"/>
                  </a:cubicBezTo>
                  <a:cubicBezTo>
                    <a:pt x="4694" y="6059"/>
                    <a:pt x="4948" y="6200"/>
                    <a:pt x="5059" y="5926"/>
                  </a:cubicBezTo>
                  <a:cubicBezTo>
                    <a:pt x="5107" y="5810"/>
                    <a:pt x="5122" y="5750"/>
                    <a:pt x="5133" y="5529"/>
                  </a:cubicBezTo>
                  <a:cubicBezTo>
                    <a:pt x="5144" y="5308"/>
                    <a:pt x="5076" y="5160"/>
                    <a:pt x="5123" y="4601"/>
                  </a:cubicBezTo>
                  <a:cubicBezTo>
                    <a:pt x="5155" y="4179"/>
                    <a:pt x="5301" y="2739"/>
                    <a:pt x="5556" y="2602"/>
                  </a:cubicBezTo>
                  <a:cubicBezTo>
                    <a:pt x="5699" y="2433"/>
                    <a:pt x="5741" y="1741"/>
                    <a:pt x="5924" y="1667"/>
                  </a:cubicBezTo>
                  <a:cubicBezTo>
                    <a:pt x="6052" y="1498"/>
                    <a:pt x="6408" y="1646"/>
                    <a:pt x="6635" y="1642"/>
                  </a:cubicBezTo>
                  <a:cubicBezTo>
                    <a:pt x="6862" y="1638"/>
                    <a:pt x="7017" y="1761"/>
                    <a:pt x="7288" y="1645"/>
                  </a:cubicBezTo>
                  <a:cubicBezTo>
                    <a:pt x="7693" y="1719"/>
                    <a:pt x="7695" y="1622"/>
                    <a:pt x="8093" y="1454"/>
                  </a:cubicBezTo>
                  <a:cubicBezTo>
                    <a:pt x="8260" y="1211"/>
                    <a:pt x="8459" y="1233"/>
                    <a:pt x="8666" y="1065"/>
                  </a:cubicBezTo>
                  <a:cubicBezTo>
                    <a:pt x="8769" y="843"/>
                    <a:pt x="8921" y="762"/>
                    <a:pt x="9071" y="680"/>
                  </a:cubicBezTo>
                  <a:cubicBezTo>
                    <a:pt x="9221" y="598"/>
                    <a:pt x="9377" y="645"/>
                    <a:pt x="9565" y="574"/>
                  </a:cubicBezTo>
                  <a:cubicBezTo>
                    <a:pt x="9753" y="503"/>
                    <a:pt x="9958" y="509"/>
                    <a:pt x="10197" y="256"/>
                  </a:cubicBezTo>
                  <a:cubicBezTo>
                    <a:pt x="10245" y="203"/>
                    <a:pt x="10870" y="53"/>
                    <a:pt x="10870" y="0"/>
                  </a:cubicBezTo>
                </a:path>
              </a:pathLst>
            </a:custGeom>
            <a:noFill/>
            <a:ln w="38100">
              <a:solidFill>
                <a:srgbClr val="FF0000"/>
              </a:solidFill>
              <a:prstDash val="sysDot"/>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27" name="TextBox 26"/>
                <p:cNvSpPr txBox="1"/>
                <p:nvPr/>
              </p:nvSpPr>
              <p:spPr>
                <a:xfrm>
                  <a:off x="9016058" y="2364619"/>
                  <a:ext cx="2032288"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FF0000"/>
                            </a:solidFill>
                            <a:latin typeface="Cambria Math" charset="0"/>
                          </a:rPr>
                          <m:t>𝐴</m:t>
                        </m:r>
                        <m:r>
                          <a:rPr lang="en-US" sz="2000" i="1">
                            <a:solidFill>
                              <a:srgbClr val="FF0000"/>
                            </a:solidFill>
                            <a:latin typeface="Cambria Math" charset="0"/>
                          </a:rPr>
                          <m:t>(</m:t>
                        </m:r>
                        <m:r>
                          <a:rPr lang="en-US" sz="2000" i="1">
                            <a:solidFill>
                              <a:srgbClr val="FF0000"/>
                            </a:solidFill>
                            <a:latin typeface="Cambria Math" charset="0"/>
                          </a:rPr>
                          <m:t>𝑡</m:t>
                        </m:r>
                        <m:r>
                          <a:rPr lang="en-US" sz="2000" i="1">
                            <a:solidFill>
                              <a:srgbClr val="FF0000"/>
                            </a:solidFill>
                            <a:latin typeface="Cambria Math" charset="0"/>
                          </a:rPr>
                          <m:t>)</m:t>
                        </m:r>
                      </m:oMath>
                    </m:oMathPara>
                  </a14:m>
                  <a:endParaRPr lang="en-US" sz="2000" dirty="0">
                    <a:solidFill>
                      <a:srgbClr val="FF0000"/>
                    </a:solidFill>
                  </a:endParaRPr>
                </a:p>
                <a:p>
                  <a:r>
                    <a:rPr lang="en-US" sz="2000" dirty="0">
                      <a:solidFill>
                        <a:srgbClr val="FF0000"/>
                      </a:solidFill>
                      <a:latin typeface="+mj-lt"/>
                    </a:rPr>
                    <a:t>Input to regulator</a:t>
                  </a:r>
                </a:p>
              </p:txBody>
            </p:sp>
          </mc:Choice>
          <mc:Fallback xmlns="">
            <p:sp>
              <p:nvSpPr>
                <p:cNvPr id="27" name="TextBox 26"/>
                <p:cNvSpPr txBox="1">
                  <a:spLocks noRot="1" noChangeAspect="1" noMove="1" noResize="1" noEditPoints="1" noAdjustHandles="1" noChangeArrowheads="1" noChangeShapeType="1" noTextEdit="1"/>
                </p:cNvSpPr>
                <p:nvPr/>
              </p:nvSpPr>
              <p:spPr>
                <a:xfrm>
                  <a:off x="9016058" y="2364619"/>
                  <a:ext cx="2032288" cy="707886"/>
                </a:xfrm>
                <a:prstGeom prst="rect">
                  <a:avLst/>
                </a:prstGeom>
                <a:blipFill rotWithShape="0">
                  <a:blip r:embed="rId5"/>
                  <a:stretch>
                    <a:fillRect l="-3003" r="-3003" b="-14655"/>
                  </a:stretch>
                </a:blipFill>
              </p:spPr>
              <p:txBody>
                <a:bodyPr/>
                <a:lstStyle/>
                <a:p>
                  <a:r>
                    <a:rPr lang="en-US">
                      <a:noFill/>
                    </a:rPr>
                    <a:t> </a:t>
                  </a:r>
                </a:p>
              </p:txBody>
            </p:sp>
          </mc:Fallback>
        </mc:AlternateContent>
        <p:cxnSp>
          <p:nvCxnSpPr>
            <p:cNvPr id="28" name="Straight Arrow Connector 27"/>
            <p:cNvCxnSpPr>
              <a:stCxn id="27" idx="2"/>
              <a:endCxn id="23" idx="14"/>
            </p:cNvCxnSpPr>
            <p:nvPr/>
          </p:nvCxnSpPr>
          <p:spPr bwMode="auto">
            <a:xfrm>
              <a:off x="10032202" y="3072505"/>
              <a:ext cx="845541" cy="768407"/>
            </a:xfrm>
            <a:prstGeom prst="straightConnector1">
              <a:avLst/>
            </a:prstGeom>
            <a:solidFill>
              <a:schemeClr val="accent1"/>
            </a:solidFill>
            <a:ln w="952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3" name="Oval 4"/>
          <p:cNvSpPr>
            <a:spLocks noChangeArrowheads="1"/>
          </p:cNvSpPr>
          <p:nvPr/>
        </p:nvSpPr>
        <p:spPr bwMode="auto">
          <a:xfrm>
            <a:off x="3787671" y="4531515"/>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34" name="Group 7"/>
          <p:cNvGrpSpPr>
            <a:grpSpLocks/>
          </p:cNvGrpSpPr>
          <p:nvPr/>
        </p:nvGrpSpPr>
        <p:grpSpPr bwMode="auto">
          <a:xfrm>
            <a:off x="2584931" y="4516275"/>
            <a:ext cx="845822" cy="600343"/>
            <a:chOff x="1680" y="2544"/>
            <a:chExt cx="1152" cy="672"/>
          </a:xfrm>
        </p:grpSpPr>
        <p:sp>
          <p:nvSpPr>
            <p:cNvPr id="35" name="Freeform 34"/>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36"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37"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38" name="Group 8"/>
          <p:cNvGrpSpPr>
            <a:grpSpLocks/>
          </p:cNvGrpSpPr>
          <p:nvPr/>
        </p:nvGrpSpPr>
        <p:grpSpPr bwMode="auto">
          <a:xfrm rot="5400000">
            <a:off x="3496986" y="2822787"/>
            <a:ext cx="1097280" cy="822960"/>
            <a:chOff x="1680" y="2544"/>
            <a:chExt cx="1152" cy="672"/>
          </a:xfrm>
        </p:grpSpPr>
        <p:sp>
          <p:nvSpPr>
            <p:cNvPr id="39"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0"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2" name="Line 12"/>
          <p:cNvSpPr>
            <a:spLocks noChangeShapeType="1"/>
          </p:cNvSpPr>
          <p:nvPr/>
        </p:nvSpPr>
        <p:spPr bwMode="auto">
          <a:xfrm>
            <a:off x="3445765" y="4811818"/>
            <a:ext cx="307605"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3" name="Line 15"/>
          <p:cNvSpPr>
            <a:spLocks noChangeShapeType="1"/>
          </p:cNvSpPr>
          <p:nvPr/>
        </p:nvSpPr>
        <p:spPr bwMode="auto">
          <a:xfrm>
            <a:off x="3999906" y="3782907"/>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 name="Freeform 16"/>
          <p:cNvSpPr>
            <a:spLocks/>
          </p:cNvSpPr>
          <p:nvPr/>
        </p:nvSpPr>
        <p:spPr bwMode="auto">
          <a:xfrm>
            <a:off x="3140965" y="2228427"/>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5" name="Text Box 17"/>
          <p:cNvSpPr txBox="1">
            <a:spLocks noChangeArrowheads="1"/>
          </p:cNvSpPr>
          <p:nvPr/>
        </p:nvSpPr>
        <p:spPr bwMode="auto">
          <a:xfrm>
            <a:off x="2836165" y="1862667"/>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6" name="Oval 18"/>
          <p:cNvSpPr>
            <a:spLocks noChangeArrowheads="1"/>
          </p:cNvSpPr>
          <p:nvPr/>
        </p:nvSpPr>
        <p:spPr bwMode="auto">
          <a:xfrm>
            <a:off x="3908466" y="360002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7" name="Oval 19"/>
          <p:cNvSpPr>
            <a:spLocks noChangeArrowheads="1"/>
          </p:cNvSpPr>
          <p:nvPr/>
        </p:nvSpPr>
        <p:spPr bwMode="auto">
          <a:xfrm>
            <a:off x="3908466" y="332570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8" name="Oval 20"/>
          <p:cNvSpPr>
            <a:spLocks noChangeArrowheads="1"/>
          </p:cNvSpPr>
          <p:nvPr/>
        </p:nvSpPr>
        <p:spPr bwMode="auto">
          <a:xfrm>
            <a:off x="3908466" y="305138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9" name="Oval 21"/>
          <p:cNvSpPr>
            <a:spLocks noChangeArrowheads="1"/>
          </p:cNvSpPr>
          <p:nvPr/>
        </p:nvSpPr>
        <p:spPr bwMode="auto">
          <a:xfrm>
            <a:off x="3451266" y="213698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50" name="Line 22"/>
          <p:cNvSpPr>
            <a:spLocks noChangeShapeType="1"/>
          </p:cNvSpPr>
          <p:nvPr/>
        </p:nvSpPr>
        <p:spPr bwMode="auto">
          <a:xfrm>
            <a:off x="4591633" y="2685627"/>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51" name="Text Box 23"/>
          <p:cNvSpPr txBox="1">
            <a:spLocks noChangeArrowheads="1"/>
          </p:cNvSpPr>
          <p:nvPr/>
        </p:nvSpPr>
        <p:spPr bwMode="auto">
          <a:xfrm>
            <a:off x="4595974" y="2980887"/>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sp>
        <p:nvSpPr>
          <p:cNvPr id="52" name="Line 14"/>
          <p:cNvSpPr>
            <a:spLocks noChangeShapeType="1"/>
          </p:cNvSpPr>
          <p:nvPr/>
        </p:nvSpPr>
        <p:spPr bwMode="auto">
          <a:xfrm>
            <a:off x="469899" y="4805124"/>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53" name="Text Box 26"/>
              <p:cNvSpPr txBox="1">
                <a:spLocks noChangeArrowheads="1"/>
              </p:cNvSpPr>
              <p:nvPr/>
            </p:nvSpPr>
            <p:spPr bwMode="auto">
              <a:xfrm>
                <a:off x="576993" y="4303693"/>
                <a:ext cx="1861407" cy="954107"/>
              </a:xfrm>
              <a:prstGeom prst="rect">
                <a:avLst/>
              </a:prstGeom>
              <a:noFill/>
              <a:ln>
                <a:noFill/>
              </a:ln>
              <a:extLst>
                <a:ext uri="{909E8E84-426E-40dd-AFC4-6F175D3DCCD1}">
                  <a14:hiddenFill xmlns:mv="urn:schemas-microsoft-com:mac:vml" xmlns="">
                    <a:solidFill>
                      <a:srgbClr val="FFFFFF"/>
                    </a:solidFill>
                  </a14:hiddenFill>
                </a:ext>
                <a:ext uri="{91240B29-F687-4f45-9708-019B960494DF}">
                  <a14:hiddenLine xmlns:mv="urn:schemas-microsoft-com:mac:vml"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00" dirty="0"/>
                  <a:t>Packets In</a:t>
                </a:r>
              </a:p>
              <a:p>
                <a:pPr eaLnBrk="1" hangingPunct="1"/>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charset="0"/>
                        </a:rPr>
                        <m:t>𝐴</m:t>
                      </m:r>
                      <m:r>
                        <a:rPr lang="en-US" sz="2800" b="0" i="1" smtClean="0">
                          <a:solidFill>
                            <a:srgbClr val="FF0000"/>
                          </a:solidFill>
                          <a:latin typeface="Cambria Math" charset="0"/>
                        </a:rPr>
                        <m:t>(</m:t>
                      </m:r>
                      <m:r>
                        <a:rPr lang="en-US" sz="2800" b="0" i="1" smtClean="0">
                          <a:solidFill>
                            <a:srgbClr val="FF0000"/>
                          </a:solidFill>
                          <a:latin typeface="Cambria Math" charset="0"/>
                        </a:rPr>
                        <m:t>𝑡</m:t>
                      </m:r>
                      <m:r>
                        <a:rPr lang="en-US" sz="2800" b="0" i="1" smtClean="0">
                          <a:solidFill>
                            <a:srgbClr val="FF0000"/>
                          </a:solidFill>
                          <a:latin typeface="Cambria Math" charset="0"/>
                        </a:rPr>
                        <m:t>)</m:t>
                      </m:r>
                    </m:oMath>
                  </m:oMathPara>
                </a14:m>
                <a:endParaRPr lang="en-US" sz="2800" dirty="0">
                  <a:solidFill>
                    <a:srgbClr val="FF0000"/>
                  </a:solidFill>
                </a:endParaRPr>
              </a:p>
            </p:txBody>
          </p:sp>
        </mc:Choice>
        <mc:Fallback xmlns="">
          <p:sp>
            <p:nvSpPr>
              <p:cNvPr id="53" name="Text Box 26"/>
              <p:cNvSpPr txBox="1">
                <a:spLocks noRot="1" noChangeAspect="1" noMove="1" noResize="1" noEditPoints="1" noAdjustHandles="1" noChangeArrowheads="1" noChangeShapeType="1" noTextEdit="1"/>
              </p:cNvSpPr>
              <p:nvPr/>
            </p:nvSpPr>
            <p:spPr bwMode="auto">
              <a:xfrm>
                <a:off x="576993" y="4303693"/>
                <a:ext cx="1861407" cy="954107"/>
              </a:xfrm>
              <a:prstGeom prst="rect">
                <a:avLst/>
              </a:prstGeom>
              <a:blipFill rotWithShape="0">
                <a:blip r:embed="rId6"/>
                <a:stretch>
                  <a:fillRect l="-6885" t="-7006" r="-5574"/>
                </a:stretch>
              </a:blipFill>
              <a:ln>
                <a:noFill/>
              </a:ln>
              <a:extLst>
                <a:ext uri="{909E8E84-426E-40dd-AFC4-6F175D3DCCD1}">
                  <a14:hiddenFill xmlns="" xmlns:a14="http://schemas.microsoft.com/office/drawing/2010/main" xmlns:mv="urn:schemas-microsoft-com:mac:vml">
                    <a:solidFill>
                      <a:srgbClr val="FFFFFF"/>
                    </a:solidFill>
                  </a14:hiddenFill>
                </a:ext>
                <a:ext uri="{91240B29-F687-4f45-9708-019B960494DF}">
                  <a14:hiddenLine xmlns="" xmlns:a14="http://schemas.microsoft.com/office/drawing/2010/main" xmlns:mv="urn:schemas-microsoft-com:mac:vml" w="9525">
                    <a:solidFill>
                      <a:srgbClr val="000000"/>
                    </a:solidFill>
                    <a:miter lim="800000"/>
                    <a:headEnd/>
                    <a:tailEnd/>
                  </a14:hiddenLine>
                </a:ext>
              </a:extLst>
            </p:spPr>
            <p:txBody>
              <a:bodyPr/>
              <a:lstStyle/>
              <a:p>
                <a:r>
                  <a:rPr lang="en-US">
                    <a:noFill/>
                  </a:rPr>
                  <a:t> </a:t>
                </a:r>
              </a:p>
            </p:txBody>
          </p:sp>
        </mc:Fallback>
      </mc:AlternateContent>
      <p:sp>
        <p:nvSpPr>
          <p:cNvPr id="54" name="Line 14"/>
          <p:cNvSpPr>
            <a:spLocks noChangeShapeType="1"/>
          </p:cNvSpPr>
          <p:nvPr/>
        </p:nvSpPr>
        <p:spPr bwMode="auto">
          <a:xfrm>
            <a:off x="4314850" y="4811818"/>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55" name="Text Box 26"/>
              <p:cNvSpPr txBox="1">
                <a:spLocks noChangeArrowheads="1"/>
              </p:cNvSpPr>
              <p:nvPr/>
            </p:nvSpPr>
            <p:spPr bwMode="auto">
              <a:xfrm>
                <a:off x="4410519" y="4303693"/>
                <a:ext cx="2140330" cy="954107"/>
              </a:xfrm>
              <a:prstGeom prst="rect">
                <a:avLst/>
              </a:prstGeom>
              <a:noFill/>
              <a:ln>
                <a:noFill/>
              </a:ln>
              <a:extLst>
                <a:ext uri="{909E8E84-426E-40dd-AFC4-6F175D3DCCD1}">
                  <a14:hiddenFill xmlns:mv="urn:schemas-microsoft-com:mac:vml" xmlns="">
                    <a:solidFill>
                      <a:srgbClr val="FFFFFF"/>
                    </a:solidFill>
                  </a14:hiddenFill>
                </a:ext>
                <a:ext uri="{91240B29-F687-4f45-9708-019B960494DF}">
                  <a14:hiddenLine xmlns:mv="urn:schemas-microsoft-com:mac:vml"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00" dirty="0"/>
                  <a:t>Packets Out</a:t>
                </a:r>
              </a:p>
              <a:p>
                <a:pPr eaLnBrk="1" hangingPunct="1"/>
                <a14:m>
                  <m:oMathPara xmlns:m="http://schemas.openxmlformats.org/officeDocument/2006/math">
                    <m:oMathParaPr>
                      <m:jc m:val="centerGroup"/>
                    </m:oMathParaPr>
                    <m:oMath xmlns:m="http://schemas.openxmlformats.org/officeDocument/2006/math">
                      <m:r>
                        <a:rPr lang="en-US" sz="2800" b="0" i="1" smtClean="0">
                          <a:solidFill>
                            <a:srgbClr val="92D050"/>
                          </a:solidFill>
                          <a:latin typeface="Cambria Math" charset="0"/>
                        </a:rPr>
                        <m:t>𝐷</m:t>
                      </m:r>
                      <m:r>
                        <a:rPr lang="en-US" sz="2800" b="0" i="1" smtClean="0">
                          <a:solidFill>
                            <a:srgbClr val="92D050"/>
                          </a:solidFill>
                          <a:latin typeface="Cambria Math" charset="0"/>
                        </a:rPr>
                        <m:t>(</m:t>
                      </m:r>
                      <m:r>
                        <a:rPr lang="en-US" sz="2800" b="0" i="1" smtClean="0">
                          <a:solidFill>
                            <a:srgbClr val="92D050"/>
                          </a:solidFill>
                          <a:latin typeface="Cambria Math" charset="0"/>
                        </a:rPr>
                        <m:t>𝑡</m:t>
                      </m:r>
                      <m:r>
                        <a:rPr lang="en-US" sz="2800" b="0" i="1" smtClean="0">
                          <a:solidFill>
                            <a:srgbClr val="92D050"/>
                          </a:solidFill>
                          <a:latin typeface="Cambria Math" charset="0"/>
                        </a:rPr>
                        <m:t>)</m:t>
                      </m:r>
                    </m:oMath>
                  </m:oMathPara>
                </a14:m>
                <a:endParaRPr lang="en-US" sz="2800" dirty="0">
                  <a:solidFill>
                    <a:srgbClr val="92D050"/>
                  </a:solidFill>
                </a:endParaRPr>
              </a:p>
            </p:txBody>
          </p:sp>
        </mc:Choice>
        <mc:Fallback xmlns="">
          <p:sp>
            <p:nvSpPr>
              <p:cNvPr id="55" name="Text Box 26"/>
              <p:cNvSpPr txBox="1">
                <a:spLocks noRot="1" noChangeAspect="1" noMove="1" noResize="1" noEditPoints="1" noAdjustHandles="1" noChangeArrowheads="1" noChangeShapeType="1" noTextEdit="1"/>
              </p:cNvSpPr>
              <p:nvPr/>
            </p:nvSpPr>
            <p:spPr bwMode="auto">
              <a:xfrm>
                <a:off x="4410519" y="4303693"/>
                <a:ext cx="2140330" cy="954107"/>
              </a:xfrm>
              <a:prstGeom prst="rect">
                <a:avLst/>
              </a:prstGeom>
              <a:blipFill rotWithShape="0">
                <a:blip r:embed="rId7"/>
                <a:stretch>
                  <a:fillRect l="-5983" t="-7006" r="-4558"/>
                </a:stretch>
              </a:blipFill>
              <a:ln>
                <a:noFill/>
              </a:ln>
              <a:extLst>
                <a:ext uri="{909E8E84-426E-40dd-AFC4-6F175D3DCCD1}">
                  <a14:hiddenFill xmlns="" xmlns:a14="http://schemas.microsoft.com/office/drawing/2010/main" xmlns:mv="urn:schemas-microsoft-com:mac:vml">
                    <a:solidFill>
                      <a:srgbClr val="FFFFFF"/>
                    </a:solidFill>
                  </a14:hiddenFill>
                </a:ext>
                <a:ext uri="{91240B29-F687-4f45-9708-019B960494DF}">
                  <a14:hiddenLine xmlns="" xmlns:a14="http://schemas.microsoft.com/office/drawing/2010/main" xmlns:mv="urn:schemas-microsoft-com:mac:vml"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9879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20041" y="2156249"/>
            <a:ext cx="4468007" cy="3946388"/>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3237506" y="4825097"/>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2034766" y="4809857"/>
            <a:ext cx="845822" cy="600343"/>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2946821" y="3116369"/>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2895600" y="5105400"/>
            <a:ext cx="307605"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flipV="1">
            <a:off x="914400" y="5105400"/>
            <a:ext cx="14859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3449741" y="4076489"/>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2590800" y="2522009"/>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2286000" y="2156249"/>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4043" name="Oval 18"/>
          <p:cNvSpPr>
            <a:spLocks noChangeArrowheads="1"/>
          </p:cNvSpPr>
          <p:nvPr/>
        </p:nvSpPr>
        <p:spPr bwMode="auto">
          <a:xfrm>
            <a:off x="3358301" y="389360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3358301" y="361928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3358301" y="33449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2901101" y="24305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4041468" y="2979209"/>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4045809" y="3274469"/>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pic>
        <p:nvPicPr>
          <p:cNvPr id="28"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20041" y="4380815"/>
            <a:ext cx="1737360" cy="17221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29" name="Line 12"/>
          <p:cNvSpPr>
            <a:spLocks noChangeShapeType="1"/>
          </p:cNvSpPr>
          <p:nvPr/>
        </p:nvSpPr>
        <p:spPr bwMode="auto">
          <a:xfrm>
            <a:off x="3772465" y="5105400"/>
            <a:ext cx="2082972"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9" name="Freeform 48"/>
          <p:cNvSpPr/>
          <p:nvPr/>
        </p:nvSpPr>
        <p:spPr bwMode="auto">
          <a:xfrm>
            <a:off x="5732237" y="487980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a:xfrm>
            <a:off x="6394186" y="44557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51" name="Line 3"/>
          <p:cNvSpPr>
            <a:spLocks noChangeShapeType="1"/>
          </p:cNvSpPr>
          <p:nvPr/>
        </p:nvSpPr>
        <p:spPr bwMode="auto">
          <a:xfrm>
            <a:off x="6326992" y="5103288"/>
            <a:ext cx="3138157" cy="2112"/>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2" name="Straight Connector 51"/>
          <p:cNvCxnSpPr/>
          <p:nvPr/>
        </p:nvCxnSpPr>
        <p:spPr bwMode="auto">
          <a:xfrm>
            <a:off x="6089386" y="491299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V="1">
            <a:off x="5732237" y="474843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5" name="TextBox 54"/>
          <p:cNvSpPr txBox="1"/>
          <p:nvPr/>
        </p:nvSpPr>
        <p:spPr>
          <a:xfrm>
            <a:off x="5860786" y="4225217"/>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5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5389167" y="4651763"/>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0" name="TextBox 59"/>
              <p:cNvSpPr txBox="1"/>
              <p:nvPr/>
            </p:nvSpPr>
            <p:spPr>
              <a:xfrm>
                <a:off x="914400" y="6396205"/>
                <a:ext cx="13054792" cy="686919"/>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rPr>
                  <a:t>If </a:t>
                </a:r>
                <a14:m>
                  <m:oMath xmlns:m="http://schemas.openxmlformats.org/officeDocument/2006/math">
                    <m:r>
                      <a:rPr lang="en-US" sz="2800" i="1" smtClean="0">
                        <a:latin typeface="Cambria Math" charset="0"/>
                        <a:ea typeface="Cambria Math" charset="0"/>
                        <a:cs typeface="Cambria Math" charset="0"/>
                      </a:rPr>
                      <m:t>𝜙</m:t>
                    </m:r>
                    <m:r>
                      <a:rPr lang="en-US" sz="2800" b="0" i="1" smtClean="0">
                        <a:latin typeface="Cambria Math" charset="0"/>
                        <a:ea typeface="Cambria Math" charset="0"/>
                        <a:cs typeface="Cambria Math" charset="0"/>
                      </a:rPr>
                      <m:t>𝑅</m:t>
                    </m:r>
                    <m:r>
                      <a:rPr lang="en-US" sz="2800" b="0" i="1" smtClean="0">
                        <a:latin typeface="Cambria Math" charset="0"/>
                        <a:ea typeface="Cambria Math" charset="0"/>
                        <a:cs typeface="Cambria Math" charset="0"/>
                      </a:rPr>
                      <m:t>&gt;</m:t>
                    </m:r>
                    <m:r>
                      <a:rPr lang="en-US" sz="2800" b="0" i="1" smtClean="0">
                        <a:latin typeface="Cambria Math" charset="0"/>
                        <a:ea typeface="Cambria Math" charset="0"/>
                        <a:cs typeface="Cambria Math" charset="0"/>
                      </a:rPr>
                      <m:t>𝜌</m:t>
                    </m:r>
                  </m:oMath>
                </a14:m>
                <a:r>
                  <a:rPr lang="en-US" sz="2800" dirty="0">
                    <a:latin typeface="+mj-lt"/>
                  </a:rPr>
                  <a:t> and </a:t>
                </a:r>
                <a14:m>
                  <m:oMath xmlns:m="http://schemas.openxmlformats.org/officeDocument/2006/math">
                    <m:r>
                      <a:rPr lang="en-US" sz="2800" b="0" i="1" smtClean="0">
                        <a:latin typeface="Cambria Math" charset="0"/>
                      </a:rPr>
                      <m:t>𝑏</m:t>
                    </m:r>
                    <m:r>
                      <a:rPr lang="en-US" sz="2800" b="0" i="1" smtClean="0">
                        <a:latin typeface="Cambria Math" charset="0"/>
                      </a:rPr>
                      <m:t>&gt;</m:t>
                    </m:r>
                    <m:r>
                      <a:rPr lang="en-US" sz="2800" b="0" i="1" smtClean="0">
                        <a:latin typeface="Cambria Math" charset="0"/>
                        <a:ea typeface="Cambria Math" charset="0"/>
                        <a:cs typeface="Cambria Math" charset="0"/>
                      </a:rPr>
                      <m:t>𝜎</m:t>
                    </m:r>
                  </m:oMath>
                </a14:m>
                <a:r>
                  <a:rPr lang="en-US" sz="2800" dirty="0">
                    <a:latin typeface="+mj-lt"/>
                  </a:rPr>
                  <a:t> then delay through the first router for all packets in the flow </a:t>
                </a:r>
                <a14:m>
                  <m:oMath xmlns:m="http://schemas.openxmlformats.org/officeDocument/2006/math">
                    <m:r>
                      <a:rPr lang="en-US" sz="240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i="1" dirty="0">
                            <a:latin typeface="Times New Roman" charset="0"/>
                            <a:ea typeface="Times New Roman" charset="0"/>
                            <a:cs typeface="Times New Roman" charset="0"/>
                          </a:rPr>
                          <m:t>𝜙</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60" name="TextBox 59"/>
              <p:cNvSpPr txBox="1">
                <a:spLocks noRot="1" noChangeAspect="1" noMove="1" noResize="1" noEditPoints="1" noAdjustHandles="1" noChangeArrowheads="1" noChangeShapeType="1" noTextEdit="1"/>
              </p:cNvSpPr>
              <p:nvPr/>
            </p:nvSpPr>
            <p:spPr>
              <a:xfrm>
                <a:off x="914400" y="6396205"/>
                <a:ext cx="13054792" cy="686919"/>
              </a:xfrm>
              <a:prstGeom prst="rect">
                <a:avLst/>
              </a:prstGeom>
              <a:blipFill rotWithShape="0">
                <a:blip r:embed="rId5"/>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9" name="Group 8"/>
          <p:cNvGrpSpPr/>
          <p:nvPr/>
        </p:nvGrpSpPr>
        <p:grpSpPr>
          <a:xfrm>
            <a:off x="9189272" y="4163033"/>
            <a:ext cx="2840432" cy="1366252"/>
            <a:chOff x="9189272" y="4163033"/>
            <a:chExt cx="2840432" cy="1366252"/>
          </a:xfrm>
        </p:grpSpPr>
        <p:sp>
          <p:nvSpPr>
            <p:cNvPr id="75" name="Freeform 74"/>
            <p:cNvSpPr/>
            <p:nvPr/>
          </p:nvSpPr>
          <p:spPr bwMode="auto">
            <a:xfrm>
              <a:off x="9532342" y="4850055"/>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a:xfrm>
              <a:off x="10194291" y="4426048"/>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7" name="Line 3"/>
            <p:cNvSpPr>
              <a:spLocks noChangeShapeType="1"/>
            </p:cNvSpPr>
            <p:nvPr/>
          </p:nvSpPr>
          <p:spPr bwMode="auto">
            <a:xfrm>
              <a:off x="10127097" y="5073537"/>
              <a:ext cx="1902607" cy="2112"/>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78" name="Straight Connector 77"/>
            <p:cNvCxnSpPr/>
            <p:nvPr/>
          </p:nvCxnSpPr>
          <p:spPr bwMode="auto">
            <a:xfrm>
              <a:off x="9889491" y="4883248"/>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9" name="Straight Arrow Connector 78"/>
            <p:cNvCxnSpPr/>
            <p:nvPr/>
          </p:nvCxnSpPr>
          <p:spPr bwMode="auto">
            <a:xfrm flipV="1">
              <a:off x="9532342" y="4718686"/>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0"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9189272" y="4622012"/>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83" name="TextBox 82"/>
            <p:cNvSpPr txBox="1"/>
            <p:nvPr/>
          </p:nvSpPr>
          <p:spPr>
            <a:xfrm>
              <a:off x="9677958" y="4163033"/>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grpSp>
      <p:grpSp>
        <p:nvGrpSpPr>
          <p:cNvPr id="10" name="Group 9"/>
          <p:cNvGrpSpPr/>
          <p:nvPr/>
        </p:nvGrpSpPr>
        <p:grpSpPr>
          <a:xfrm>
            <a:off x="5386391" y="2153360"/>
            <a:ext cx="7944739" cy="2936698"/>
            <a:chOff x="5386391" y="2153360"/>
            <a:chExt cx="7944739" cy="2936698"/>
          </a:xfrm>
        </p:grpSpPr>
        <mc:AlternateContent xmlns:mc="http://schemas.openxmlformats.org/markup-compatibility/2006" xmlns:a14="http://schemas.microsoft.com/office/drawing/2010/main">
          <mc:Choice Requires="a14">
            <p:sp>
              <p:nvSpPr>
                <p:cNvPr id="5" name="TextBox 4"/>
                <p:cNvSpPr txBox="1"/>
                <p:nvPr/>
              </p:nvSpPr>
              <p:spPr>
                <a:xfrm>
                  <a:off x="5386391" y="2153360"/>
                  <a:ext cx="7944739" cy="1569660"/>
                </a:xfrm>
                <a:prstGeom prst="rect">
                  <a:avLst/>
                </a:prstGeom>
                <a:solidFill>
                  <a:schemeClr val="bg1"/>
                </a:solidFill>
                <a:ln>
                  <a:solidFill>
                    <a:schemeClr val="accent3">
                      <a:lumMod val="65000"/>
                    </a:schemeClr>
                  </a:solidFill>
                </a:ln>
                <a:effectLst>
                  <a:outerShdw blurRad="50800" dist="38100" dir="2700000" algn="tl" rotWithShape="0">
                    <a:prstClr val="black">
                      <a:alpha val="40000"/>
                    </a:prstClr>
                  </a:outerShdw>
                </a:effectLst>
              </p:spPr>
              <p:txBody>
                <a:bodyPr wrap="none" rtlCol="0">
                  <a:spAutoFit/>
                </a:bodyPr>
                <a:lstStyle/>
                <a:p>
                  <a:r>
                    <a:rPr lang="en-US" sz="2400" u="sng" dirty="0">
                      <a:latin typeface="+mj-lt"/>
                    </a:rPr>
                    <a:t>Cool theorem</a:t>
                  </a:r>
                  <a:r>
                    <a:rPr lang="en-US" sz="2400" dirty="0">
                      <a:latin typeface="+mj-lt"/>
                    </a:rPr>
                    <a:t>: If arrivals to the queue are </a:t>
                  </a:r>
                  <a14:m>
                    <m:oMath xmlns:m="http://schemas.openxmlformats.org/officeDocument/2006/math">
                      <m:d>
                        <m:dPr>
                          <m:ctrlPr>
                            <a:rPr lang="is-IS" sz="2400" i="1" smtClean="0">
                              <a:latin typeface="Cambria Math" panose="02040503050406030204" pitchFamily="18" charset="0"/>
                            </a:rPr>
                          </m:ctrlPr>
                        </m:dPr>
                        <m:e>
                          <m:r>
                            <a:rPr lang="is-IS" sz="2400" i="1" smtClean="0">
                              <a:latin typeface="Cambria Math" charset="0"/>
                              <a:ea typeface="Cambria Math" charset="0"/>
                              <a:cs typeface="Cambria Math" charset="0"/>
                            </a:rPr>
                            <m:t>𝜎</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𝜌</m:t>
                          </m:r>
                        </m:e>
                      </m:d>
                    </m:oMath>
                  </a14:m>
                  <a:r>
                    <a:rPr lang="en-US" sz="2400" dirty="0">
                      <a:latin typeface="+mj-lt"/>
                    </a:rPr>
                    <a:t>-constrained, </a:t>
                  </a:r>
                </a:p>
                <a:p>
                  <a:r>
                    <a:rPr lang="en-US" sz="2400" dirty="0">
                      <a:latin typeface="+mj-lt"/>
                    </a:rPr>
                    <a:t>and if the queue is served at rate </a:t>
                  </a:r>
                  <a14:m>
                    <m:oMath xmlns:m="http://schemas.openxmlformats.org/officeDocument/2006/math">
                      <m:r>
                        <a:rPr lang="en-US" sz="2400" i="1">
                          <a:latin typeface="Cambria Math" charset="0"/>
                          <a:ea typeface="Cambria Math" charset="0"/>
                          <a:cs typeface="Cambria Math" charset="0"/>
                        </a:rPr>
                        <m:t>𝜙</m:t>
                      </m:r>
                      <m:r>
                        <a:rPr lang="en-US" sz="2400" i="1">
                          <a:latin typeface="Cambria Math" charset="0"/>
                          <a:ea typeface="Cambria Math" charset="0"/>
                          <a:cs typeface="Cambria Math" charset="0"/>
                        </a:rPr>
                        <m:t>𝑅</m:t>
                      </m:r>
                      <m:r>
                        <a:rPr lang="en-US" sz="2400" i="1">
                          <a:latin typeface="Cambria Math" charset="0"/>
                          <a:ea typeface="Cambria Math" charset="0"/>
                          <a:cs typeface="Cambria Math" charset="0"/>
                        </a:rPr>
                        <m:t>&gt;</m:t>
                      </m:r>
                      <m:r>
                        <a:rPr lang="en-US" sz="2400" i="1">
                          <a:latin typeface="Cambria Math" charset="0"/>
                          <a:ea typeface="Cambria Math" charset="0"/>
                          <a:cs typeface="Cambria Math" charset="0"/>
                        </a:rPr>
                        <m:t>𝜌</m:t>
                      </m:r>
                    </m:oMath>
                  </a14:m>
                  <a:r>
                    <a:rPr lang="en-US" sz="2400" dirty="0">
                      <a:latin typeface="+mj-lt"/>
                    </a:rPr>
                    <a:t> and </a:t>
                  </a:r>
                  <a14:m>
                    <m:oMath xmlns:m="http://schemas.openxmlformats.org/officeDocument/2006/math">
                      <m:r>
                        <a:rPr lang="en-US" sz="2400" i="1">
                          <a:latin typeface="Cambria Math" charset="0"/>
                        </a:rPr>
                        <m:t>𝑏</m:t>
                      </m:r>
                      <m:r>
                        <a:rPr lang="en-US" sz="2400" i="1">
                          <a:latin typeface="Cambria Math" charset="0"/>
                        </a:rPr>
                        <m:t>&gt;</m:t>
                      </m:r>
                      <m:r>
                        <a:rPr lang="en-US" sz="2400" i="1">
                          <a:latin typeface="Cambria Math" charset="0"/>
                          <a:ea typeface="Cambria Math" charset="0"/>
                          <a:cs typeface="Cambria Math" charset="0"/>
                        </a:rPr>
                        <m:t>𝜎</m:t>
                      </m:r>
                    </m:oMath>
                  </a14:m>
                  <a:r>
                    <a:rPr lang="en-US" sz="2400" dirty="0">
                      <a:latin typeface="+mj-lt"/>
                    </a:rPr>
                    <a:t>, </a:t>
                  </a:r>
                </a:p>
                <a:p>
                  <a:r>
                    <a:rPr lang="en-US" sz="2400" dirty="0">
                      <a:latin typeface="+mj-lt"/>
                    </a:rPr>
                    <a:t>then departures are also </a:t>
                  </a:r>
                  <a14:m>
                    <m:oMath xmlns:m="http://schemas.openxmlformats.org/officeDocument/2006/math">
                      <m:d>
                        <m:dPr>
                          <m:ctrlPr>
                            <a:rPr lang="is-IS" sz="2400" i="1">
                              <a:latin typeface="Cambria Math" panose="02040503050406030204" pitchFamily="18" charset="0"/>
                            </a:rPr>
                          </m:ctrlPr>
                        </m:dPr>
                        <m:e>
                          <m:r>
                            <a:rPr lang="is-IS" sz="2400" i="1">
                              <a:latin typeface="Cambria Math" charset="0"/>
                              <a:ea typeface="Cambria Math" charset="0"/>
                              <a:cs typeface="Cambria Math" charset="0"/>
                            </a:rPr>
                            <m:t>𝜎</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𝜌</m:t>
                          </m:r>
                        </m:e>
                      </m:d>
                    </m:oMath>
                  </a14:m>
                  <a:r>
                    <a:rPr lang="en-US" sz="2400" dirty="0">
                      <a:latin typeface="+mj-lt"/>
                    </a:rPr>
                    <a:t>-constrained. Which means</a:t>
                  </a:r>
                </a:p>
                <a:p>
                  <a:r>
                    <a:rPr lang="en-US" sz="2400" dirty="0">
                      <a:latin typeface="+mj-lt"/>
                    </a:rPr>
                    <a:t>arrivals to the next router are also </a:t>
                  </a:r>
                  <a14:m>
                    <m:oMath xmlns:m="http://schemas.openxmlformats.org/officeDocument/2006/math">
                      <m:d>
                        <m:dPr>
                          <m:ctrlPr>
                            <a:rPr lang="is-IS" sz="2400" i="1">
                              <a:latin typeface="Cambria Math" panose="02040503050406030204" pitchFamily="18" charset="0"/>
                            </a:rPr>
                          </m:ctrlPr>
                        </m:dPr>
                        <m:e>
                          <m:r>
                            <a:rPr lang="is-IS" sz="2400" i="1">
                              <a:latin typeface="Cambria Math" charset="0"/>
                              <a:ea typeface="Cambria Math" charset="0"/>
                              <a:cs typeface="Cambria Math" charset="0"/>
                            </a:rPr>
                            <m:t>𝜎</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𝜌</m:t>
                          </m:r>
                        </m:e>
                      </m:d>
                    </m:oMath>
                  </a14:m>
                  <a:r>
                    <a:rPr lang="en-US" sz="2400" dirty="0"/>
                    <a:t>-</a:t>
                  </a:r>
                  <a:r>
                    <a:rPr lang="en-US" sz="2400" dirty="0">
                      <a:latin typeface="+mj-lt"/>
                    </a:rPr>
                    <a:t>constrained</a:t>
                  </a:r>
                  <a:r>
                    <a:rPr lang="is-IS" sz="2400" dirty="0">
                      <a:latin typeface="+mj-lt"/>
                    </a:rPr>
                    <a:t>.</a:t>
                  </a:r>
                  <a:endParaRPr lang="en-US" sz="2400" dirty="0">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86391" y="2153360"/>
                  <a:ext cx="7944739" cy="1569660"/>
                </a:xfrm>
                <a:prstGeom prst="rect">
                  <a:avLst/>
                </a:prstGeom>
                <a:blipFill rotWithShape="0">
                  <a:blip r:embed="rId6"/>
                  <a:stretch>
                    <a:fillRect/>
                  </a:stretch>
                </a:blipFill>
                <a:ln>
                  <a:solidFill>
                    <a:schemeClr val="accent3">
                      <a:lumMod val="6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8" name="Straight Arrow Connector 7"/>
            <p:cNvCxnSpPr/>
            <p:nvPr/>
          </p:nvCxnSpPr>
          <p:spPr bwMode="auto">
            <a:xfrm>
              <a:off x="8229600" y="3710729"/>
              <a:ext cx="0" cy="1379329"/>
            </a:xfrm>
            <a:prstGeom prst="straightConnector1">
              <a:avLst/>
            </a:prstGeom>
            <a:solidFill>
              <a:schemeClr val="accent1"/>
            </a:solidFill>
            <a:ln w="2857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36791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51760" y="-76200"/>
            <a:ext cx="9326880" cy="1371600"/>
          </a:xfrm>
        </p:spPr>
        <p:txBody>
          <a:bodyPr/>
          <a:lstStyle/>
          <a:p>
            <a:r>
              <a:rPr lang="en-US" sz="3600" dirty="0"/>
              <a:t>CS144: An Introduction to Computer Networks</a:t>
            </a:r>
          </a:p>
        </p:txBody>
      </p:sp>
      <p:sp>
        <p:nvSpPr>
          <p:cNvPr id="2051" name="Rectangle 3"/>
          <p:cNvSpPr>
            <a:spLocks noGrp="1" noChangeArrowheads="1"/>
          </p:cNvSpPr>
          <p:nvPr>
            <p:ph type="subTitle" idx="1"/>
          </p:nvPr>
        </p:nvSpPr>
        <p:spPr>
          <a:xfrm>
            <a:off x="3474720" y="2590800"/>
            <a:ext cx="7680960" cy="1371600"/>
          </a:xfrm>
        </p:spPr>
        <p:txBody>
          <a:bodyPr/>
          <a:lstStyle/>
          <a:p>
            <a:r>
              <a:rPr lang="en-US" sz="7200" dirty="0"/>
              <a:t>Packet Switching</a:t>
            </a:r>
          </a:p>
        </p:txBody>
      </p:sp>
    </p:spTree>
    <p:extLst>
      <p:ext uri="{BB962C8B-B14F-4D97-AF65-F5344CB8AC3E}">
        <p14:creationId xmlns:p14="http://schemas.microsoft.com/office/powerpoint/2010/main" val="199451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20041" y="2156249"/>
            <a:ext cx="4468007" cy="3946388"/>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Putting it all together</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3237506" y="4825097"/>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2034766" y="4809857"/>
            <a:ext cx="845822" cy="600343"/>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2946821" y="3116369"/>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2895600" y="5105400"/>
            <a:ext cx="307605"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flipV="1">
            <a:off x="914400" y="5105400"/>
            <a:ext cx="14859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3449741" y="4076489"/>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2590800" y="2522009"/>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2286000" y="2156249"/>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4043" name="Oval 18"/>
          <p:cNvSpPr>
            <a:spLocks noChangeArrowheads="1"/>
          </p:cNvSpPr>
          <p:nvPr/>
        </p:nvSpPr>
        <p:spPr bwMode="auto">
          <a:xfrm>
            <a:off x="3358301" y="389360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3358301" y="361928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3358301" y="33449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2901101" y="24305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4041468" y="2979209"/>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4045809" y="3274469"/>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pic>
        <p:nvPicPr>
          <p:cNvPr id="28"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20041" y="4380815"/>
            <a:ext cx="1737360" cy="17221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29" name="Line 12"/>
          <p:cNvSpPr>
            <a:spLocks noChangeShapeType="1"/>
          </p:cNvSpPr>
          <p:nvPr/>
        </p:nvSpPr>
        <p:spPr bwMode="auto">
          <a:xfrm>
            <a:off x="3772465" y="5105400"/>
            <a:ext cx="2082972"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31" name="Slide Number Placeholder 3"/>
          <p:cNvSpPr>
            <a:spLocks noGrp="1"/>
          </p:cNvSpPr>
          <p:nvPr>
            <p:ph type="sldNum" sz="quarter" idx="12"/>
          </p:nvPr>
        </p:nvSpPr>
        <p:spPr>
          <a:xfrm>
            <a:off x="17940790" y="7558312"/>
            <a:ext cx="3048000" cy="548640"/>
          </a:xfrm>
        </p:spPr>
        <p:txBody>
          <a:bodyPr/>
          <a:lstStyle/>
          <a:p>
            <a:fld id="{47BB83B6-92F4-494F-9F1D-BD99F394F2F6}" type="slidenum">
              <a:rPr lang="en-US" smtClean="0"/>
              <a:pPr/>
              <a:t>20</a:t>
            </a:fld>
            <a:endParaRPr lang="en-US" dirty="0"/>
          </a:p>
        </p:txBody>
      </p:sp>
      <p:pic>
        <p:nvPicPr>
          <p:cNvPr id="48" name="Picture 42"/>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7912350" y="3468474"/>
            <a:ext cx="1893006" cy="9054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49" name="Freeform 48"/>
          <p:cNvSpPr/>
          <p:nvPr/>
        </p:nvSpPr>
        <p:spPr bwMode="auto">
          <a:xfrm>
            <a:off x="5732237" y="487980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a:xfrm>
            <a:off x="6394186" y="44557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51" name="Line 3"/>
          <p:cNvSpPr>
            <a:spLocks noChangeShapeType="1"/>
          </p:cNvSpPr>
          <p:nvPr/>
        </p:nvSpPr>
        <p:spPr bwMode="auto">
          <a:xfrm>
            <a:off x="6326993" y="5103288"/>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2" name="Straight Connector 51"/>
          <p:cNvCxnSpPr/>
          <p:nvPr/>
        </p:nvCxnSpPr>
        <p:spPr bwMode="auto">
          <a:xfrm>
            <a:off x="6089386" y="491299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V="1">
            <a:off x="5732237" y="474843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5" name="TextBox 54"/>
          <p:cNvSpPr txBox="1"/>
          <p:nvPr/>
        </p:nvSpPr>
        <p:spPr>
          <a:xfrm>
            <a:off x="5860786" y="4225217"/>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5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5389167" y="4651763"/>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0" name="TextBox 59"/>
              <p:cNvSpPr txBox="1"/>
              <p:nvPr/>
            </p:nvSpPr>
            <p:spPr>
              <a:xfrm>
                <a:off x="380166" y="6924833"/>
                <a:ext cx="13845329" cy="698525"/>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ea typeface="Cambria Math" charset="0"/>
                    <a:cs typeface="Cambria Math" charset="0"/>
                  </a:rPr>
                  <a:t>If</a:t>
                </a:r>
                <a:r>
                  <a:rPr lang="en-US" sz="2800" dirty="0">
                    <a:ea typeface="Cambria Math" charset="0"/>
                    <a:cs typeface="Cambria Math" charset="0"/>
                  </a:rPr>
                  <a:t> </a:t>
                </a:r>
                <a14:m>
                  <m:oMath xmlns:m="http://schemas.openxmlformats.org/officeDocument/2006/math">
                    <m:r>
                      <a:rPr lang="en-US" sz="2800" i="1">
                        <a:latin typeface="Cambria Math" charset="0"/>
                        <a:ea typeface="Cambria Math" charset="0"/>
                        <a:cs typeface="Cambria Math" charset="0"/>
                      </a:rPr>
                      <m:t>𝜙</m:t>
                    </m:r>
                    <m:r>
                      <a:rPr lang="en-US" sz="2800" i="1">
                        <a:latin typeface="Cambria Math" charset="0"/>
                        <a:ea typeface="Cambria Math" charset="0"/>
                        <a:cs typeface="Cambria Math" charset="0"/>
                      </a:rPr>
                      <m:t>𝑅</m:t>
                    </m:r>
                    <m:r>
                      <a:rPr lang="en-US" sz="2800" i="1">
                        <a:latin typeface="Cambria Math" charset="0"/>
                        <a:ea typeface="Cambria Math" charset="0"/>
                        <a:cs typeface="Cambria Math" charset="0"/>
                      </a:rPr>
                      <m:t>&gt;</m:t>
                    </m:r>
                    <m:r>
                      <a:rPr lang="en-US" sz="2800" i="1">
                        <a:latin typeface="Cambria Math" charset="0"/>
                        <a:ea typeface="Cambria Math" charset="0"/>
                        <a:cs typeface="Cambria Math" charset="0"/>
                      </a:rPr>
                      <m:t>𝜌</m:t>
                    </m:r>
                  </m:oMath>
                </a14:m>
                <a:r>
                  <a:rPr lang="en-US" sz="2800" dirty="0"/>
                  <a:t> </a:t>
                </a:r>
                <a:r>
                  <a:rPr lang="en-US" sz="2800" dirty="0">
                    <a:latin typeface="+mj-lt"/>
                  </a:rPr>
                  <a:t>and</a:t>
                </a:r>
                <a:r>
                  <a:rPr lang="en-US" sz="2800" dirty="0"/>
                  <a:t> </a:t>
                </a:r>
                <a14:m>
                  <m:oMath xmlns:m="http://schemas.openxmlformats.org/officeDocument/2006/math">
                    <m:r>
                      <a:rPr lang="en-US" sz="2800" i="1">
                        <a:latin typeface="Cambria Math" charset="0"/>
                      </a:rPr>
                      <m:t>𝑏</m:t>
                    </m:r>
                    <m:r>
                      <a:rPr lang="en-US" sz="2800" i="1">
                        <a:latin typeface="Cambria Math" charset="0"/>
                      </a:rPr>
                      <m:t>&gt;</m:t>
                    </m:r>
                    <m:r>
                      <a:rPr lang="en-US" sz="2800" i="1">
                        <a:latin typeface="Cambria Math" charset="0"/>
                        <a:ea typeface="Cambria Math" charset="0"/>
                        <a:cs typeface="Cambria Math" charset="0"/>
                      </a:rPr>
                      <m:t>𝜎</m:t>
                    </m:r>
                  </m:oMath>
                </a14:m>
                <a:r>
                  <a:rPr lang="en-US" sz="2800" dirty="0">
                    <a:latin typeface="+mj-lt"/>
                  </a:rPr>
                  <a:t> then the end-to-end delay of </a:t>
                </a:r>
                <a:r>
                  <a:rPr lang="en-US" sz="2800" u="sng" dirty="0">
                    <a:latin typeface="+mj-lt"/>
                  </a:rPr>
                  <a:t>every</a:t>
                </a:r>
                <a:r>
                  <a:rPr lang="en-US" sz="2800" dirty="0">
                    <a:latin typeface="+mj-lt"/>
                  </a:rPr>
                  <a:t> packet of length </a:t>
                </a:r>
                <a:r>
                  <a:rPr lang="en-US" sz="2400" dirty="0">
                    <a:latin typeface="+mj-lt"/>
                  </a:rPr>
                  <a:t>p </a:t>
                </a:r>
                <a14:m>
                  <m:oMath xmlns:m="http://schemas.openxmlformats.org/officeDocument/2006/math">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4</m:t>
                    </m:r>
                    <m:d>
                      <m:dPr>
                        <m:ctrlPr>
                          <a:rPr lang="en-US" sz="2400" b="0" i="1" smtClean="0">
                            <a:latin typeface="Cambria Math" panose="02040503050406030204" pitchFamily="18" charset="0"/>
                            <a:ea typeface="Cambria Math" charset="0"/>
                            <a:cs typeface="Cambria Math" charset="0"/>
                          </a:rPr>
                        </m:ctrlPr>
                      </m:dPr>
                      <m:e>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𝑙</m:t>
                            </m:r>
                          </m:num>
                          <m:den>
                            <m:r>
                              <a:rPr lang="en-US" sz="2400" b="0" i="1" smtClean="0">
                                <a:latin typeface="Cambria Math" charset="0"/>
                                <a:ea typeface="Cambria Math" charset="0"/>
                                <a:cs typeface="Cambria Math" charset="0"/>
                              </a:rPr>
                              <m:t>𝑐</m:t>
                            </m:r>
                          </m:den>
                        </m:f>
                        <m:r>
                          <a:rPr lang="en-US" sz="2400" b="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𝑝</m:t>
                            </m:r>
                          </m:num>
                          <m:den>
                            <m:r>
                              <a:rPr lang="en-US" sz="2400" b="0" i="1" smtClean="0">
                                <a:latin typeface="Cambria Math" charset="0"/>
                                <a:ea typeface="Cambria Math" charset="0"/>
                                <a:cs typeface="Cambria Math" charset="0"/>
                              </a:rPr>
                              <m:t>𝑅</m:t>
                            </m:r>
                          </m:den>
                        </m:f>
                      </m:e>
                    </m:d>
                    <m:r>
                      <a:rPr lang="en-US" sz="2400" b="0" i="1" smtClean="0">
                        <a:latin typeface="Cambria Math" charset="0"/>
                        <a:ea typeface="Cambria Math" charset="0"/>
                        <a:cs typeface="Cambria Math" charset="0"/>
                      </a:rPr>
                      <m:t>+3</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i="1" dirty="0">
                            <a:latin typeface="Times New Roman" charset="0"/>
                            <a:ea typeface="Times New Roman" charset="0"/>
                            <a:cs typeface="Times New Roman" charset="0"/>
                          </a:rPr>
                          <m:t>𝜙</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60" name="TextBox 59"/>
              <p:cNvSpPr txBox="1">
                <a:spLocks noRot="1" noChangeAspect="1" noMove="1" noResize="1" noEditPoints="1" noAdjustHandles="1" noChangeArrowheads="1" noChangeShapeType="1" noTextEdit="1"/>
              </p:cNvSpPr>
              <p:nvPr/>
            </p:nvSpPr>
            <p:spPr>
              <a:xfrm>
                <a:off x="380166" y="6924833"/>
                <a:ext cx="13845329" cy="698525"/>
              </a:xfrm>
              <a:prstGeom prst="rect">
                <a:avLst/>
              </a:prstGeom>
              <a:blipFill rotWithShape="0">
                <a:blip r:embed="rId5"/>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61" name="Straight Connector 60"/>
          <p:cNvCxnSpPr/>
          <p:nvPr/>
        </p:nvCxnSpPr>
        <p:spPr bwMode="auto">
          <a:xfrm flipV="1">
            <a:off x="9719421" y="5410200"/>
            <a:ext cx="1370991" cy="729935"/>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Straight Connector 61"/>
          <p:cNvCxnSpPr/>
          <p:nvPr/>
        </p:nvCxnSpPr>
        <p:spPr bwMode="auto">
          <a:xfrm>
            <a:off x="6724179" y="5410200"/>
            <a:ext cx="1218895" cy="692436"/>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4" name="Straight Connector 63"/>
          <p:cNvCxnSpPr/>
          <p:nvPr/>
        </p:nvCxnSpPr>
        <p:spPr bwMode="auto">
          <a:xfrm>
            <a:off x="9516996" y="4051287"/>
            <a:ext cx="1215060" cy="756722"/>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7" name="TextBox 66"/>
          <p:cNvSpPr txBox="1"/>
          <p:nvPr/>
        </p:nvSpPr>
        <p:spPr>
          <a:xfrm>
            <a:off x="7337135" y="5249111"/>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8" name="TextBox 67"/>
          <p:cNvSpPr txBox="1"/>
          <p:nvPr/>
        </p:nvSpPr>
        <p:spPr>
          <a:xfrm>
            <a:off x="10146377" y="5255638"/>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9" name="TextBox 68"/>
          <p:cNvSpPr txBox="1"/>
          <p:nvPr/>
        </p:nvSpPr>
        <p:spPr>
          <a:xfrm>
            <a:off x="4876708" y="4561750"/>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6" name="Freeform 65"/>
          <p:cNvSpPr/>
          <p:nvPr/>
        </p:nvSpPr>
        <p:spPr bwMode="auto">
          <a:xfrm>
            <a:off x="8224101" y="5899093"/>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1" name="Rectangle 70"/>
          <p:cNvSpPr/>
          <p:nvPr/>
        </p:nvSpPr>
        <p:spPr>
          <a:xfrm>
            <a:off x="8886050" y="5475086"/>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2" name="Line 3"/>
          <p:cNvSpPr>
            <a:spLocks noChangeShapeType="1"/>
          </p:cNvSpPr>
          <p:nvPr/>
        </p:nvSpPr>
        <p:spPr bwMode="auto">
          <a:xfrm>
            <a:off x="8818857" y="6122575"/>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73" name="Straight Connector 72"/>
          <p:cNvCxnSpPr/>
          <p:nvPr/>
        </p:nvCxnSpPr>
        <p:spPr bwMode="auto">
          <a:xfrm>
            <a:off x="8581250" y="593228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4" name="Straight Arrow Connector 73"/>
          <p:cNvCxnSpPr/>
          <p:nvPr/>
        </p:nvCxnSpPr>
        <p:spPr bwMode="auto">
          <a:xfrm flipV="1">
            <a:off x="8224101" y="5767724"/>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5" name="TextBox 74"/>
          <p:cNvSpPr txBox="1"/>
          <p:nvPr/>
        </p:nvSpPr>
        <p:spPr>
          <a:xfrm>
            <a:off x="8352650" y="5244504"/>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7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7881031" y="5671050"/>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77" name="Freeform 76"/>
          <p:cNvSpPr/>
          <p:nvPr/>
        </p:nvSpPr>
        <p:spPr bwMode="auto">
          <a:xfrm>
            <a:off x="10856983" y="4875864"/>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a:xfrm>
            <a:off x="11518932" y="4451857"/>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9" name="Line 3"/>
          <p:cNvSpPr>
            <a:spLocks noChangeShapeType="1"/>
          </p:cNvSpPr>
          <p:nvPr/>
        </p:nvSpPr>
        <p:spPr bwMode="auto">
          <a:xfrm>
            <a:off x="11451738" y="5099346"/>
            <a:ext cx="1906575" cy="3488"/>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80" name="Straight Connector 79"/>
          <p:cNvCxnSpPr/>
          <p:nvPr/>
        </p:nvCxnSpPr>
        <p:spPr bwMode="auto">
          <a:xfrm>
            <a:off x="11214132" y="4909057"/>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1" name="Straight Arrow Connector 80"/>
          <p:cNvCxnSpPr/>
          <p:nvPr/>
        </p:nvCxnSpPr>
        <p:spPr bwMode="auto">
          <a:xfrm flipV="1">
            <a:off x="10856983" y="4744495"/>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2" name="TextBox 81"/>
          <p:cNvSpPr txBox="1"/>
          <p:nvPr/>
        </p:nvSpPr>
        <p:spPr>
          <a:xfrm>
            <a:off x="10985532" y="4221275"/>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83"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10513913" y="4647821"/>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4"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3059540" y="4380516"/>
            <a:ext cx="1737360" cy="17221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cxnSp>
        <p:nvCxnSpPr>
          <p:cNvPr id="85" name="Straight Connector 84"/>
          <p:cNvCxnSpPr/>
          <p:nvPr/>
        </p:nvCxnSpPr>
        <p:spPr bwMode="auto">
          <a:xfrm flipV="1">
            <a:off x="7195743" y="4129443"/>
            <a:ext cx="975355" cy="771971"/>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6" name="TextBox 85"/>
          <p:cNvSpPr txBox="1"/>
          <p:nvPr/>
        </p:nvSpPr>
        <p:spPr>
          <a:xfrm>
            <a:off x="12729360" y="4525617"/>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Tree>
    <p:extLst>
      <p:ext uri="{BB962C8B-B14F-4D97-AF65-F5344CB8AC3E}">
        <p14:creationId xmlns:p14="http://schemas.microsoft.com/office/powerpoint/2010/main" val="40585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905000" y="3453261"/>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47107" name="Rectangle 2"/>
          <p:cNvSpPr>
            <a:spLocks noGrp="1" noChangeArrowheads="1"/>
          </p:cNvSpPr>
          <p:nvPr>
            <p:ph type="title"/>
          </p:nvPr>
        </p:nvSpPr>
        <p:spPr>
          <a:xfrm>
            <a:off x="2651760" y="0"/>
            <a:ext cx="9326880" cy="1371600"/>
          </a:xfrm>
        </p:spPr>
        <p:txBody>
          <a:bodyPr/>
          <a:lstStyle/>
          <a:p>
            <a:r>
              <a:rPr lang="en-US" dirty="0">
                <a:latin typeface="Arial" charset="0"/>
                <a:ea typeface="Heiti SC Light" charset="0"/>
                <a:cs typeface="Heiti SC Light" charset="0"/>
              </a:rPr>
              <a:t>An Example</a:t>
            </a:r>
          </a:p>
        </p:txBody>
      </p:sp>
      <mc:AlternateContent xmlns:mc="http://schemas.openxmlformats.org/markup-compatibility/2006" xmlns:a14="http://schemas.microsoft.com/office/drawing/2010/main">
        <mc:Choice Requires="a14">
          <p:sp>
            <p:nvSpPr>
              <p:cNvPr id="2" name="TextBox 1"/>
              <p:cNvSpPr txBox="1"/>
              <p:nvPr/>
            </p:nvSpPr>
            <p:spPr>
              <a:xfrm>
                <a:off x="609600" y="1150650"/>
                <a:ext cx="13258800" cy="1815882"/>
              </a:xfrm>
              <a:prstGeom prst="rect">
                <a:avLst/>
              </a:prstGeom>
              <a:noFill/>
            </p:spPr>
            <p:txBody>
              <a:bodyPr wrap="square" rtlCol="0">
                <a:spAutoFit/>
              </a:bodyPr>
              <a:lstStyle/>
              <a:p>
                <a:r>
                  <a:rPr lang="en-US" sz="2800" b="1" u="sng" dirty="0">
                    <a:latin typeface="+mj-lt"/>
                  </a:rPr>
                  <a:t>Q</a:t>
                </a:r>
                <a:r>
                  <a:rPr lang="en-US" sz="2800" dirty="0">
                    <a:latin typeface="+mj-lt"/>
                  </a:rPr>
                  <a:t>: In the network below, we want to give an application flow a rate of 10Mb/s and an end to end delay of less than 4.7ms for 1,000 byte packets. What values of </a:t>
                </a:r>
                <a14:m>
                  <m:oMath xmlns:m="http://schemas.openxmlformats.org/officeDocument/2006/math">
                    <m:r>
                      <a:rPr lang="en-US" sz="2800" i="1">
                        <a:latin typeface="Cambria Math" charset="0"/>
                        <a:ea typeface="Cambria Math" charset="0"/>
                        <a:cs typeface="Cambria Math" charset="0"/>
                      </a:rPr>
                      <m:t>𝜎</m:t>
                    </m:r>
                  </m:oMath>
                </a14:m>
                <a:r>
                  <a:rPr lang="en-US" sz="2800" dirty="0">
                    <a:ea typeface="Cambria Math" charset="0"/>
                    <a:cs typeface="Cambria Math" charset="0"/>
                  </a:rPr>
                  <a:t> </a:t>
                </a:r>
                <a:r>
                  <a:rPr lang="en-US" sz="2800" dirty="0">
                    <a:latin typeface="+mj-lt"/>
                    <a:ea typeface="Cambria Math" charset="0"/>
                    <a:cs typeface="Cambria Math" charset="0"/>
                  </a:rPr>
                  <a:t>and</a:t>
                </a:r>
                <a:r>
                  <a:rPr lang="en-US" sz="2800" dirty="0">
                    <a:ea typeface="Cambria Math" charset="0"/>
                    <a:cs typeface="Cambria Math" charset="0"/>
                  </a:rPr>
                  <a:t> </a:t>
                </a:r>
                <a14:m>
                  <m:oMath xmlns:m="http://schemas.openxmlformats.org/officeDocument/2006/math">
                    <m:r>
                      <a:rPr lang="en-US" sz="2800" i="1">
                        <a:latin typeface="Cambria Math" charset="0"/>
                        <a:ea typeface="Cambria Math" charset="0"/>
                        <a:cs typeface="Cambria Math" charset="0"/>
                      </a:rPr>
                      <m:t>𝜌</m:t>
                    </m:r>
                  </m:oMath>
                </a14:m>
                <a:r>
                  <a:rPr lang="en-US" sz="2800" dirty="0">
                    <a:latin typeface="+mj-lt"/>
                  </a:rPr>
                  <a:t> should we use for the leaky bucket regulator? And what service rate and buffer size do we need in the routers? (Assume speed of propagation, </a:t>
                </a:r>
                <a14:m>
                  <m:oMath xmlns:m="http://schemas.openxmlformats.org/officeDocument/2006/math">
                    <m:r>
                      <a:rPr lang="en-US" sz="2800" b="0" i="1" smtClean="0">
                        <a:latin typeface="Cambria Math" charset="0"/>
                      </a:rPr>
                      <m:t>𝑐</m:t>
                    </m:r>
                    <m:r>
                      <a:rPr lang="en-US" sz="2800" b="0" i="1" smtClean="0">
                        <a:latin typeface="Cambria Math" charset="0"/>
                      </a:rPr>
                      <m:t>=2</m:t>
                    </m:r>
                    <m:sSup>
                      <m:sSupPr>
                        <m:ctrlPr>
                          <a:rPr lang="el-GR" sz="2800" b="0" i="1" smtClean="0">
                            <a:latin typeface="Cambria Math" panose="02040503050406030204" pitchFamily="18" charset="0"/>
                          </a:rPr>
                        </m:ctrlPr>
                      </m:sSupPr>
                      <m:e>
                        <m:r>
                          <a:rPr lang="el-GR"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10</m:t>
                        </m:r>
                      </m:e>
                      <m:sup>
                        <m:r>
                          <a:rPr lang="en-US" sz="2800" b="0" i="1" smtClean="0">
                            <a:latin typeface="Cambria Math" charset="0"/>
                          </a:rPr>
                          <m:t>8</m:t>
                        </m:r>
                      </m:sup>
                    </m:sSup>
                  </m:oMath>
                </a14:m>
                <a:r>
                  <a:rPr lang="en-US" sz="2800" dirty="0">
                    <a:latin typeface="+mj-lt"/>
                  </a:rPr>
                  <a:t>m/s).</a:t>
                </a:r>
              </a:p>
            </p:txBody>
          </p:sp>
        </mc:Choice>
        <mc:Fallback xmlns="">
          <p:sp>
            <p:nvSpPr>
              <p:cNvPr id="2" name="TextBox 1"/>
              <p:cNvSpPr txBox="1">
                <a:spLocks noRot="1" noChangeAspect="1" noMove="1" noResize="1" noEditPoints="1" noAdjustHandles="1" noChangeArrowheads="1" noChangeShapeType="1" noTextEdit="1"/>
              </p:cNvSpPr>
              <p:nvPr/>
            </p:nvSpPr>
            <p:spPr>
              <a:xfrm>
                <a:off x="609600" y="1150650"/>
                <a:ext cx="13258800" cy="1815882"/>
              </a:xfrm>
              <a:prstGeom prst="rect">
                <a:avLst/>
              </a:prstGeom>
              <a:blipFill rotWithShape="0">
                <a:blip r:embed="rId4"/>
                <a:stretch>
                  <a:fillRect l="-920" t="-3356" r="-506" b="-8725"/>
                </a:stretch>
              </a:blipFill>
            </p:spPr>
            <p:txBody>
              <a:bodyPr/>
              <a:lstStyle/>
              <a:p>
                <a:r>
                  <a:rPr lang="en-US">
                    <a:noFill/>
                  </a:rPr>
                  <a:t> </a:t>
                </a:r>
              </a:p>
            </p:txBody>
          </p:sp>
        </mc:Fallback>
      </mc:AlternateContent>
      <p:cxnSp>
        <p:nvCxnSpPr>
          <p:cNvPr id="55" name="Straight Connector 54"/>
          <p:cNvCxnSpPr/>
          <p:nvPr/>
        </p:nvCxnSpPr>
        <p:spPr bwMode="auto">
          <a:xfrm flipV="1">
            <a:off x="3200400" y="4200021"/>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56" name="Picture 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97" y="3849501"/>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7" name="Picture 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760" y="3849501"/>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9" name="Picture 58"/>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0789920" y="3483741"/>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60" name="TextBox 59"/>
          <p:cNvSpPr txBox="1"/>
          <p:nvPr/>
        </p:nvSpPr>
        <p:spPr>
          <a:xfrm>
            <a:off x="2651760" y="3636141"/>
            <a:ext cx="596494" cy="609398"/>
          </a:xfrm>
          <a:prstGeom prst="rect">
            <a:avLst/>
          </a:prstGeom>
          <a:noFill/>
        </p:spPr>
        <p:txBody>
          <a:bodyPr wrap="square" rtlCol="0">
            <a:spAutoFit/>
          </a:bodyPr>
          <a:lstStyle/>
          <a:p>
            <a:r>
              <a:rPr lang="en-US" sz="3360" dirty="0">
                <a:solidFill>
                  <a:schemeClr val="bg1"/>
                </a:solidFill>
                <a:latin typeface="+mj-lt"/>
              </a:rPr>
              <a:t>A</a:t>
            </a:r>
          </a:p>
        </p:txBody>
      </p:sp>
      <p:sp>
        <p:nvSpPr>
          <p:cNvPr id="61" name="TextBox 60"/>
          <p:cNvSpPr txBox="1"/>
          <p:nvPr/>
        </p:nvSpPr>
        <p:spPr>
          <a:xfrm>
            <a:off x="11430000" y="3666621"/>
            <a:ext cx="418704" cy="609398"/>
          </a:xfrm>
          <a:prstGeom prst="rect">
            <a:avLst/>
          </a:prstGeom>
          <a:noFill/>
        </p:spPr>
        <p:txBody>
          <a:bodyPr wrap="none" rtlCol="0">
            <a:spAutoFit/>
          </a:bodyPr>
          <a:lstStyle/>
          <a:p>
            <a:r>
              <a:rPr lang="en-US" sz="3360" dirty="0">
                <a:solidFill>
                  <a:srgbClr val="FFFFFF"/>
                </a:solidFill>
                <a:latin typeface="+mj-lt"/>
              </a:rPr>
              <a:t>B</a:t>
            </a:r>
          </a:p>
        </p:txBody>
      </p:sp>
      <p:sp>
        <p:nvSpPr>
          <p:cNvPr id="3" name="TextBox 2"/>
          <p:cNvSpPr txBox="1"/>
          <p:nvPr/>
        </p:nvSpPr>
        <p:spPr>
          <a:xfrm>
            <a:off x="3410295" y="3742821"/>
            <a:ext cx="1618905" cy="424732"/>
          </a:xfrm>
          <a:prstGeom prst="rect">
            <a:avLst/>
          </a:prstGeom>
          <a:noFill/>
        </p:spPr>
        <p:txBody>
          <a:bodyPr wrap="none" rtlCol="0">
            <a:spAutoFit/>
          </a:bodyPr>
          <a:lstStyle/>
          <a:p>
            <a:r>
              <a:rPr lang="en-US" sz="2160" dirty="0">
                <a:latin typeface="+mj-lt"/>
              </a:rPr>
              <a:t>10km, 1Gb/s</a:t>
            </a:r>
          </a:p>
        </p:txBody>
      </p:sp>
      <p:sp>
        <p:nvSpPr>
          <p:cNvPr id="68" name="TextBox 67"/>
          <p:cNvSpPr txBox="1"/>
          <p:nvPr/>
        </p:nvSpPr>
        <p:spPr>
          <a:xfrm>
            <a:off x="5943601" y="3742821"/>
            <a:ext cx="2104615" cy="424732"/>
          </a:xfrm>
          <a:prstGeom prst="rect">
            <a:avLst/>
          </a:prstGeom>
          <a:noFill/>
        </p:spPr>
        <p:txBody>
          <a:bodyPr wrap="none" rtlCol="0">
            <a:spAutoFit/>
          </a:bodyPr>
          <a:lstStyle/>
          <a:p>
            <a:r>
              <a:rPr lang="en-US" sz="2160" dirty="0">
                <a:latin typeface="+mj-lt"/>
              </a:rPr>
              <a:t>100km, 100Mb/s</a:t>
            </a:r>
          </a:p>
        </p:txBody>
      </p:sp>
      <p:sp>
        <p:nvSpPr>
          <p:cNvPr id="69" name="TextBox 68"/>
          <p:cNvSpPr txBox="1"/>
          <p:nvPr/>
        </p:nvSpPr>
        <p:spPr>
          <a:xfrm>
            <a:off x="9132607" y="3742821"/>
            <a:ext cx="1618905" cy="424732"/>
          </a:xfrm>
          <a:prstGeom prst="rect">
            <a:avLst/>
          </a:prstGeom>
          <a:noFill/>
        </p:spPr>
        <p:txBody>
          <a:bodyPr wrap="none" rtlCol="0">
            <a:spAutoFit/>
          </a:bodyPr>
          <a:lstStyle/>
          <a:p>
            <a:r>
              <a:rPr lang="en-US" sz="2160" dirty="0">
                <a:latin typeface="+mj-lt"/>
              </a:rPr>
              <a:t>10km, 1Gb/s</a:t>
            </a:r>
          </a:p>
        </p:txBody>
      </p:sp>
      <mc:AlternateContent xmlns:mc="http://schemas.openxmlformats.org/markup-compatibility/2006" xmlns:a14="http://schemas.microsoft.com/office/drawing/2010/main">
        <mc:Choice Requires="a14">
          <p:sp>
            <p:nvSpPr>
              <p:cNvPr id="14" name="TextBox 13"/>
              <p:cNvSpPr txBox="1"/>
              <p:nvPr/>
            </p:nvSpPr>
            <p:spPr>
              <a:xfrm>
                <a:off x="457200" y="4996422"/>
                <a:ext cx="13716000" cy="2699778"/>
              </a:xfrm>
              <a:prstGeom prst="rect">
                <a:avLst/>
              </a:prstGeom>
              <a:noFill/>
            </p:spPr>
            <p:txBody>
              <a:bodyPr wrap="square" rtlCol="0">
                <a:spAutoFit/>
              </a:bodyPr>
              <a:lstStyle/>
              <a:p>
                <a:r>
                  <a:rPr lang="en-US" sz="2640" b="1" u="sng" dirty="0">
                    <a:latin typeface="+mn-lt"/>
                  </a:rPr>
                  <a:t>A</a:t>
                </a:r>
                <a:r>
                  <a:rPr lang="en-US" sz="2640" dirty="0">
                    <a:latin typeface="+mn-lt"/>
                  </a:rPr>
                  <a:t>: The fixed component of delay is </a:t>
                </a:r>
                <a14:m>
                  <m:oMath xmlns:m="http://schemas.openxmlformats.org/officeDocument/2006/math">
                    <m:f>
                      <m:fPr>
                        <m:type m:val="lin"/>
                        <m:ctrlPr>
                          <a:rPr lang="en-US" sz="2640" i="1" smtClean="0">
                            <a:latin typeface="Cambria Math" panose="02040503050406030204" pitchFamily="18" charset="0"/>
                          </a:rPr>
                        </m:ctrlPr>
                      </m:fPr>
                      <m:num>
                        <m:r>
                          <a:rPr lang="en-US" sz="2640" b="0" i="1" smtClean="0">
                            <a:latin typeface="Cambria Math" charset="0"/>
                          </a:rPr>
                          <m:t>(120</m:t>
                        </m:r>
                        <m:r>
                          <a:rPr lang="en-US" sz="2640" b="0" i="1" smtClean="0">
                            <a:latin typeface="Cambria Math" charset="0"/>
                          </a:rPr>
                          <m:t>𝑘𝑚</m:t>
                        </m:r>
                      </m:num>
                      <m:den>
                        <m:r>
                          <a:rPr lang="en-US" sz="2640" b="0" i="1" smtClean="0">
                            <a:latin typeface="Cambria Math" charset="0"/>
                          </a:rPr>
                          <m:t>𝑐</m:t>
                        </m:r>
                      </m:den>
                    </m:f>
                    <m:r>
                      <a:rPr lang="en-US" sz="2640" b="0" i="1" smtClean="0">
                        <a:latin typeface="Cambria Math" charset="0"/>
                      </a:rPr>
                      <m:t>)+8,000</m:t>
                    </m:r>
                    <m:r>
                      <a:rPr lang="en-US" sz="2640" b="0" i="1" smtClean="0">
                        <a:latin typeface="Cambria Math" charset="0"/>
                      </a:rPr>
                      <m:t>𝑏𝑖𝑡𝑠</m:t>
                    </m:r>
                  </m:oMath>
                </a14:m>
                <a:r>
                  <a:rPr lang="en-US" sz="2640" dirty="0">
                    <a:latin typeface="+mn-lt"/>
                  </a:rPr>
                  <a:t>(</a:t>
                </a:r>
                <a14:m>
                  <m:oMath xmlns:m="http://schemas.openxmlformats.org/officeDocument/2006/math">
                    <m:f>
                      <m:fPr>
                        <m:ctrlPr>
                          <a:rPr lang="bg-BG" sz="2640" i="1" dirty="0" smtClean="0">
                            <a:latin typeface="Cambria Math" panose="02040503050406030204" pitchFamily="18" charset="0"/>
                          </a:rPr>
                        </m:ctrlPr>
                      </m:fPr>
                      <m:num>
                        <m:r>
                          <a:rPr lang="en-US" sz="2640" b="0" i="1" dirty="0" smtClean="0">
                            <a:latin typeface="Cambria Math" charset="0"/>
                          </a:rPr>
                          <m:t>1</m:t>
                        </m:r>
                      </m:num>
                      <m:den>
                        <m:sSup>
                          <m:sSupPr>
                            <m:ctrlPr>
                              <a:rPr lang="bg-BG" sz="2640" i="1" dirty="0" smtClean="0">
                                <a:latin typeface="Cambria Math" panose="02040503050406030204" pitchFamily="18" charset="0"/>
                              </a:rPr>
                            </m:ctrlPr>
                          </m:sSupPr>
                          <m:e>
                            <m:r>
                              <a:rPr lang="en-US" sz="2640" b="0" i="1" dirty="0" smtClean="0">
                                <a:latin typeface="Cambria Math" charset="0"/>
                              </a:rPr>
                              <m:t>10</m:t>
                            </m:r>
                          </m:e>
                          <m:sup>
                            <m:r>
                              <a:rPr lang="en-US" sz="2640" b="0" i="1" dirty="0" smtClean="0">
                                <a:latin typeface="Cambria Math" charset="0"/>
                              </a:rPr>
                              <m:t>9</m:t>
                            </m:r>
                          </m:sup>
                        </m:sSup>
                      </m:den>
                    </m:f>
                    <m:r>
                      <a:rPr lang="en-US" sz="2640" b="0" i="1" dirty="0" smtClean="0">
                        <a:latin typeface="Cambria Math" charset="0"/>
                      </a:rPr>
                      <m:t>+</m:t>
                    </m:r>
                    <m:f>
                      <m:fPr>
                        <m:ctrlPr>
                          <a:rPr lang="bg-BG" sz="2640" i="1" dirty="0">
                            <a:latin typeface="Cambria Math" panose="02040503050406030204" pitchFamily="18" charset="0"/>
                          </a:rPr>
                        </m:ctrlPr>
                      </m:fPr>
                      <m:num>
                        <m:r>
                          <a:rPr lang="en-US" sz="2640" i="1" dirty="0">
                            <a:latin typeface="Cambria Math" charset="0"/>
                          </a:rPr>
                          <m:t>1</m:t>
                        </m:r>
                      </m:num>
                      <m:den>
                        <m:sSup>
                          <m:sSupPr>
                            <m:ctrlPr>
                              <a:rPr lang="bg-BG" sz="2640" i="1" dirty="0">
                                <a:latin typeface="Cambria Math" panose="02040503050406030204" pitchFamily="18" charset="0"/>
                              </a:rPr>
                            </m:ctrlPr>
                          </m:sSupPr>
                          <m:e>
                            <m:r>
                              <a:rPr lang="en-US" sz="2640" b="0" i="1" dirty="0" smtClean="0">
                                <a:latin typeface="Cambria Math" charset="0"/>
                              </a:rPr>
                              <m:t>100</m:t>
                            </m:r>
                            <m:r>
                              <a:rPr lang="en-US" sz="2640" b="0" i="1" dirty="0" smtClean="0">
                                <a:latin typeface="Cambria Math" charset="0"/>
                                <a:ea typeface="Cambria Math" charset="0"/>
                                <a:cs typeface="Cambria Math" charset="0"/>
                              </a:rPr>
                              <m:t>×</m:t>
                            </m:r>
                            <m:r>
                              <a:rPr lang="en-US" sz="2640" i="1" dirty="0">
                                <a:latin typeface="Cambria Math" charset="0"/>
                              </a:rPr>
                              <m:t>10</m:t>
                            </m:r>
                          </m:e>
                          <m:sup>
                            <m:r>
                              <a:rPr lang="en-US" sz="2640" b="0" i="1" dirty="0" smtClean="0">
                                <a:latin typeface="Cambria Math" charset="0"/>
                              </a:rPr>
                              <m:t>6</m:t>
                            </m:r>
                          </m:sup>
                        </m:sSup>
                      </m:den>
                    </m:f>
                  </m:oMath>
                </a14:m>
                <a:r>
                  <a:rPr lang="bg-BG" sz="2640" dirty="0"/>
                  <a:t> </a:t>
                </a:r>
                <a14:m>
                  <m:oMath xmlns:m="http://schemas.openxmlformats.org/officeDocument/2006/math">
                    <m:r>
                      <a:rPr lang="en-US" sz="2640" b="0" i="0" dirty="0" smtClean="0">
                        <a:latin typeface="Cambria Math" charset="0"/>
                      </a:rPr>
                      <m:t>+</m:t>
                    </m:r>
                    <m:f>
                      <m:fPr>
                        <m:ctrlPr>
                          <a:rPr lang="bg-BG" sz="2640" i="1" dirty="0">
                            <a:latin typeface="Cambria Math" panose="02040503050406030204" pitchFamily="18" charset="0"/>
                          </a:rPr>
                        </m:ctrlPr>
                      </m:fPr>
                      <m:num>
                        <m:r>
                          <a:rPr lang="en-US" sz="2640" i="1" dirty="0">
                            <a:latin typeface="Cambria Math" charset="0"/>
                          </a:rPr>
                          <m:t>1</m:t>
                        </m:r>
                      </m:num>
                      <m:den>
                        <m:sSup>
                          <m:sSupPr>
                            <m:ctrlPr>
                              <a:rPr lang="bg-BG" sz="2640" i="1" dirty="0">
                                <a:latin typeface="Cambria Math" panose="02040503050406030204" pitchFamily="18" charset="0"/>
                              </a:rPr>
                            </m:ctrlPr>
                          </m:sSupPr>
                          <m:e>
                            <m:r>
                              <a:rPr lang="en-US" sz="2640" i="1" dirty="0">
                                <a:latin typeface="Cambria Math" charset="0"/>
                              </a:rPr>
                              <m:t>10</m:t>
                            </m:r>
                          </m:e>
                          <m:sup>
                            <m:r>
                              <a:rPr lang="en-US" sz="2640" i="1" dirty="0">
                                <a:latin typeface="Cambria Math" charset="0"/>
                              </a:rPr>
                              <m:t>9</m:t>
                            </m:r>
                          </m:sup>
                        </m:sSup>
                      </m:den>
                    </m:f>
                  </m:oMath>
                </a14:m>
                <a:r>
                  <a:rPr lang="en-US" sz="2640" dirty="0">
                    <a:latin typeface="+mn-lt"/>
                  </a:rPr>
                  <a:t>) = 0.7ms, leaving 4ms delay for the queues in the routers. Let’s apportion 2ms delay to each router, which means the queue in each router need be no larger than </a:t>
                </a:r>
                <a14:m>
                  <m:oMath xmlns:m="http://schemas.openxmlformats.org/officeDocument/2006/math">
                    <m:r>
                      <a:rPr lang="en-US" sz="2640" i="1">
                        <a:latin typeface="Cambria Math" charset="0"/>
                      </a:rPr>
                      <m:t>2</m:t>
                    </m:r>
                    <m:r>
                      <a:rPr lang="en-US" sz="2640" b="0" i="1" smtClean="0">
                        <a:latin typeface="Cambria Math" charset="0"/>
                      </a:rPr>
                      <m:t>𝑚𝑠</m:t>
                    </m:r>
                    <m:r>
                      <a:rPr lang="en-US" sz="2640" b="0" i="1" smtClean="0">
                        <a:latin typeface="Cambria Math" charset="0"/>
                      </a:rPr>
                      <m:t> × 10</m:t>
                    </m:r>
                  </m:oMath>
                </a14:m>
                <a:r>
                  <a:rPr lang="en-US" sz="2640" dirty="0">
                    <a:latin typeface="+mn-lt"/>
                  </a:rPr>
                  <a:t>Mb/s </a:t>
                </a:r>
                <a14:m>
                  <m:oMath xmlns:m="http://schemas.openxmlformats.org/officeDocument/2006/math">
                    <m:r>
                      <a:rPr lang="en-US" sz="2640" b="0" i="1" smtClean="0">
                        <a:latin typeface="Cambria Math" charset="0"/>
                      </a:rPr>
                      <m:t>=20,000</m:t>
                    </m:r>
                  </m:oMath>
                </a14:m>
                <a:r>
                  <a:rPr lang="en-US" sz="2640" dirty="0">
                    <a:latin typeface="+mn-lt"/>
                  </a:rPr>
                  <a:t>bits (or 2500bytes). Therefore, the leaky bucket regulator in Host A should have </a:t>
                </a:r>
                <a14:m>
                  <m:oMath xmlns:m="http://schemas.openxmlformats.org/officeDocument/2006/math">
                    <m:r>
                      <a:rPr lang="en-US" sz="2640" i="1" smtClean="0">
                        <a:latin typeface="Cambria Math" charset="0"/>
                        <a:ea typeface="Cambria Math" charset="0"/>
                        <a:cs typeface="Cambria Math" charset="0"/>
                      </a:rPr>
                      <m:t>𝜌</m:t>
                    </m:r>
                    <m:r>
                      <a:rPr lang="en-US" sz="2640" b="0" i="1" smtClean="0">
                        <a:latin typeface="Cambria Math" charset="0"/>
                        <a:ea typeface="Cambria Math" charset="0"/>
                        <a:cs typeface="Cambria Math" charset="0"/>
                      </a:rPr>
                      <m:t>=10</m:t>
                    </m:r>
                    <m:r>
                      <a:rPr lang="en-US" sz="2640" b="0" i="1" smtClean="0">
                        <a:latin typeface="Cambria Math" charset="0"/>
                        <a:ea typeface="Cambria Math" charset="0"/>
                        <a:cs typeface="Cambria Math" charset="0"/>
                      </a:rPr>
                      <m:t>𝑀𝑏</m:t>
                    </m:r>
                    <m:r>
                      <a:rPr lang="en-US" sz="2640" b="0" i="1" smtClean="0">
                        <a:latin typeface="Cambria Math" charset="0"/>
                        <a:ea typeface="Cambria Math" charset="0"/>
                        <a:cs typeface="Cambria Math" charset="0"/>
                      </a:rPr>
                      <m:t>/</m:t>
                    </m:r>
                    <m:r>
                      <a:rPr lang="en-US" sz="2640" b="0" i="1" smtClean="0">
                        <a:latin typeface="Cambria Math" charset="0"/>
                        <a:ea typeface="Cambria Math" charset="0"/>
                        <a:cs typeface="Cambria Math" charset="0"/>
                      </a:rPr>
                      <m:t>𝑠</m:t>
                    </m:r>
                  </m:oMath>
                </a14:m>
                <a:r>
                  <a:rPr lang="en-US" sz="2640" dirty="0">
                    <a:latin typeface="+mn-lt"/>
                  </a:rPr>
                  <a:t> and </a:t>
                </a:r>
                <a14:m>
                  <m:oMath xmlns:m="http://schemas.openxmlformats.org/officeDocument/2006/math">
                    <m:r>
                      <a:rPr lang="en-US" sz="2640" i="1" smtClean="0">
                        <a:latin typeface="Cambria Math" charset="0"/>
                        <a:ea typeface="Cambria Math" charset="0"/>
                        <a:cs typeface="Cambria Math" charset="0"/>
                      </a:rPr>
                      <m:t>𝜎</m:t>
                    </m:r>
                    <m:r>
                      <a:rPr lang="en-US" sz="2640" i="1">
                        <a:latin typeface="Cambria Math" charset="0"/>
                        <a:ea typeface="Cambria Math" charset="0"/>
                        <a:cs typeface="Cambria Math" charset="0"/>
                      </a:rPr>
                      <m:t>≤</m:t>
                    </m:r>
                    <m:r>
                      <a:rPr lang="en-US" sz="2640" b="0" i="1" smtClean="0">
                        <a:latin typeface="Cambria Math" charset="0"/>
                        <a:ea typeface="Cambria Math" charset="0"/>
                        <a:cs typeface="Cambria Math" charset="0"/>
                      </a:rPr>
                      <m:t>20,000</m:t>
                    </m:r>
                    <m:r>
                      <a:rPr lang="en-US" sz="2640" b="0" i="1" smtClean="0">
                        <a:latin typeface="Cambria Math" charset="0"/>
                        <a:ea typeface="Cambria Math" charset="0"/>
                        <a:cs typeface="Cambria Math" charset="0"/>
                      </a:rPr>
                      <m:t>𝑏𝑖𝑡𝑠</m:t>
                    </m:r>
                  </m:oMath>
                </a14:m>
                <a:r>
                  <a:rPr lang="en-US" sz="2640" dirty="0">
                    <a:latin typeface="+mn-lt"/>
                  </a:rPr>
                  <a:t>. WFQ should be set at each router so that </a:t>
                </a:r>
                <a14:m>
                  <m:oMath xmlns:m="http://schemas.openxmlformats.org/officeDocument/2006/math">
                    <m:sSub>
                      <m:sSubPr>
                        <m:ctrlPr>
                          <a:rPr lang="en-US" sz="2640" i="1" smtClean="0">
                            <a:latin typeface="Cambria Math" panose="02040503050406030204" pitchFamily="18" charset="0"/>
                            <a:ea typeface="Cambria Math" charset="0"/>
                            <a:cs typeface="Cambria Math" charset="0"/>
                          </a:rPr>
                        </m:ctrlPr>
                      </m:sSubPr>
                      <m:e>
                        <m:r>
                          <a:rPr lang="en-US" sz="2640" i="1">
                            <a:latin typeface="Cambria Math" charset="0"/>
                            <a:ea typeface="Cambria Math" charset="0"/>
                            <a:cs typeface="Cambria Math" charset="0"/>
                          </a:rPr>
                          <m:t>𝜙</m:t>
                        </m:r>
                      </m:e>
                      <m:sub>
                        <m:r>
                          <a:rPr lang="en-US" sz="2640" b="0" i="1" smtClean="0">
                            <a:latin typeface="Cambria Math" charset="0"/>
                            <a:ea typeface="Cambria Math" charset="0"/>
                            <a:cs typeface="Cambria Math" charset="0"/>
                          </a:rPr>
                          <m:t>𝑖</m:t>
                        </m:r>
                      </m:sub>
                    </m:sSub>
                    <m:r>
                      <a:rPr lang="en-US" sz="2640" b="0" i="1" smtClean="0">
                        <a:latin typeface="Cambria Math" charset="0"/>
                        <a:ea typeface="Cambria Math" charset="0"/>
                        <a:cs typeface="Cambria Math" charset="0"/>
                      </a:rPr>
                      <m:t>𝑅</m:t>
                    </m:r>
                    <m:r>
                      <a:rPr lang="en-US" sz="2640" b="0" i="1" smtClean="0">
                        <a:latin typeface="Cambria Math" charset="0"/>
                        <a:ea typeface="Cambria Math" charset="0"/>
                        <a:cs typeface="Cambria Math" charset="0"/>
                      </a:rPr>
                      <m:t>≥10</m:t>
                    </m:r>
                    <m:r>
                      <a:rPr lang="en-US" sz="2640" b="0" i="1" smtClean="0">
                        <a:latin typeface="Cambria Math" charset="0"/>
                        <a:ea typeface="Cambria Math" charset="0"/>
                        <a:cs typeface="Cambria Math" charset="0"/>
                      </a:rPr>
                      <m:t>𝑀𝑏</m:t>
                    </m:r>
                    <m:r>
                      <a:rPr lang="en-US" sz="2640" b="0" i="1" smtClean="0">
                        <a:latin typeface="Cambria Math" charset="0"/>
                        <a:ea typeface="Cambria Math" charset="0"/>
                        <a:cs typeface="Cambria Math" charset="0"/>
                      </a:rPr>
                      <m:t>/</m:t>
                    </m:r>
                    <m:r>
                      <a:rPr lang="en-US" sz="2640" b="0" i="1" smtClean="0">
                        <a:latin typeface="Cambria Math" charset="0"/>
                        <a:ea typeface="Cambria Math" charset="0"/>
                        <a:cs typeface="Cambria Math" charset="0"/>
                      </a:rPr>
                      <m:t>𝑠</m:t>
                    </m:r>
                  </m:oMath>
                </a14:m>
                <a:r>
                  <a:rPr lang="en-US" sz="2640" dirty="0">
                    <a:latin typeface="+mn-lt"/>
                  </a:rPr>
                  <a:t> and the flow’s queue should have a capacity of at least 2500bytes.</a:t>
                </a:r>
              </a:p>
            </p:txBody>
          </p:sp>
        </mc:Choice>
        <mc:Fallback xmlns="">
          <p:sp>
            <p:nvSpPr>
              <p:cNvPr id="14" name="TextBox 13"/>
              <p:cNvSpPr txBox="1">
                <a:spLocks noRot="1" noChangeAspect="1" noMove="1" noResize="1" noEditPoints="1" noAdjustHandles="1" noChangeArrowheads="1" noChangeShapeType="1" noTextEdit="1"/>
              </p:cNvSpPr>
              <p:nvPr/>
            </p:nvSpPr>
            <p:spPr>
              <a:xfrm>
                <a:off x="457200" y="4996422"/>
                <a:ext cx="13716000" cy="2699778"/>
              </a:xfrm>
              <a:prstGeom prst="rect">
                <a:avLst/>
              </a:prstGeom>
              <a:blipFill>
                <a:blip r:embed="rId6"/>
                <a:stretch>
                  <a:fillRect l="-926" t="-20561" r="-1019" b="-4673"/>
                </a:stretch>
              </a:blipFill>
            </p:spPr>
            <p:txBody>
              <a:bodyPr/>
              <a:lstStyle/>
              <a:p>
                <a:r>
                  <a:rPr lang="en-US">
                    <a:noFill/>
                  </a:rPr>
                  <a:t> </a:t>
                </a:r>
              </a:p>
            </p:txBody>
          </p:sp>
        </mc:Fallback>
      </mc:AlternateContent>
      <p:sp>
        <p:nvSpPr>
          <p:cNvPr id="19" name="Oval 18"/>
          <p:cNvSpPr/>
          <p:nvPr/>
        </p:nvSpPr>
        <p:spPr bwMode="auto">
          <a:xfrm>
            <a:off x="3036724" y="3986459"/>
            <a:ext cx="365760" cy="365760"/>
          </a:xfrm>
          <a:prstGeom prst="ellipse">
            <a:avLst/>
          </a:prstGeom>
          <a:solidFill>
            <a:srgbClr val="009900"/>
          </a:solidFill>
          <a:ln w="9525"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9728" tIns="54864" rIns="109728" bIns="54864" numCol="1" rtlCol="0" anchor="t" anchorCtr="0" compatLnSpc="1">
            <a:prstTxWarp prst="textNoShape">
              <a:avLst/>
            </a:prstTxWarp>
          </a:bodyPr>
          <a:lstStyle/>
          <a:p>
            <a:pPr defTabSz="1097280"/>
            <a:endParaRPr lang="en-US" sz="2880"/>
          </a:p>
        </p:txBody>
      </p:sp>
      <mc:AlternateContent xmlns:mc="http://schemas.openxmlformats.org/markup-compatibility/2006" xmlns:a14="http://schemas.microsoft.com/office/drawing/2010/main">
        <mc:Choice Requires="a14">
          <p:sp>
            <p:nvSpPr>
              <p:cNvPr id="20" name="TextBox 19"/>
              <p:cNvSpPr txBox="1"/>
              <p:nvPr/>
            </p:nvSpPr>
            <p:spPr>
              <a:xfrm>
                <a:off x="1296715" y="3069140"/>
                <a:ext cx="3807370" cy="400110"/>
              </a:xfrm>
              <a:prstGeom prst="rect">
                <a:avLst/>
              </a:prstGeom>
              <a:noFill/>
              <a:ln>
                <a:noFill/>
              </a:ln>
            </p:spPr>
            <p:txBody>
              <a:bodyPr wrap="square" rtlCol="0">
                <a:spAutoFit/>
              </a:bodyPr>
              <a:lstStyle/>
              <a:p>
                <a:pPr algn="ctr"/>
                <a:r>
                  <a:rPr lang="en-US" sz="2000" dirty="0">
                    <a:latin typeface="+mj-lt"/>
                  </a:rPr>
                  <a:t>Leaky bucket </a:t>
                </a:r>
                <a:r>
                  <a:rPr lang="en-US" altLang="ja-JP" sz="2000" dirty="0">
                    <a:latin typeface="+mj-lt"/>
                  </a:rPr>
                  <a:t>(</a:t>
                </a:r>
                <a14:m>
                  <m:oMath xmlns:m="http://schemas.openxmlformats.org/officeDocument/2006/math">
                    <m:r>
                      <a:rPr lang="en-US" sz="2000" i="1">
                        <a:latin typeface="Cambria Math" charset="0"/>
                        <a:ea typeface="Cambria Math" charset="0"/>
                        <a:cs typeface="Cambria Math" charset="0"/>
                      </a:rPr>
                      <m:t>𝜎</m:t>
                    </m:r>
                  </m:oMath>
                </a14:m>
                <a:r>
                  <a:rPr lang="en-US" altLang="ja-JP" sz="2000" dirty="0">
                    <a:latin typeface="+mj-lt"/>
                  </a:rPr>
                  <a:t>,</a:t>
                </a:r>
                <a:r>
                  <a:rPr lang="en-US" sz="2000" dirty="0">
                    <a:latin typeface="+mj-lt"/>
                    <a:ea typeface="Cambria Math" charset="0"/>
                    <a:cs typeface="Cambria Math" charset="0"/>
                  </a:rPr>
                  <a:t> </a:t>
                </a:r>
                <a14:m>
                  <m:oMath xmlns:m="http://schemas.openxmlformats.org/officeDocument/2006/math">
                    <m:r>
                      <a:rPr lang="en-US" sz="2000" i="1">
                        <a:latin typeface="Cambria Math" charset="0"/>
                        <a:ea typeface="Cambria Math" charset="0"/>
                        <a:cs typeface="Cambria Math" charset="0"/>
                      </a:rPr>
                      <m:t>𝜌</m:t>
                    </m:r>
                  </m:oMath>
                </a14:m>
                <a:r>
                  <a:rPr lang="en-US" altLang="ja-JP" sz="2000" dirty="0">
                    <a:latin typeface="+mj-lt"/>
                  </a:rPr>
                  <a:t>) </a:t>
                </a:r>
                <a:r>
                  <a:rPr lang="en-US" sz="2000" dirty="0">
                    <a:latin typeface="+mj-lt"/>
                  </a:rPr>
                  <a:t>regulator</a:t>
                </a:r>
              </a:p>
            </p:txBody>
          </p:sp>
        </mc:Choice>
        <mc:Fallback xmlns="">
          <p:sp>
            <p:nvSpPr>
              <p:cNvPr id="20" name="TextBox 19"/>
              <p:cNvSpPr txBox="1">
                <a:spLocks noRot="1" noChangeAspect="1" noMove="1" noResize="1" noEditPoints="1" noAdjustHandles="1" noChangeArrowheads="1" noChangeShapeType="1" noTextEdit="1"/>
              </p:cNvSpPr>
              <p:nvPr/>
            </p:nvSpPr>
            <p:spPr>
              <a:xfrm>
                <a:off x="1296715" y="3069140"/>
                <a:ext cx="3807370" cy="400110"/>
              </a:xfrm>
              <a:prstGeom prst="rect">
                <a:avLst/>
              </a:prstGeom>
              <a:blipFill rotWithShape="0">
                <a:blip r:embed="rId7"/>
                <a:stretch>
                  <a:fillRect t="-7576" b="-25758"/>
                </a:stretch>
              </a:blipFill>
              <a:ln>
                <a:noFill/>
              </a:ln>
            </p:spPr>
            <p:txBody>
              <a:bodyPr/>
              <a:lstStyle/>
              <a:p>
                <a:r>
                  <a:rPr lang="en-US">
                    <a:noFill/>
                  </a:rPr>
                  <a:t> </a:t>
                </a:r>
              </a:p>
            </p:txBody>
          </p:sp>
        </mc:Fallback>
      </mc:AlternateContent>
      <p:cxnSp>
        <p:nvCxnSpPr>
          <p:cNvPr id="21" name="Straight Arrow Connector 20"/>
          <p:cNvCxnSpPr/>
          <p:nvPr/>
        </p:nvCxnSpPr>
        <p:spPr bwMode="auto">
          <a:xfrm>
            <a:off x="3198517" y="3467613"/>
            <a:ext cx="8626" cy="52850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81609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252A-1DA2-AB4E-8971-2E04151E2343}"/>
              </a:ext>
            </a:extLst>
          </p:cNvPr>
          <p:cNvSpPr>
            <a:spLocks noGrp="1"/>
          </p:cNvSpPr>
          <p:nvPr>
            <p:ph type="title"/>
          </p:nvPr>
        </p:nvSpPr>
        <p:spPr/>
        <p:txBody>
          <a:bodyPr/>
          <a:lstStyle/>
          <a:p>
            <a:r>
              <a:rPr lang="en-US" dirty="0"/>
              <a:t>Nick’s Review topics</a:t>
            </a:r>
          </a:p>
        </p:txBody>
      </p:sp>
      <p:sp>
        <p:nvSpPr>
          <p:cNvPr id="3" name="Text Placeholder 2">
            <a:extLst>
              <a:ext uri="{FF2B5EF4-FFF2-40B4-BE49-F238E27FC236}">
                <a16:creationId xmlns:a16="http://schemas.microsoft.com/office/drawing/2014/main" id="{1122BDE8-DAC0-0A4A-A888-4AE92A33611F}"/>
              </a:ext>
            </a:extLst>
          </p:cNvPr>
          <p:cNvSpPr>
            <a:spLocks noGrp="1"/>
          </p:cNvSpPr>
          <p:nvPr>
            <p:ph type="body" idx="1"/>
          </p:nvPr>
        </p:nvSpPr>
        <p:spPr>
          <a:xfrm>
            <a:off x="1097280" y="2574736"/>
            <a:ext cx="12435840" cy="4937760"/>
          </a:xfrm>
        </p:spPr>
        <p:txBody>
          <a:bodyPr>
            <a:normAutofit/>
          </a:bodyPr>
          <a:lstStyle/>
          <a:p>
            <a:pPr marL="822940" indent="-822940">
              <a:buFont typeface="+mj-lt"/>
              <a:buAutoNum type="arabicPeriod"/>
            </a:pPr>
            <a:r>
              <a:rPr lang="en-US" sz="4000" dirty="0"/>
              <a:t>Packet Switching</a:t>
            </a:r>
          </a:p>
          <a:p>
            <a:pPr marL="822940" indent="-822940">
              <a:buFont typeface="+mj-lt"/>
              <a:buAutoNum type="arabicPeriod"/>
            </a:pPr>
            <a:r>
              <a:rPr lang="en-US" sz="4000" dirty="0"/>
              <a:t>Routing, spanning trees and Dijkstra</a:t>
            </a:r>
          </a:p>
        </p:txBody>
      </p:sp>
    </p:spTree>
    <p:extLst>
      <p:ext uri="{BB962C8B-B14F-4D97-AF65-F5344CB8AC3E}">
        <p14:creationId xmlns:p14="http://schemas.microsoft.com/office/powerpoint/2010/main" val="239224807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A24FD6BB-5EAE-A244-831F-6E08B76E9E1C}"/>
              </a:ext>
            </a:extLst>
          </p:cNvPr>
          <p:cNvSpPr>
            <a:spLocks noGrp="1" noChangeArrowheads="1"/>
          </p:cNvSpPr>
          <p:nvPr>
            <p:ph type="title"/>
          </p:nvPr>
        </p:nvSpPr>
        <p:spPr>
          <a:xfrm>
            <a:off x="1828800" y="274320"/>
            <a:ext cx="10972800" cy="1463040"/>
          </a:xfrm>
        </p:spPr>
        <p:txBody>
          <a:bodyPr/>
          <a:lstStyle/>
          <a:p>
            <a:pPr>
              <a:defRPr/>
            </a:pPr>
            <a:r>
              <a:rPr lang="en-US" dirty="0"/>
              <a:t>Spanning Tree</a:t>
            </a:r>
          </a:p>
        </p:txBody>
      </p:sp>
      <p:sp>
        <p:nvSpPr>
          <p:cNvPr id="57381" name="Oval 37">
            <a:extLst>
              <a:ext uri="{FF2B5EF4-FFF2-40B4-BE49-F238E27FC236}">
                <a16:creationId xmlns:a16="http://schemas.microsoft.com/office/drawing/2014/main" id="{45204F7C-CB42-E24A-9917-0CBDA3BC673A}"/>
              </a:ext>
            </a:extLst>
          </p:cNvPr>
          <p:cNvSpPr>
            <a:spLocks noChangeArrowheads="1"/>
          </p:cNvSpPr>
          <p:nvPr/>
        </p:nvSpPr>
        <p:spPr bwMode="auto">
          <a:xfrm>
            <a:off x="8572501" y="460248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7</a:t>
            </a:r>
            <a:endParaRPr lang="en-US" sz="2400" kern="0">
              <a:solidFill>
                <a:srgbClr val="000000"/>
              </a:solidFill>
              <a:cs typeface="ＭＳ Ｐゴシック" charset="0"/>
              <a:sym typeface="Calibri"/>
            </a:endParaRPr>
          </a:p>
        </p:txBody>
      </p:sp>
      <p:sp>
        <p:nvSpPr>
          <p:cNvPr id="57383" name="Oval 39">
            <a:extLst>
              <a:ext uri="{FF2B5EF4-FFF2-40B4-BE49-F238E27FC236}">
                <a16:creationId xmlns:a16="http://schemas.microsoft.com/office/drawing/2014/main" id="{1435765C-FF34-AD4F-A791-BB4C23F03A50}"/>
              </a:ext>
            </a:extLst>
          </p:cNvPr>
          <p:cNvSpPr>
            <a:spLocks noChangeArrowheads="1"/>
          </p:cNvSpPr>
          <p:nvPr/>
        </p:nvSpPr>
        <p:spPr bwMode="auto">
          <a:xfrm>
            <a:off x="9944101" y="3442336"/>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6</a:t>
            </a:r>
            <a:endParaRPr lang="en-US" sz="2400" kern="0">
              <a:solidFill>
                <a:srgbClr val="000000"/>
              </a:solidFill>
              <a:cs typeface="ＭＳ Ｐゴシック" charset="0"/>
              <a:sym typeface="Calibri"/>
            </a:endParaRPr>
          </a:p>
        </p:txBody>
      </p:sp>
      <p:sp>
        <p:nvSpPr>
          <p:cNvPr id="57384" name="Oval 40">
            <a:extLst>
              <a:ext uri="{FF2B5EF4-FFF2-40B4-BE49-F238E27FC236}">
                <a16:creationId xmlns:a16="http://schemas.microsoft.com/office/drawing/2014/main" id="{FCEBDE71-9C6E-F74A-AE8D-C424B6E0A05C}"/>
              </a:ext>
            </a:extLst>
          </p:cNvPr>
          <p:cNvSpPr>
            <a:spLocks noChangeArrowheads="1"/>
          </p:cNvSpPr>
          <p:nvPr/>
        </p:nvSpPr>
        <p:spPr bwMode="auto">
          <a:xfrm>
            <a:off x="7840981" y="3442336"/>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4</a:t>
            </a:r>
            <a:endParaRPr lang="en-US" sz="2400" kern="0">
              <a:solidFill>
                <a:srgbClr val="000000"/>
              </a:solidFill>
              <a:cs typeface="ＭＳ Ｐゴシック" charset="0"/>
              <a:sym typeface="Calibri"/>
            </a:endParaRPr>
          </a:p>
        </p:txBody>
      </p:sp>
      <p:sp>
        <p:nvSpPr>
          <p:cNvPr id="57385" name="Oval 41">
            <a:extLst>
              <a:ext uri="{FF2B5EF4-FFF2-40B4-BE49-F238E27FC236}">
                <a16:creationId xmlns:a16="http://schemas.microsoft.com/office/drawing/2014/main" id="{754A0A48-3C81-BD40-A53D-8139520CBD81}"/>
              </a:ext>
            </a:extLst>
          </p:cNvPr>
          <p:cNvSpPr>
            <a:spLocks noChangeArrowheads="1"/>
          </p:cNvSpPr>
          <p:nvPr/>
        </p:nvSpPr>
        <p:spPr bwMode="auto">
          <a:xfrm>
            <a:off x="5646421" y="3442336"/>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2</a:t>
            </a:r>
            <a:endParaRPr lang="en-US" sz="2400" kern="0">
              <a:solidFill>
                <a:srgbClr val="000000"/>
              </a:solidFill>
              <a:cs typeface="ＭＳ Ｐゴシック" charset="0"/>
              <a:sym typeface="Calibri"/>
            </a:endParaRPr>
          </a:p>
        </p:txBody>
      </p:sp>
      <p:sp>
        <p:nvSpPr>
          <p:cNvPr id="57386" name="Oval 42">
            <a:extLst>
              <a:ext uri="{FF2B5EF4-FFF2-40B4-BE49-F238E27FC236}">
                <a16:creationId xmlns:a16="http://schemas.microsoft.com/office/drawing/2014/main" id="{80BD555C-87D9-6648-9B82-49DE7B66C72A}"/>
              </a:ext>
            </a:extLst>
          </p:cNvPr>
          <p:cNvSpPr>
            <a:spLocks noChangeArrowheads="1"/>
          </p:cNvSpPr>
          <p:nvPr/>
        </p:nvSpPr>
        <p:spPr bwMode="auto">
          <a:xfrm>
            <a:off x="3360421" y="334518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1</a:t>
            </a:r>
            <a:endParaRPr lang="en-US" sz="2400" kern="0">
              <a:solidFill>
                <a:srgbClr val="000000"/>
              </a:solidFill>
              <a:cs typeface="ＭＳ Ｐゴシック" charset="0"/>
              <a:sym typeface="Calibri"/>
            </a:endParaRPr>
          </a:p>
        </p:txBody>
      </p:sp>
      <p:sp>
        <p:nvSpPr>
          <p:cNvPr id="57387" name="Line 43">
            <a:extLst>
              <a:ext uri="{FF2B5EF4-FFF2-40B4-BE49-F238E27FC236}">
                <a16:creationId xmlns:a16="http://schemas.microsoft.com/office/drawing/2014/main" id="{0976A6EB-512D-6D43-8BB8-A315753CFB76}"/>
              </a:ext>
            </a:extLst>
          </p:cNvPr>
          <p:cNvSpPr>
            <a:spLocks noChangeShapeType="1"/>
          </p:cNvSpPr>
          <p:nvPr/>
        </p:nvSpPr>
        <p:spPr bwMode="auto">
          <a:xfrm>
            <a:off x="4183381" y="3731896"/>
            <a:ext cx="146304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88" name="Line 44">
            <a:extLst>
              <a:ext uri="{FF2B5EF4-FFF2-40B4-BE49-F238E27FC236}">
                <a16:creationId xmlns:a16="http://schemas.microsoft.com/office/drawing/2014/main" id="{149F8AC3-0BB0-EA41-8442-7C6D2DCBD0E7}"/>
              </a:ext>
            </a:extLst>
          </p:cNvPr>
          <p:cNvSpPr>
            <a:spLocks noChangeShapeType="1"/>
          </p:cNvSpPr>
          <p:nvPr/>
        </p:nvSpPr>
        <p:spPr bwMode="auto">
          <a:xfrm>
            <a:off x="3817621" y="4021456"/>
            <a:ext cx="640080" cy="1160144"/>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0" name="Line 46">
            <a:extLst>
              <a:ext uri="{FF2B5EF4-FFF2-40B4-BE49-F238E27FC236}">
                <a16:creationId xmlns:a16="http://schemas.microsoft.com/office/drawing/2014/main" id="{E4F86FAA-2602-6B43-9FF1-85DE7C35B9D9}"/>
              </a:ext>
            </a:extLst>
          </p:cNvPr>
          <p:cNvSpPr>
            <a:spLocks noChangeShapeType="1"/>
          </p:cNvSpPr>
          <p:nvPr/>
        </p:nvSpPr>
        <p:spPr bwMode="auto">
          <a:xfrm flipH="1">
            <a:off x="4804412" y="5762626"/>
            <a:ext cx="559689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1" name="Line 47">
            <a:extLst>
              <a:ext uri="{FF2B5EF4-FFF2-40B4-BE49-F238E27FC236}">
                <a16:creationId xmlns:a16="http://schemas.microsoft.com/office/drawing/2014/main" id="{2BC2354E-6B29-8742-B848-6AA3F890D8A8}"/>
              </a:ext>
            </a:extLst>
          </p:cNvPr>
          <p:cNvSpPr>
            <a:spLocks noChangeShapeType="1"/>
          </p:cNvSpPr>
          <p:nvPr/>
        </p:nvSpPr>
        <p:spPr bwMode="auto">
          <a:xfrm flipH="1" flipV="1">
            <a:off x="7090412" y="5181603"/>
            <a:ext cx="2945130" cy="38671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2" name="Line 48">
            <a:extLst>
              <a:ext uri="{FF2B5EF4-FFF2-40B4-BE49-F238E27FC236}">
                <a16:creationId xmlns:a16="http://schemas.microsoft.com/office/drawing/2014/main" id="{35C5B73A-60D1-6842-9700-E0E152232BDD}"/>
              </a:ext>
            </a:extLst>
          </p:cNvPr>
          <p:cNvSpPr>
            <a:spLocks noChangeShapeType="1"/>
          </p:cNvSpPr>
          <p:nvPr/>
        </p:nvSpPr>
        <p:spPr bwMode="auto">
          <a:xfrm flipH="1" flipV="1">
            <a:off x="9395461" y="4989196"/>
            <a:ext cx="822960" cy="38671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3" name="Line 49">
            <a:extLst>
              <a:ext uri="{FF2B5EF4-FFF2-40B4-BE49-F238E27FC236}">
                <a16:creationId xmlns:a16="http://schemas.microsoft.com/office/drawing/2014/main" id="{0045EC05-4E28-D147-80EF-229600D2C15D}"/>
              </a:ext>
            </a:extLst>
          </p:cNvPr>
          <p:cNvSpPr>
            <a:spLocks noChangeShapeType="1"/>
          </p:cNvSpPr>
          <p:nvPr/>
        </p:nvSpPr>
        <p:spPr bwMode="auto">
          <a:xfrm flipV="1">
            <a:off x="10401301" y="4118610"/>
            <a:ext cx="0" cy="116014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404" name="Line 60">
            <a:extLst>
              <a:ext uri="{FF2B5EF4-FFF2-40B4-BE49-F238E27FC236}">
                <a16:creationId xmlns:a16="http://schemas.microsoft.com/office/drawing/2014/main" id="{CC3B0C6F-0369-7442-9922-23A01D7DD14E}"/>
              </a:ext>
            </a:extLst>
          </p:cNvPr>
          <p:cNvSpPr>
            <a:spLocks noChangeShapeType="1"/>
          </p:cNvSpPr>
          <p:nvPr/>
        </p:nvSpPr>
        <p:spPr bwMode="auto">
          <a:xfrm>
            <a:off x="6488431" y="3731896"/>
            <a:ext cx="1333501"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405" name="Line 61">
            <a:extLst>
              <a:ext uri="{FF2B5EF4-FFF2-40B4-BE49-F238E27FC236}">
                <a16:creationId xmlns:a16="http://schemas.microsoft.com/office/drawing/2014/main" id="{B07ACF13-B8BC-2241-B957-25D7E8888797}"/>
              </a:ext>
            </a:extLst>
          </p:cNvPr>
          <p:cNvSpPr>
            <a:spLocks noChangeShapeType="1"/>
          </p:cNvSpPr>
          <p:nvPr/>
        </p:nvSpPr>
        <p:spPr bwMode="auto">
          <a:xfrm>
            <a:off x="8663941" y="3783330"/>
            <a:ext cx="128016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406" name="Line 62">
            <a:extLst>
              <a:ext uri="{FF2B5EF4-FFF2-40B4-BE49-F238E27FC236}">
                <a16:creationId xmlns:a16="http://schemas.microsoft.com/office/drawing/2014/main" id="{BB65EA04-4F14-5346-826A-EF3E5647C2AD}"/>
              </a:ext>
            </a:extLst>
          </p:cNvPr>
          <p:cNvSpPr>
            <a:spLocks noChangeShapeType="1"/>
          </p:cNvSpPr>
          <p:nvPr/>
        </p:nvSpPr>
        <p:spPr bwMode="auto">
          <a:xfrm>
            <a:off x="6195062" y="4074797"/>
            <a:ext cx="621030" cy="77343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82" name="Oval 38">
            <a:extLst>
              <a:ext uri="{FF2B5EF4-FFF2-40B4-BE49-F238E27FC236}">
                <a16:creationId xmlns:a16="http://schemas.microsoft.com/office/drawing/2014/main" id="{4976CFA9-D418-8541-A1F7-04C8714A816A}"/>
              </a:ext>
            </a:extLst>
          </p:cNvPr>
          <p:cNvSpPr>
            <a:spLocks noChangeArrowheads="1"/>
          </p:cNvSpPr>
          <p:nvPr/>
        </p:nvSpPr>
        <p:spPr bwMode="auto">
          <a:xfrm>
            <a:off x="10035541" y="5278756"/>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8</a:t>
            </a:r>
            <a:endParaRPr lang="en-US" sz="2400" kern="0">
              <a:solidFill>
                <a:srgbClr val="000000"/>
              </a:solidFill>
              <a:cs typeface="ＭＳ Ｐゴシック" charset="0"/>
              <a:sym typeface="Calibri"/>
            </a:endParaRPr>
          </a:p>
        </p:txBody>
      </p:sp>
      <p:sp>
        <p:nvSpPr>
          <p:cNvPr id="57379" name="Oval 35">
            <a:extLst>
              <a:ext uri="{FF2B5EF4-FFF2-40B4-BE49-F238E27FC236}">
                <a16:creationId xmlns:a16="http://schemas.microsoft.com/office/drawing/2014/main" id="{8F100D6C-9D65-274E-AC90-AAAEA4A7201A}"/>
              </a:ext>
            </a:extLst>
          </p:cNvPr>
          <p:cNvSpPr>
            <a:spLocks noChangeArrowheads="1"/>
          </p:cNvSpPr>
          <p:nvPr/>
        </p:nvSpPr>
        <p:spPr bwMode="auto">
          <a:xfrm>
            <a:off x="6560821" y="4794885"/>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5</a:t>
            </a:r>
            <a:endParaRPr lang="en-US" sz="2400" kern="0">
              <a:solidFill>
                <a:srgbClr val="000000"/>
              </a:solidFill>
              <a:cs typeface="ＭＳ Ｐゴシック" charset="0"/>
              <a:sym typeface="Calibri"/>
            </a:endParaRPr>
          </a:p>
        </p:txBody>
      </p:sp>
      <p:sp>
        <p:nvSpPr>
          <p:cNvPr id="57380" name="Oval 36">
            <a:extLst>
              <a:ext uri="{FF2B5EF4-FFF2-40B4-BE49-F238E27FC236}">
                <a16:creationId xmlns:a16="http://schemas.microsoft.com/office/drawing/2014/main" id="{62A7C312-420D-8B4E-AEBD-98D27669745A}"/>
              </a:ext>
            </a:extLst>
          </p:cNvPr>
          <p:cNvSpPr>
            <a:spLocks noChangeArrowheads="1"/>
          </p:cNvSpPr>
          <p:nvPr/>
        </p:nvSpPr>
        <p:spPr bwMode="auto">
          <a:xfrm>
            <a:off x="4183381" y="518160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3</a:t>
            </a:r>
            <a:endParaRPr lang="en-US" sz="2400" kern="0">
              <a:solidFill>
                <a:srgbClr val="000000"/>
              </a:solidFill>
              <a:cs typeface="ＭＳ Ｐゴシック" charset="0"/>
              <a:sym typeface="Calibri"/>
            </a:endParaRPr>
          </a:p>
        </p:txBody>
      </p:sp>
      <p:grpSp>
        <p:nvGrpSpPr>
          <p:cNvPr id="39955" name="Group 1">
            <a:extLst>
              <a:ext uri="{FF2B5EF4-FFF2-40B4-BE49-F238E27FC236}">
                <a16:creationId xmlns:a16="http://schemas.microsoft.com/office/drawing/2014/main" id="{52C760F4-99DB-6244-BBDD-7878A34A3AE9}"/>
              </a:ext>
            </a:extLst>
          </p:cNvPr>
          <p:cNvGrpSpPr>
            <a:grpSpLocks/>
          </p:cNvGrpSpPr>
          <p:nvPr/>
        </p:nvGrpSpPr>
        <p:grpSpPr bwMode="auto">
          <a:xfrm>
            <a:off x="1965960" y="1805941"/>
            <a:ext cx="1371600" cy="1356360"/>
            <a:chOff x="457200" y="1828800"/>
            <a:chExt cx="1143000" cy="1130300"/>
          </a:xfrm>
        </p:grpSpPr>
        <p:pic>
          <p:nvPicPr>
            <p:cNvPr id="39977" name="Picture 45">
              <a:extLst>
                <a:ext uri="{FF2B5EF4-FFF2-40B4-BE49-F238E27FC236}">
                  <a16:creationId xmlns:a16="http://schemas.microsoft.com/office/drawing/2014/main" id="{CC86362E-79B3-8047-A6D6-1BBF56E5CE2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 name="TextBox 46">
              <a:extLst>
                <a:ext uri="{FF2B5EF4-FFF2-40B4-BE49-F238E27FC236}">
                  <a16:creationId xmlns:a16="http://schemas.microsoft.com/office/drawing/2014/main" id="{ADC12D3E-D256-7B4A-8B2C-0352AF635318}"/>
                </a:ext>
              </a:extLst>
            </p:cNvPr>
            <p:cNvSpPr txBox="1"/>
            <p:nvPr/>
          </p:nvSpPr>
          <p:spPr>
            <a:xfrm>
              <a:off x="1008063" y="2049463"/>
              <a:ext cx="35960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A</a:t>
              </a:r>
            </a:p>
          </p:txBody>
        </p:sp>
      </p:grpSp>
      <p:grpSp>
        <p:nvGrpSpPr>
          <p:cNvPr id="39956" name="Group 48">
            <a:extLst>
              <a:ext uri="{FF2B5EF4-FFF2-40B4-BE49-F238E27FC236}">
                <a16:creationId xmlns:a16="http://schemas.microsoft.com/office/drawing/2014/main" id="{13607111-CD59-184A-A187-9FC8E6BA955D}"/>
              </a:ext>
            </a:extLst>
          </p:cNvPr>
          <p:cNvGrpSpPr>
            <a:grpSpLocks/>
          </p:cNvGrpSpPr>
          <p:nvPr/>
        </p:nvGrpSpPr>
        <p:grpSpPr bwMode="auto">
          <a:xfrm>
            <a:off x="11155680" y="5857876"/>
            <a:ext cx="1371600" cy="1356360"/>
            <a:chOff x="457200" y="1828800"/>
            <a:chExt cx="1143000" cy="1130300"/>
          </a:xfrm>
        </p:grpSpPr>
        <p:pic>
          <p:nvPicPr>
            <p:cNvPr id="39975" name="Picture 49">
              <a:extLst>
                <a:ext uri="{FF2B5EF4-FFF2-40B4-BE49-F238E27FC236}">
                  <a16:creationId xmlns:a16="http://schemas.microsoft.com/office/drawing/2014/main" id="{043F5F7A-DB32-334E-AE47-BCF5A6743EB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 name="TextBox 50">
              <a:extLst>
                <a:ext uri="{FF2B5EF4-FFF2-40B4-BE49-F238E27FC236}">
                  <a16:creationId xmlns:a16="http://schemas.microsoft.com/office/drawing/2014/main" id="{030B3AFC-C06A-B744-84FC-803E05E4D7B8}"/>
                </a:ext>
              </a:extLst>
            </p:cNvPr>
            <p:cNvSpPr txBox="1"/>
            <p:nvPr/>
          </p:nvSpPr>
          <p:spPr>
            <a:xfrm>
              <a:off x="1008063" y="2049463"/>
              <a:ext cx="35960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X</a:t>
              </a:r>
            </a:p>
          </p:txBody>
        </p:sp>
      </p:grpSp>
      <p:grpSp>
        <p:nvGrpSpPr>
          <p:cNvPr id="39957" name="Group 51">
            <a:extLst>
              <a:ext uri="{FF2B5EF4-FFF2-40B4-BE49-F238E27FC236}">
                <a16:creationId xmlns:a16="http://schemas.microsoft.com/office/drawing/2014/main" id="{3671BD3A-FE85-A04C-B315-316BC6F92CA7}"/>
              </a:ext>
            </a:extLst>
          </p:cNvPr>
          <p:cNvGrpSpPr>
            <a:grpSpLocks/>
          </p:cNvGrpSpPr>
          <p:nvPr/>
        </p:nvGrpSpPr>
        <p:grpSpPr bwMode="auto">
          <a:xfrm>
            <a:off x="5265421" y="1737361"/>
            <a:ext cx="1371600" cy="1356360"/>
            <a:chOff x="457200" y="1828800"/>
            <a:chExt cx="1143000" cy="1130300"/>
          </a:xfrm>
        </p:grpSpPr>
        <p:pic>
          <p:nvPicPr>
            <p:cNvPr id="39973" name="Picture 52">
              <a:extLst>
                <a:ext uri="{FF2B5EF4-FFF2-40B4-BE49-F238E27FC236}">
                  <a16:creationId xmlns:a16="http://schemas.microsoft.com/office/drawing/2014/main" id="{8E3CBC7A-C4AD-7C49-9BF1-FD9C929B2D6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 name="TextBox 53">
              <a:extLst>
                <a:ext uri="{FF2B5EF4-FFF2-40B4-BE49-F238E27FC236}">
                  <a16:creationId xmlns:a16="http://schemas.microsoft.com/office/drawing/2014/main" id="{05B1222C-54DF-844D-90C1-343FFECCCA80}"/>
                </a:ext>
              </a:extLst>
            </p:cNvPr>
            <p:cNvSpPr txBox="1"/>
            <p:nvPr/>
          </p:nvSpPr>
          <p:spPr>
            <a:xfrm>
              <a:off x="1008063" y="2049463"/>
              <a:ext cx="35960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B</a:t>
              </a:r>
            </a:p>
          </p:txBody>
        </p:sp>
      </p:grpSp>
      <p:grpSp>
        <p:nvGrpSpPr>
          <p:cNvPr id="39958" name="Group 54">
            <a:extLst>
              <a:ext uri="{FF2B5EF4-FFF2-40B4-BE49-F238E27FC236}">
                <a16:creationId xmlns:a16="http://schemas.microsoft.com/office/drawing/2014/main" id="{714FAA44-1082-D44D-A1C7-B42A20B742D1}"/>
              </a:ext>
            </a:extLst>
          </p:cNvPr>
          <p:cNvGrpSpPr>
            <a:grpSpLocks/>
          </p:cNvGrpSpPr>
          <p:nvPr/>
        </p:nvGrpSpPr>
        <p:grpSpPr bwMode="auto">
          <a:xfrm>
            <a:off x="7978141" y="1805941"/>
            <a:ext cx="1371600" cy="1356360"/>
            <a:chOff x="457200" y="1828800"/>
            <a:chExt cx="1143000" cy="1130300"/>
          </a:xfrm>
        </p:grpSpPr>
        <p:pic>
          <p:nvPicPr>
            <p:cNvPr id="39971" name="Picture 55">
              <a:extLst>
                <a:ext uri="{FF2B5EF4-FFF2-40B4-BE49-F238E27FC236}">
                  <a16:creationId xmlns:a16="http://schemas.microsoft.com/office/drawing/2014/main" id="{73619B9D-F444-C440-A783-A46B3B2CC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7" name="TextBox 56">
              <a:extLst>
                <a:ext uri="{FF2B5EF4-FFF2-40B4-BE49-F238E27FC236}">
                  <a16:creationId xmlns:a16="http://schemas.microsoft.com/office/drawing/2014/main" id="{3FBEF849-D843-054D-9426-E65F84621601}"/>
                </a:ext>
              </a:extLst>
            </p:cNvPr>
            <p:cNvSpPr txBox="1"/>
            <p:nvPr/>
          </p:nvSpPr>
          <p:spPr>
            <a:xfrm>
              <a:off x="1008063" y="2049463"/>
              <a:ext cx="37563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C</a:t>
              </a:r>
            </a:p>
          </p:txBody>
        </p:sp>
      </p:grpSp>
      <p:grpSp>
        <p:nvGrpSpPr>
          <p:cNvPr id="39959" name="Group 57">
            <a:extLst>
              <a:ext uri="{FF2B5EF4-FFF2-40B4-BE49-F238E27FC236}">
                <a16:creationId xmlns:a16="http://schemas.microsoft.com/office/drawing/2014/main" id="{AB2B2F30-8E40-424C-8226-69C86ADAAA28}"/>
              </a:ext>
            </a:extLst>
          </p:cNvPr>
          <p:cNvGrpSpPr>
            <a:grpSpLocks/>
          </p:cNvGrpSpPr>
          <p:nvPr/>
        </p:nvGrpSpPr>
        <p:grpSpPr bwMode="auto">
          <a:xfrm>
            <a:off x="10690861" y="1874521"/>
            <a:ext cx="1371600" cy="1356360"/>
            <a:chOff x="457200" y="1828800"/>
            <a:chExt cx="1143000" cy="1130300"/>
          </a:xfrm>
        </p:grpSpPr>
        <p:pic>
          <p:nvPicPr>
            <p:cNvPr id="39969" name="Picture 58">
              <a:extLst>
                <a:ext uri="{FF2B5EF4-FFF2-40B4-BE49-F238E27FC236}">
                  <a16:creationId xmlns:a16="http://schemas.microsoft.com/office/drawing/2014/main" id="{3D182CA6-3603-7D4B-B464-B3E296DCAD8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 name="TextBox 59">
              <a:extLst>
                <a:ext uri="{FF2B5EF4-FFF2-40B4-BE49-F238E27FC236}">
                  <a16:creationId xmlns:a16="http://schemas.microsoft.com/office/drawing/2014/main" id="{3AE2BBB1-8F85-BD47-99F3-A3FBC0E1D212}"/>
                </a:ext>
              </a:extLst>
            </p:cNvPr>
            <p:cNvSpPr txBox="1"/>
            <p:nvPr/>
          </p:nvSpPr>
          <p:spPr>
            <a:xfrm>
              <a:off x="1008063" y="2049463"/>
              <a:ext cx="37563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D</a:t>
              </a:r>
            </a:p>
          </p:txBody>
        </p:sp>
      </p:grpSp>
      <p:sp>
        <p:nvSpPr>
          <p:cNvPr id="61" name="Line 48">
            <a:extLst>
              <a:ext uri="{FF2B5EF4-FFF2-40B4-BE49-F238E27FC236}">
                <a16:creationId xmlns:a16="http://schemas.microsoft.com/office/drawing/2014/main" id="{620B66F1-436F-B543-A0F1-CB50C25A0EC3}"/>
              </a:ext>
            </a:extLst>
          </p:cNvPr>
          <p:cNvSpPr>
            <a:spLocks noChangeShapeType="1"/>
          </p:cNvSpPr>
          <p:nvPr/>
        </p:nvSpPr>
        <p:spPr bwMode="auto">
          <a:xfrm flipH="1" flipV="1">
            <a:off x="8347712" y="4118613"/>
            <a:ext cx="430530" cy="48387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62" name="Line 48">
            <a:extLst>
              <a:ext uri="{FF2B5EF4-FFF2-40B4-BE49-F238E27FC236}">
                <a16:creationId xmlns:a16="http://schemas.microsoft.com/office/drawing/2014/main" id="{14FDD131-BF7B-9A4B-8F18-C90BB314ADAE}"/>
              </a:ext>
            </a:extLst>
          </p:cNvPr>
          <p:cNvSpPr>
            <a:spLocks noChangeShapeType="1"/>
          </p:cNvSpPr>
          <p:nvPr/>
        </p:nvSpPr>
        <p:spPr bwMode="auto">
          <a:xfrm flipV="1">
            <a:off x="7223762" y="4082417"/>
            <a:ext cx="836296" cy="76581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63" name="Line 48">
            <a:extLst>
              <a:ext uri="{FF2B5EF4-FFF2-40B4-BE49-F238E27FC236}">
                <a16:creationId xmlns:a16="http://schemas.microsoft.com/office/drawing/2014/main" id="{47C057F1-B3D2-914F-856B-FB91482C98BC}"/>
              </a:ext>
            </a:extLst>
          </p:cNvPr>
          <p:cNvSpPr>
            <a:spLocks noChangeShapeType="1"/>
          </p:cNvSpPr>
          <p:nvPr/>
        </p:nvSpPr>
        <p:spPr bwMode="auto">
          <a:xfrm flipV="1">
            <a:off x="4848226" y="4082417"/>
            <a:ext cx="1078230" cy="114871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cxnSp>
        <p:nvCxnSpPr>
          <p:cNvPr id="64" name="Straight Connector 63">
            <a:extLst>
              <a:ext uri="{FF2B5EF4-FFF2-40B4-BE49-F238E27FC236}">
                <a16:creationId xmlns:a16="http://schemas.microsoft.com/office/drawing/2014/main" id="{92FCEE6B-D574-9847-9708-78459AF100DB}"/>
              </a:ext>
            </a:extLst>
          </p:cNvPr>
          <p:cNvCxnSpPr>
            <a:endCxn id="57386" idx="1"/>
          </p:cNvCxnSpPr>
          <p:nvPr/>
        </p:nvCxnSpPr>
        <p:spPr bwMode="auto">
          <a:xfrm>
            <a:off x="2726056" y="2992758"/>
            <a:ext cx="754381" cy="451484"/>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Connector 65">
            <a:extLst>
              <a:ext uri="{FF2B5EF4-FFF2-40B4-BE49-F238E27FC236}">
                <a16:creationId xmlns:a16="http://schemas.microsoft.com/office/drawing/2014/main" id="{1D1AEB6E-2AB6-284A-8B8D-8CA9D5220D54}"/>
              </a:ext>
            </a:extLst>
          </p:cNvPr>
          <p:cNvCxnSpPr>
            <a:endCxn id="57385" idx="0"/>
          </p:cNvCxnSpPr>
          <p:nvPr/>
        </p:nvCxnSpPr>
        <p:spPr bwMode="auto">
          <a:xfrm>
            <a:off x="5884547" y="2950847"/>
            <a:ext cx="173356" cy="49149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Straight Connector 67">
            <a:extLst>
              <a:ext uri="{FF2B5EF4-FFF2-40B4-BE49-F238E27FC236}">
                <a16:creationId xmlns:a16="http://schemas.microsoft.com/office/drawing/2014/main" id="{E2FFB95D-E703-594A-A87D-2D5CA29E119D}"/>
              </a:ext>
            </a:extLst>
          </p:cNvPr>
          <p:cNvCxnSpPr/>
          <p:nvPr/>
        </p:nvCxnSpPr>
        <p:spPr bwMode="auto">
          <a:xfrm flipH="1">
            <a:off x="8347712" y="2950847"/>
            <a:ext cx="257176" cy="49149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Straight Connector 69">
            <a:extLst>
              <a:ext uri="{FF2B5EF4-FFF2-40B4-BE49-F238E27FC236}">
                <a16:creationId xmlns:a16="http://schemas.microsoft.com/office/drawing/2014/main" id="{B3E046BD-4E3B-0946-9006-29ACF748745F}"/>
              </a:ext>
            </a:extLst>
          </p:cNvPr>
          <p:cNvCxnSpPr>
            <a:endCxn id="57383" idx="7"/>
          </p:cNvCxnSpPr>
          <p:nvPr/>
        </p:nvCxnSpPr>
        <p:spPr bwMode="auto">
          <a:xfrm flipH="1">
            <a:off x="10647046" y="3093723"/>
            <a:ext cx="539116" cy="447676"/>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3" name="Straight Connector 72">
            <a:extLst>
              <a:ext uri="{FF2B5EF4-FFF2-40B4-BE49-F238E27FC236}">
                <a16:creationId xmlns:a16="http://schemas.microsoft.com/office/drawing/2014/main" id="{EAEF13ED-EB5E-C843-B2B3-B350C8964EB8}"/>
              </a:ext>
            </a:extLst>
          </p:cNvPr>
          <p:cNvCxnSpPr>
            <a:stCxn id="57382" idx="5"/>
          </p:cNvCxnSpPr>
          <p:nvPr/>
        </p:nvCxnSpPr>
        <p:spPr bwMode="auto">
          <a:xfrm>
            <a:off x="10738487" y="5855973"/>
            <a:ext cx="613410" cy="45339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8D99C972-8FCF-4840-95AA-9B8D89D2AB97}"/>
              </a:ext>
            </a:extLst>
          </p:cNvPr>
          <p:cNvSpPr txBox="1"/>
          <p:nvPr/>
        </p:nvSpPr>
        <p:spPr>
          <a:xfrm>
            <a:off x="2724151" y="6309362"/>
            <a:ext cx="5825634" cy="1569660"/>
          </a:xfrm>
          <a:prstGeom prst="rect">
            <a:avLst/>
          </a:prstGeom>
          <a:noFill/>
          <a:ln>
            <a:solidFill>
              <a:srgbClr val="000000"/>
            </a:solidFill>
          </a:ln>
        </p:spPr>
        <p:txBody>
          <a:bodyPr wrap="none">
            <a:spAutoFit/>
          </a:bodyPr>
          <a:lstStyle/>
          <a:p>
            <a:pPr defTabSz="1463004">
              <a:defRPr/>
            </a:pPr>
            <a:r>
              <a:rPr lang="en-US" sz="3840" kern="0" dirty="0">
                <a:solidFill>
                  <a:srgbClr val="000000"/>
                </a:solidFill>
                <a:latin typeface="Helvetica"/>
                <a:cs typeface="ＭＳ Ｐゴシック" charset="0"/>
                <a:sym typeface="Calibri"/>
              </a:rPr>
              <a:t>Spanning tree</a:t>
            </a:r>
          </a:p>
          <a:p>
            <a:pPr marL="609584" lvl="1" indent="-400039" defTabSz="1463004">
              <a:buFont typeface="Lucida Grande"/>
              <a:buChar char="-"/>
              <a:defRPr/>
            </a:pPr>
            <a:r>
              <a:rPr lang="en-US" sz="2880" kern="0" dirty="0">
                <a:solidFill>
                  <a:srgbClr val="000000"/>
                </a:solidFill>
                <a:latin typeface="Helvetica"/>
                <a:cs typeface="ＭＳ Ｐゴシック" charset="0"/>
                <a:sym typeface="Calibri"/>
              </a:rPr>
              <a:t>Spanning: It reaches all leaves</a:t>
            </a:r>
          </a:p>
          <a:p>
            <a:pPr marL="609584" lvl="1" indent="-400039" defTabSz="1463004">
              <a:buFont typeface="Lucida Grande"/>
              <a:buChar char="-"/>
              <a:defRPr/>
            </a:pPr>
            <a:r>
              <a:rPr lang="en-US" sz="2880" kern="0" dirty="0">
                <a:solidFill>
                  <a:srgbClr val="000000"/>
                </a:solidFill>
                <a:latin typeface="Helvetica"/>
                <a:cs typeface="ＭＳ Ｐゴシック" charset="0"/>
                <a:sym typeface="Calibri"/>
              </a:rPr>
              <a:t>Tree: It has no loops</a:t>
            </a:r>
          </a:p>
        </p:txBody>
      </p:sp>
    </p:spTree>
    <p:extLst>
      <p:ext uri="{BB962C8B-B14F-4D97-AF65-F5344CB8AC3E}">
        <p14:creationId xmlns:p14="http://schemas.microsoft.com/office/powerpoint/2010/main" val="618224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0FDA8CF-9E65-F44E-9250-8D66E6663F21}"/>
              </a:ext>
            </a:extLst>
          </p:cNvPr>
          <p:cNvSpPr>
            <a:spLocks noGrp="1" noChangeArrowheads="1"/>
          </p:cNvSpPr>
          <p:nvPr>
            <p:ph type="title"/>
          </p:nvPr>
        </p:nvSpPr>
        <p:spPr/>
        <p:txBody>
          <a:bodyPr/>
          <a:lstStyle/>
          <a:p>
            <a:r>
              <a:rPr lang="en-US" altLang="en-US" sz="4320">
                <a:latin typeface="Calibri" panose="020F0502020204030204" pitchFamily="34" charset="0"/>
                <a:ea typeface="ＭＳ Ｐゴシック" panose="020B0600070205080204" pitchFamily="34" charset="-128"/>
              </a:rPr>
              <a:t>Dijkstra’s shortest path first algorithm</a:t>
            </a:r>
            <a:br>
              <a:rPr lang="en-US" altLang="en-US" sz="4320">
                <a:latin typeface="Calibri" panose="020F0502020204030204" pitchFamily="34" charset="0"/>
                <a:ea typeface="ＭＳ Ｐゴシック" panose="020B0600070205080204" pitchFamily="34" charset="-128"/>
              </a:rPr>
            </a:br>
            <a:r>
              <a:rPr lang="en-US" altLang="en-US" sz="3360">
                <a:latin typeface="Calibri" panose="020F0502020204030204" pitchFamily="34" charset="0"/>
                <a:ea typeface="ＭＳ Ｐゴシック" panose="020B0600070205080204" pitchFamily="34" charset="-128"/>
              </a:rPr>
              <a:t>(example of a “Link State Algorithm”)</a:t>
            </a:r>
          </a:p>
        </p:txBody>
      </p:sp>
      <p:sp>
        <p:nvSpPr>
          <p:cNvPr id="2" name="Content Placeholder 1">
            <a:extLst>
              <a:ext uri="{FF2B5EF4-FFF2-40B4-BE49-F238E27FC236}">
                <a16:creationId xmlns:a16="http://schemas.microsoft.com/office/drawing/2014/main" id="{8B2D034D-A695-854E-9C9F-2EF2F656F0CD}"/>
              </a:ext>
            </a:extLst>
          </p:cNvPr>
          <p:cNvSpPr>
            <a:spLocks noGrp="1"/>
          </p:cNvSpPr>
          <p:nvPr>
            <p:ph idx="1"/>
          </p:nvPr>
        </p:nvSpPr>
        <p:spPr>
          <a:xfrm>
            <a:off x="1097280" y="2667000"/>
            <a:ext cx="12435840" cy="4937760"/>
          </a:xfrm>
        </p:spPr>
        <p:txBody>
          <a:bodyPr/>
          <a:lstStyle/>
          <a:p>
            <a:pPr marL="617220" indent="-617220">
              <a:buClrTx/>
              <a:buSzPct val="100000"/>
              <a:buFont typeface="Calibri" panose="020F0502020204030204" pitchFamily="34" charset="0"/>
              <a:buAutoNum type="arabicPeriod"/>
            </a:pPr>
            <a:r>
              <a:rPr lang="en-US" altLang="en-US" u="sng" dirty="0">
                <a:ea typeface="ＭＳ Ｐゴシック" panose="020B0600070205080204" pitchFamily="34" charset="-128"/>
              </a:rPr>
              <a:t>Exchange link state</a:t>
            </a:r>
            <a:r>
              <a:rPr lang="en-US" altLang="en-US" dirty="0">
                <a:ea typeface="ＭＳ Ｐゴシック" panose="020B0600070205080204" pitchFamily="34" charset="-128"/>
              </a:rPr>
              <a:t>: A router floods to every other router the state of links connected to it.</a:t>
            </a:r>
          </a:p>
          <a:p>
            <a:pPr marL="1102996" lvl="1" indent="-424816"/>
            <a:r>
              <a:rPr lang="en-US" altLang="en-US" sz="2880" dirty="0">
                <a:ea typeface="ＭＳ Ｐゴシック" panose="020B0600070205080204" pitchFamily="34" charset="-128"/>
              </a:rPr>
              <a:t>Periodically</a:t>
            </a:r>
          </a:p>
          <a:p>
            <a:pPr marL="1102996" lvl="1" indent="-424816"/>
            <a:r>
              <a:rPr lang="en-US" altLang="en-US" sz="2880" dirty="0">
                <a:ea typeface="ＭＳ Ｐゴシック" panose="020B0600070205080204" pitchFamily="34" charset="-128"/>
              </a:rPr>
              <a:t>When link state changes</a:t>
            </a:r>
          </a:p>
          <a:p>
            <a:pPr marL="617220" indent="-617220">
              <a:buClrTx/>
              <a:buSzPct val="100000"/>
              <a:buFont typeface="Calibri" panose="020F0502020204030204" pitchFamily="34" charset="0"/>
              <a:buAutoNum type="arabicPeriod"/>
            </a:pPr>
            <a:r>
              <a:rPr lang="en-US" altLang="en-US" u="sng" dirty="0">
                <a:ea typeface="ＭＳ Ｐゴシック" panose="020B0600070205080204" pitchFamily="34" charset="-128"/>
              </a:rPr>
              <a:t>Run Dijkstra</a:t>
            </a:r>
            <a:r>
              <a:rPr lang="en-US" altLang="en-US" dirty="0">
                <a:ea typeface="ＭＳ Ｐゴシック" panose="020B0600070205080204" pitchFamily="34" charset="-128"/>
              </a:rPr>
              <a:t>: Each router independently runs Dijkstra’s shortest path first algorithm. </a:t>
            </a:r>
          </a:p>
          <a:p>
            <a:pPr marL="617220" indent="-617220"/>
            <a:endParaRPr lang="en-US" altLang="en-US" dirty="0">
              <a:ea typeface="ＭＳ Ｐゴシック" panose="020B0600070205080204" pitchFamily="34" charset="-128"/>
            </a:endParaRPr>
          </a:p>
          <a:p>
            <a:pPr marL="617220" indent="-617220" algn="ctr"/>
            <a:r>
              <a:rPr lang="en-US" altLang="en-US" i="1" dirty="0">
                <a:ea typeface="ＭＳ Ｐゴシック" panose="020B0600070205080204" pitchFamily="34" charset="-128"/>
              </a:rPr>
              <a:t>Each router finds min-cost spanning tree </a:t>
            </a:r>
            <a:br>
              <a:rPr lang="en-US" altLang="en-US" i="1" dirty="0">
                <a:ea typeface="ＭＳ Ｐゴシック" panose="020B0600070205080204" pitchFamily="34" charset="-128"/>
              </a:rPr>
            </a:br>
            <a:r>
              <a:rPr lang="en-US" altLang="en-US" i="1" dirty="0">
                <a:ea typeface="ＭＳ Ｐゴシック" panose="020B0600070205080204" pitchFamily="34" charset="-128"/>
              </a:rPr>
              <a:t>to every other router.</a:t>
            </a:r>
          </a:p>
          <a:p>
            <a:pPr marL="617220" indent="-617220">
              <a:buFont typeface="Calibri" panose="020F0502020204030204" pitchFamily="34" charset="0"/>
              <a:buAutoNum type="arabicPeriod"/>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091621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471D8B3-1991-E34B-8D31-5E42661888E1}"/>
              </a:ext>
            </a:extLst>
          </p:cNvPr>
          <p:cNvSpPr>
            <a:spLocks noGrp="1" noChangeArrowheads="1"/>
          </p:cNvSpPr>
          <p:nvPr>
            <p:ph type="title"/>
          </p:nvPr>
        </p:nvSpPr>
        <p:spPr>
          <a:xfrm>
            <a:off x="1828800" y="274320"/>
            <a:ext cx="10972800" cy="1463040"/>
          </a:xfrm>
        </p:spPr>
        <p:txBody>
          <a:bodyPr/>
          <a:lstStyle/>
          <a:p>
            <a:pPr>
              <a:defRPr/>
            </a:pPr>
            <a:r>
              <a:rPr lang="en-US" dirty="0"/>
              <a:t>Example Annotated Graph</a:t>
            </a:r>
          </a:p>
        </p:txBody>
      </p:sp>
      <p:sp>
        <p:nvSpPr>
          <p:cNvPr id="57381" name="Oval 37">
            <a:extLst>
              <a:ext uri="{FF2B5EF4-FFF2-40B4-BE49-F238E27FC236}">
                <a16:creationId xmlns:a16="http://schemas.microsoft.com/office/drawing/2014/main" id="{5B761C83-A732-BF48-8DF3-BF22D6541FEC}"/>
              </a:ext>
            </a:extLst>
          </p:cNvPr>
          <p:cNvSpPr>
            <a:spLocks noChangeArrowheads="1"/>
          </p:cNvSpPr>
          <p:nvPr/>
        </p:nvSpPr>
        <p:spPr bwMode="auto">
          <a:xfrm>
            <a:off x="8572501" y="4886325"/>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7</a:t>
            </a:r>
            <a:endParaRPr lang="en-US" sz="2400" kern="0">
              <a:solidFill>
                <a:srgbClr val="000000"/>
              </a:solidFill>
              <a:cs typeface="ＭＳ Ｐゴシック" charset="0"/>
              <a:sym typeface="Calibri"/>
            </a:endParaRPr>
          </a:p>
        </p:txBody>
      </p:sp>
      <p:sp>
        <p:nvSpPr>
          <p:cNvPr id="57383" name="Oval 39">
            <a:extLst>
              <a:ext uri="{FF2B5EF4-FFF2-40B4-BE49-F238E27FC236}">
                <a16:creationId xmlns:a16="http://schemas.microsoft.com/office/drawing/2014/main" id="{A152FEAA-B6DE-DE46-97B5-9003C82A4AD6}"/>
              </a:ext>
            </a:extLst>
          </p:cNvPr>
          <p:cNvSpPr>
            <a:spLocks noChangeArrowheads="1"/>
          </p:cNvSpPr>
          <p:nvPr/>
        </p:nvSpPr>
        <p:spPr bwMode="auto">
          <a:xfrm>
            <a:off x="9944101" y="372618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6</a:t>
            </a:r>
            <a:endParaRPr lang="en-US" sz="2400" kern="0">
              <a:solidFill>
                <a:srgbClr val="000000"/>
              </a:solidFill>
              <a:cs typeface="ＭＳ Ｐゴシック" charset="0"/>
              <a:sym typeface="Calibri"/>
            </a:endParaRPr>
          </a:p>
        </p:txBody>
      </p:sp>
      <p:sp>
        <p:nvSpPr>
          <p:cNvPr id="57384" name="Oval 40">
            <a:extLst>
              <a:ext uri="{FF2B5EF4-FFF2-40B4-BE49-F238E27FC236}">
                <a16:creationId xmlns:a16="http://schemas.microsoft.com/office/drawing/2014/main" id="{2CC02254-4A48-9D41-82D7-410BB19400D0}"/>
              </a:ext>
            </a:extLst>
          </p:cNvPr>
          <p:cNvSpPr>
            <a:spLocks noChangeArrowheads="1"/>
          </p:cNvSpPr>
          <p:nvPr/>
        </p:nvSpPr>
        <p:spPr bwMode="auto">
          <a:xfrm>
            <a:off x="7840981" y="372618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4</a:t>
            </a:r>
            <a:endParaRPr lang="en-US" sz="2400" kern="0">
              <a:solidFill>
                <a:srgbClr val="000000"/>
              </a:solidFill>
              <a:cs typeface="ＭＳ Ｐゴシック" charset="0"/>
              <a:sym typeface="Calibri"/>
            </a:endParaRPr>
          </a:p>
        </p:txBody>
      </p:sp>
      <p:sp>
        <p:nvSpPr>
          <p:cNvPr id="57385" name="Oval 41">
            <a:extLst>
              <a:ext uri="{FF2B5EF4-FFF2-40B4-BE49-F238E27FC236}">
                <a16:creationId xmlns:a16="http://schemas.microsoft.com/office/drawing/2014/main" id="{0407FEC9-3135-CF4D-925B-3C976C1B0259}"/>
              </a:ext>
            </a:extLst>
          </p:cNvPr>
          <p:cNvSpPr>
            <a:spLocks noChangeArrowheads="1"/>
          </p:cNvSpPr>
          <p:nvPr/>
        </p:nvSpPr>
        <p:spPr bwMode="auto">
          <a:xfrm>
            <a:off x="5646421" y="372618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2</a:t>
            </a:r>
            <a:endParaRPr lang="en-US" sz="2400" kern="0">
              <a:solidFill>
                <a:srgbClr val="000000"/>
              </a:solidFill>
              <a:cs typeface="ＭＳ Ｐゴシック" charset="0"/>
              <a:sym typeface="Calibri"/>
            </a:endParaRPr>
          </a:p>
        </p:txBody>
      </p:sp>
      <p:sp>
        <p:nvSpPr>
          <p:cNvPr id="57386" name="Oval 42">
            <a:extLst>
              <a:ext uri="{FF2B5EF4-FFF2-40B4-BE49-F238E27FC236}">
                <a16:creationId xmlns:a16="http://schemas.microsoft.com/office/drawing/2014/main" id="{E0816FF2-E109-2E40-99F5-CD953DDF565C}"/>
              </a:ext>
            </a:extLst>
          </p:cNvPr>
          <p:cNvSpPr>
            <a:spLocks noChangeArrowheads="1"/>
          </p:cNvSpPr>
          <p:nvPr/>
        </p:nvSpPr>
        <p:spPr bwMode="auto">
          <a:xfrm>
            <a:off x="3360421" y="3629026"/>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1</a:t>
            </a:r>
            <a:endParaRPr lang="en-US" sz="2400" kern="0">
              <a:solidFill>
                <a:srgbClr val="000000"/>
              </a:solidFill>
              <a:cs typeface="ＭＳ Ｐゴシック" charset="0"/>
              <a:sym typeface="Calibri"/>
            </a:endParaRPr>
          </a:p>
        </p:txBody>
      </p:sp>
      <p:sp>
        <p:nvSpPr>
          <p:cNvPr id="57387" name="Line 43">
            <a:extLst>
              <a:ext uri="{FF2B5EF4-FFF2-40B4-BE49-F238E27FC236}">
                <a16:creationId xmlns:a16="http://schemas.microsoft.com/office/drawing/2014/main" id="{4545193C-C611-0F4A-B69B-B4FFDBB27684}"/>
              </a:ext>
            </a:extLst>
          </p:cNvPr>
          <p:cNvSpPr>
            <a:spLocks noChangeShapeType="1"/>
          </p:cNvSpPr>
          <p:nvPr/>
        </p:nvSpPr>
        <p:spPr bwMode="auto">
          <a:xfrm>
            <a:off x="4183381" y="4015741"/>
            <a:ext cx="146304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88" name="Line 44">
            <a:extLst>
              <a:ext uri="{FF2B5EF4-FFF2-40B4-BE49-F238E27FC236}">
                <a16:creationId xmlns:a16="http://schemas.microsoft.com/office/drawing/2014/main" id="{7E56CFA9-6A9B-7B48-B47E-D7270273D448}"/>
              </a:ext>
            </a:extLst>
          </p:cNvPr>
          <p:cNvSpPr>
            <a:spLocks noChangeShapeType="1"/>
          </p:cNvSpPr>
          <p:nvPr/>
        </p:nvSpPr>
        <p:spPr bwMode="auto">
          <a:xfrm>
            <a:off x="3817621" y="4305301"/>
            <a:ext cx="640080" cy="116014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0" name="Line 46">
            <a:extLst>
              <a:ext uri="{FF2B5EF4-FFF2-40B4-BE49-F238E27FC236}">
                <a16:creationId xmlns:a16="http://schemas.microsoft.com/office/drawing/2014/main" id="{0858A2F5-F3B7-E442-9836-3E9072F22222}"/>
              </a:ext>
            </a:extLst>
          </p:cNvPr>
          <p:cNvSpPr>
            <a:spLocks noChangeShapeType="1"/>
          </p:cNvSpPr>
          <p:nvPr/>
        </p:nvSpPr>
        <p:spPr bwMode="auto">
          <a:xfrm flipH="1">
            <a:off x="4804412" y="6046470"/>
            <a:ext cx="559689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1" name="Line 47">
            <a:extLst>
              <a:ext uri="{FF2B5EF4-FFF2-40B4-BE49-F238E27FC236}">
                <a16:creationId xmlns:a16="http://schemas.microsoft.com/office/drawing/2014/main" id="{C2AC3D38-5922-B146-8FB8-FFB11ABFEF62}"/>
              </a:ext>
            </a:extLst>
          </p:cNvPr>
          <p:cNvSpPr>
            <a:spLocks noChangeShapeType="1"/>
          </p:cNvSpPr>
          <p:nvPr/>
        </p:nvSpPr>
        <p:spPr bwMode="auto">
          <a:xfrm flipH="1" flipV="1">
            <a:off x="7090412" y="5465446"/>
            <a:ext cx="2945130" cy="38671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2" name="Line 48">
            <a:extLst>
              <a:ext uri="{FF2B5EF4-FFF2-40B4-BE49-F238E27FC236}">
                <a16:creationId xmlns:a16="http://schemas.microsoft.com/office/drawing/2014/main" id="{DB6ACDAD-2D88-EE41-A807-0F4388497D19}"/>
              </a:ext>
            </a:extLst>
          </p:cNvPr>
          <p:cNvSpPr>
            <a:spLocks noChangeShapeType="1"/>
          </p:cNvSpPr>
          <p:nvPr/>
        </p:nvSpPr>
        <p:spPr bwMode="auto">
          <a:xfrm flipH="1" flipV="1">
            <a:off x="9395461" y="5273043"/>
            <a:ext cx="822960" cy="38671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3" name="Line 49">
            <a:extLst>
              <a:ext uri="{FF2B5EF4-FFF2-40B4-BE49-F238E27FC236}">
                <a16:creationId xmlns:a16="http://schemas.microsoft.com/office/drawing/2014/main" id="{FCE0DF14-BD24-EC4F-8143-DAFAC76320F0}"/>
              </a:ext>
            </a:extLst>
          </p:cNvPr>
          <p:cNvSpPr>
            <a:spLocks noChangeShapeType="1"/>
          </p:cNvSpPr>
          <p:nvPr/>
        </p:nvSpPr>
        <p:spPr bwMode="auto">
          <a:xfrm flipV="1">
            <a:off x="10401301" y="4402456"/>
            <a:ext cx="0" cy="1160144"/>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404" name="Line 60">
            <a:extLst>
              <a:ext uri="{FF2B5EF4-FFF2-40B4-BE49-F238E27FC236}">
                <a16:creationId xmlns:a16="http://schemas.microsoft.com/office/drawing/2014/main" id="{17A000B9-4119-2D4D-A76C-34CBDA7B866F}"/>
              </a:ext>
            </a:extLst>
          </p:cNvPr>
          <p:cNvSpPr>
            <a:spLocks noChangeShapeType="1"/>
          </p:cNvSpPr>
          <p:nvPr/>
        </p:nvSpPr>
        <p:spPr bwMode="auto">
          <a:xfrm>
            <a:off x="6488431" y="4015741"/>
            <a:ext cx="1333501"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405" name="Line 61">
            <a:extLst>
              <a:ext uri="{FF2B5EF4-FFF2-40B4-BE49-F238E27FC236}">
                <a16:creationId xmlns:a16="http://schemas.microsoft.com/office/drawing/2014/main" id="{F041D1C6-6F68-3448-A5C0-34943EA255AC}"/>
              </a:ext>
            </a:extLst>
          </p:cNvPr>
          <p:cNvSpPr>
            <a:spLocks noChangeShapeType="1"/>
          </p:cNvSpPr>
          <p:nvPr/>
        </p:nvSpPr>
        <p:spPr bwMode="auto">
          <a:xfrm>
            <a:off x="8663941" y="4067176"/>
            <a:ext cx="128016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406" name="Line 62">
            <a:extLst>
              <a:ext uri="{FF2B5EF4-FFF2-40B4-BE49-F238E27FC236}">
                <a16:creationId xmlns:a16="http://schemas.microsoft.com/office/drawing/2014/main" id="{82FE696E-8966-AB48-A920-F4486AD960D8}"/>
              </a:ext>
            </a:extLst>
          </p:cNvPr>
          <p:cNvSpPr>
            <a:spLocks noChangeShapeType="1"/>
          </p:cNvSpPr>
          <p:nvPr/>
        </p:nvSpPr>
        <p:spPr bwMode="auto">
          <a:xfrm>
            <a:off x="6195062" y="4358641"/>
            <a:ext cx="621030" cy="77343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82" name="Oval 38">
            <a:extLst>
              <a:ext uri="{FF2B5EF4-FFF2-40B4-BE49-F238E27FC236}">
                <a16:creationId xmlns:a16="http://schemas.microsoft.com/office/drawing/2014/main" id="{28ABD47A-BC6C-844A-A507-E82CC06FE08C}"/>
              </a:ext>
            </a:extLst>
          </p:cNvPr>
          <p:cNvSpPr>
            <a:spLocks noChangeArrowheads="1"/>
          </p:cNvSpPr>
          <p:nvPr/>
        </p:nvSpPr>
        <p:spPr bwMode="auto">
          <a:xfrm>
            <a:off x="10035541" y="556260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8</a:t>
            </a:r>
            <a:endParaRPr lang="en-US" sz="2400" kern="0">
              <a:solidFill>
                <a:srgbClr val="000000"/>
              </a:solidFill>
              <a:cs typeface="ＭＳ Ｐゴシック" charset="0"/>
              <a:sym typeface="Calibri"/>
            </a:endParaRPr>
          </a:p>
        </p:txBody>
      </p:sp>
      <p:sp>
        <p:nvSpPr>
          <p:cNvPr id="57379" name="Oval 35">
            <a:extLst>
              <a:ext uri="{FF2B5EF4-FFF2-40B4-BE49-F238E27FC236}">
                <a16:creationId xmlns:a16="http://schemas.microsoft.com/office/drawing/2014/main" id="{90316029-E816-A343-A1B6-645B290E8501}"/>
              </a:ext>
            </a:extLst>
          </p:cNvPr>
          <p:cNvSpPr>
            <a:spLocks noChangeArrowheads="1"/>
          </p:cNvSpPr>
          <p:nvPr/>
        </p:nvSpPr>
        <p:spPr bwMode="auto">
          <a:xfrm>
            <a:off x="6560821" y="507873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5</a:t>
            </a:r>
            <a:endParaRPr lang="en-US" sz="2400" kern="0">
              <a:solidFill>
                <a:srgbClr val="000000"/>
              </a:solidFill>
              <a:cs typeface="ＭＳ Ｐゴシック" charset="0"/>
              <a:sym typeface="Calibri"/>
            </a:endParaRPr>
          </a:p>
        </p:txBody>
      </p:sp>
      <p:sp>
        <p:nvSpPr>
          <p:cNvPr id="57380" name="Oval 36">
            <a:extLst>
              <a:ext uri="{FF2B5EF4-FFF2-40B4-BE49-F238E27FC236}">
                <a16:creationId xmlns:a16="http://schemas.microsoft.com/office/drawing/2014/main" id="{BD7CE570-BDC9-1144-A11D-CA5E0E35411A}"/>
              </a:ext>
            </a:extLst>
          </p:cNvPr>
          <p:cNvSpPr>
            <a:spLocks noChangeArrowheads="1"/>
          </p:cNvSpPr>
          <p:nvPr/>
        </p:nvSpPr>
        <p:spPr bwMode="auto">
          <a:xfrm>
            <a:off x="4183381" y="5465445"/>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3</a:t>
            </a:r>
            <a:endParaRPr lang="en-US" sz="2400" kern="0">
              <a:solidFill>
                <a:srgbClr val="000000"/>
              </a:solidFill>
              <a:cs typeface="ＭＳ Ｐゴシック" charset="0"/>
              <a:sym typeface="Calibri"/>
            </a:endParaRPr>
          </a:p>
        </p:txBody>
      </p:sp>
      <p:grpSp>
        <p:nvGrpSpPr>
          <p:cNvPr id="44051" name="Group 1">
            <a:extLst>
              <a:ext uri="{FF2B5EF4-FFF2-40B4-BE49-F238E27FC236}">
                <a16:creationId xmlns:a16="http://schemas.microsoft.com/office/drawing/2014/main" id="{6BFE935D-76D7-9641-8C3E-13B98F98C258}"/>
              </a:ext>
            </a:extLst>
          </p:cNvPr>
          <p:cNvGrpSpPr>
            <a:grpSpLocks/>
          </p:cNvGrpSpPr>
          <p:nvPr/>
        </p:nvGrpSpPr>
        <p:grpSpPr bwMode="auto">
          <a:xfrm>
            <a:off x="1965960" y="2089787"/>
            <a:ext cx="1371600" cy="1356360"/>
            <a:chOff x="457200" y="1828800"/>
            <a:chExt cx="1143000" cy="1130300"/>
          </a:xfrm>
        </p:grpSpPr>
        <p:pic>
          <p:nvPicPr>
            <p:cNvPr id="44085" name="Picture 45">
              <a:extLst>
                <a:ext uri="{FF2B5EF4-FFF2-40B4-BE49-F238E27FC236}">
                  <a16:creationId xmlns:a16="http://schemas.microsoft.com/office/drawing/2014/main" id="{CE1F984D-2F46-484B-AE11-0FDA3103D5C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 name="TextBox 46">
              <a:extLst>
                <a:ext uri="{FF2B5EF4-FFF2-40B4-BE49-F238E27FC236}">
                  <a16:creationId xmlns:a16="http://schemas.microsoft.com/office/drawing/2014/main" id="{75C48C10-9498-CE4F-9999-6E47E5F5842B}"/>
                </a:ext>
              </a:extLst>
            </p:cNvPr>
            <p:cNvSpPr txBox="1"/>
            <p:nvPr/>
          </p:nvSpPr>
          <p:spPr>
            <a:xfrm>
              <a:off x="1008063" y="2049463"/>
              <a:ext cx="35960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A</a:t>
              </a:r>
            </a:p>
          </p:txBody>
        </p:sp>
      </p:grpSp>
      <p:grpSp>
        <p:nvGrpSpPr>
          <p:cNvPr id="44052" name="Group 48">
            <a:extLst>
              <a:ext uri="{FF2B5EF4-FFF2-40B4-BE49-F238E27FC236}">
                <a16:creationId xmlns:a16="http://schemas.microsoft.com/office/drawing/2014/main" id="{75A09215-F3B1-A549-8E07-1FCBCC925956}"/>
              </a:ext>
            </a:extLst>
          </p:cNvPr>
          <p:cNvGrpSpPr>
            <a:grpSpLocks/>
          </p:cNvGrpSpPr>
          <p:nvPr/>
        </p:nvGrpSpPr>
        <p:grpSpPr bwMode="auto">
          <a:xfrm>
            <a:off x="11155680" y="6141721"/>
            <a:ext cx="1371600" cy="1356360"/>
            <a:chOff x="457200" y="1828800"/>
            <a:chExt cx="1143000" cy="1130300"/>
          </a:xfrm>
        </p:grpSpPr>
        <p:pic>
          <p:nvPicPr>
            <p:cNvPr id="44083" name="Picture 49">
              <a:extLst>
                <a:ext uri="{FF2B5EF4-FFF2-40B4-BE49-F238E27FC236}">
                  <a16:creationId xmlns:a16="http://schemas.microsoft.com/office/drawing/2014/main" id="{06EAC296-4B60-3A48-8305-745575E947C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 name="TextBox 50">
              <a:extLst>
                <a:ext uri="{FF2B5EF4-FFF2-40B4-BE49-F238E27FC236}">
                  <a16:creationId xmlns:a16="http://schemas.microsoft.com/office/drawing/2014/main" id="{FEA76752-4D77-4940-8AE8-2F45F9F91BFE}"/>
                </a:ext>
              </a:extLst>
            </p:cNvPr>
            <p:cNvSpPr txBox="1"/>
            <p:nvPr/>
          </p:nvSpPr>
          <p:spPr>
            <a:xfrm>
              <a:off x="1008063" y="2049463"/>
              <a:ext cx="35960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X</a:t>
              </a:r>
            </a:p>
          </p:txBody>
        </p:sp>
      </p:grpSp>
      <p:grpSp>
        <p:nvGrpSpPr>
          <p:cNvPr id="44053" name="Group 51">
            <a:extLst>
              <a:ext uri="{FF2B5EF4-FFF2-40B4-BE49-F238E27FC236}">
                <a16:creationId xmlns:a16="http://schemas.microsoft.com/office/drawing/2014/main" id="{7F8E0960-7FD3-F34B-840D-BEF9EA76FCBF}"/>
              </a:ext>
            </a:extLst>
          </p:cNvPr>
          <p:cNvGrpSpPr>
            <a:grpSpLocks/>
          </p:cNvGrpSpPr>
          <p:nvPr/>
        </p:nvGrpSpPr>
        <p:grpSpPr bwMode="auto">
          <a:xfrm>
            <a:off x="5265421" y="2021207"/>
            <a:ext cx="1371600" cy="1356360"/>
            <a:chOff x="457200" y="1828800"/>
            <a:chExt cx="1143000" cy="1130300"/>
          </a:xfrm>
        </p:grpSpPr>
        <p:pic>
          <p:nvPicPr>
            <p:cNvPr id="44081" name="Picture 52">
              <a:extLst>
                <a:ext uri="{FF2B5EF4-FFF2-40B4-BE49-F238E27FC236}">
                  <a16:creationId xmlns:a16="http://schemas.microsoft.com/office/drawing/2014/main" id="{9AEEC1DB-EEF4-4145-8F96-403F7FDBBA2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 name="TextBox 53">
              <a:extLst>
                <a:ext uri="{FF2B5EF4-FFF2-40B4-BE49-F238E27FC236}">
                  <a16:creationId xmlns:a16="http://schemas.microsoft.com/office/drawing/2014/main" id="{CDB0D172-B771-F44A-BC71-B58FE20A324E}"/>
                </a:ext>
              </a:extLst>
            </p:cNvPr>
            <p:cNvSpPr txBox="1"/>
            <p:nvPr/>
          </p:nvSpPr>
          <p:spPr>
            <a:xfrm>
              <a:off x="1008063" y="2049463"/>
              <a:ext cx="35960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B</a:t>
              </a:r>
            </a:p>
          </p:txBody>
        </p:sp>
      </p:grpSp>
      <p:grpSp>
        <p:nvGrpSpPr>
          <p:cNvPr id="44054" name="Group 54">
            <a:extLst>
              <a:ext uri="{FF2B5EF4-FFF2-40B4-BE49-F238E27FC236}">
                <a16:creationId xmlns:a16="http://schemas.microsoft.com/office/drawing/2014/main" id="{EDEEFA27-1E25-2148-9965-D29764428D74}"/>
              </a:ext>
            </a:extLst>
          </p:cNvPr>
          <p:cNvGrpSpPr>
            <a:grpSpLocks/>
          </p:cNvGrpSpPr>
          <p:nvPr/>
        </p:nvGrpSpPr>
        <p:grpSpPr bwMode="auto">
          <a:xfrm>
            <a:off x="7978141" y="2089787"/>
            <a:ext cx="1371600" cy="1356360"/>
            <a:chOff x="457200" y="1828800"/>
            <a:chExt cx="1143000" cy="1130300"/>
          </a:xfrm>
        </p:grpSpPr>
        <p:pic>
          <p:nvPicPr>
            <p:cNvPr id="44079" name="Picture 55">
              <a:extLst>
                <a:ext uri="{FF2B5EF4-FFF2-40B4-BE49-F238E27FC236}">
                  <a16:creationId xmlns:a16="http://schemas.microsoft.com/office/drawing/2014/main" id="{CAFFA528-492B-2043-9DCC-3F7A59D6B36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7" name="TextBox 56">
              <a:extLst>
                <a:ext uri="{FF2B5EF4-FFF2-40B4-BE49-F238E27FC236}">
                  <a16:creationId xmlns:a16="http://schemas.microsoft.com/office/drawing/2014/main" id="{A85E66E1-69AE-FE48-B3E5-291DD579C60A}"/>
                </a:ext>
              </a:extLst>
            </p:cNvPr>
            <p:cNvSpPr txBox="1"/>
            <p:nvPr/>
          </p:nvSpPr>
          <p:spPr>
            <a:xfrm>
              <a:off x="1008063" y="2049463"/>
              <a:ext cx="37563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C</a:t>
              </a:r>
            </a:p>
          </p:txBody>
        </p:sp>
      </p:grpSp>
      <p:grpSp>
        <p:nvGrpSpPr>
          <p:cNvPr id="44055" name="Group 57">
            <a:extLst>
              <a:ext uri="{FF2B5EF4-FFF2-40B4-BE49-F238E27FC236}">
                <a16:creationId xmlns:a16="http://schemas.microsoft.com/office/drawing/2014/main" id="{35E2036B-5027-8F4F-854C-1C8BD102BA85}"/>
              </a:ext>
            </a:extLst>
          </p:cNvPr>
          <p:cNvGrpSpPr>
            <a:grpSpLocks/>
          </p:cNvGrpSpPr>
          <p:nvPr/>
        </p:nvGrpSpPr>
        <p:grpSpPr bwMode="auto">
          <a:xfrm>
            <a:off x="10690861" y="2158367"/>
            <a:ext cx="1371600" cy="1356360"/>
            <a:chOff x="457200" y="1828800"/>
            <a:chExt cx="1143000" cy="1130300"/>
          </a:xfrm>
        </p:grpSpPr>
        <p:pic>
          <p:nvPicPr>
            <p:cNvPr id="44077" name="Picture 58">
              <a:extLst>
                <a:ext uri="{FF2B5EF4-FFF2-40B4-BE49-F238E27FC236}">
                  <a16:creationId xmlns:a16="http://schemas.microsoft.com/office/drawing/2014/main" id="{19F6123A-0B0C-084C-A8E9-AFCCC4865FF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 name="TextBox 59">
              <a:extLst>
                <a:ext uri="{FF2B5EF4-FFF2-40B4-BE49-F238E27FC236}">
                  <a16:creationId xmlns:a16="http://schemas.microsoft.com/office/drawing/2014/main" id="{F58D5966-7D99-B641-83B9-6ACBA7A9ED4D}"/>
                </a:ext>
              </a:extLst>
            </p:cNvPr>
            <p:cNvSpPr txBox="1"/>
            <p:nvPr/>
          </p:nvSpPr>
          <p:spPr>
            <a:xfrm>
              <a:off x="1008063" y="2049463"/>
              <a:ext cx="37563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D</a:t>
              </a:r>
            </a:p>
          </p:txBody>
        </p:sp>
      </p:grpSp>
      <p:sp>
        <p:nvSpPr>
          <p:cNvPr id="61" name="Line 48">
            <a:extLst>
              <a:ext uri="{FF2B5EF4-FFF2-40B4-BE49-F238E27FC236}">
                <a16:creationId xmlns:a16="http://schemas.microsoft.com/office/drawing/2014/main" id="{E657FE4E-FFB7-1E4C-B1D0-23C63DD80773}"/>
              </a:ext>
            </a:extLst>
          </p:cNvPr>
          <p:cNvSpPr>
            <a:spLocks noChangeShapeType="1"/>
          </p:cNvSpPr>
          <p:nvPr/>
        </p:nvSpPr>
        <p:spPr bwMode="auto">
          <a:xfrm flipH="1" flipV="1">
            <a:off x="8347712" y="4402457"/>
            <a:ext cx="430530" cy="48387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62" name="Line 48">
            <a:extLst>
              <a:ext uri="{FF2B5EF4-FFF2-40B4-BE49-F238E27FC236}">
                <a16:creationId xmlns:a16="http://schemas.microsoft.com/office/drawing/2014/main" id="{9EAE4A8D-647C-5C4D-93DA-8CF9B4AB9CC4}"/>
              </a:ext>
            </a:extLst>
          </p:cNvPr>
          <p:cNvSpPr>
            <a:spLocks noChangeShapeType="1"/>
          </p:cNvSpPr>
          <p:nvPr/>
        </p:nvSpPr>
        <p:spPr bwMode="auto">
          <a:xfrm flipV="1">
            <a:off x="7223762" y="4366262"/>
            <a:ext cx="836296" cy="76581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63" name="Line 48">
            <a:extLst>
              <a:ext uri="{FF2B5EF4-FFF2-40B4-BE49-F238E27FC236}">
                <a16:creationId xmlns:a16="http://schemas.microsoft.com/office/drawing/2014/main" id="{0BA5D0E7-325A-EB4B-97C2-862ACF86522E}"/>
              </a:ext>
            </a:extLst>
          </p:cNvPr>
          <p:cNvSpPr>
            <a:spLocks noChangeShapeType="1"/>
          </p:cNvSpPr>
          <p:nvPr/>
        </p:nvSpPr>
        <p:spPr bwMode="auto">
          <a:xfrm flipV="1">
            <a:off x="4848226" y="4366262"/>
            <a:ext cx="1078230" cy="114871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cxnSp>
        <p:nvCxnSpPr>
          <p:cNvPr id="64" name="Straight Connector 63">
            <a:extLst>
              <a:ext uri="{FF2B5EF4-FFF2-40B4-BE49-F238E27FC236}">
                <a16:creationId xmlns:a16="http://schemas.microsoft.com/office/drawing/2014/main" id="{93354CC4-BAC8-314A-8C82-D92045FF94E0}"/>
              </a:ext>
            </a:extLst>
          </p:cNvPr>
          <p:cNvCxnSpPr>
            <a:endCxn id="57386" idx="1"/>
          </p:cNvCxnSpPr>
          <p:nvPr/>
        </p:nvCxnSpPr>
        <p:spPr bwMode="auto">
          <a:xfrm>
            <a:off x="2726056" y="3276602"/>
            <a:ext cx="754381" cy="451487"/>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Connector 65">
            <a:extLst>
              <a:ext uri="{FF2B5EF4-FFF2-40B4-BE49-F238E27FC236}">
                <a16:creationId xmlns:a16="http://schemas.microsoft.com/office/drawing/2014/main" id="{C8687B9C-91CE-6348-8D13-A7DC97445783}"/>
              </a:ext>
            </a:extLst>
          </p:cNvPr>
          <p:cNvCxnSpPr>
            <a:endCxn id="57385" idx="0"/>
          </p:cNvCxnSpPr>
          <p:nvPr/>
        </p:nvCxnSpPr>
        <p:spPr bwMode="auto">
          <a:xfrm>
            <a:off x="5884547" y="3234693"/>
            <a:ext cx="173356" cy="49149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Straight Connector 67">
            <a:extLst>
              <a:ext uri="{FF2B5EF4-FFF2-40B4-BE49-F238E27FC236}">
                <a16:creationId xmlns:a16="http://schemas.microsoft.com/office/drawing/2014/main" id="{46BEF35E-48B7-D145-BFBA-CBCABBCCD8FB}"/>
              </a:ext>
            </a:extLst>
          </p:cNvPr>
          <p:cNvCxnSpPr/>
          <p:nvPr/>
        </p:nvCxnSpPr>
        <p:spPr bwMode="auto">
          <a:xfrm flipH="1">
            <a:off x="8347712" y="3234693"/>
            <a:ext cx="257176" cy="49149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Straight Connector 69">
            <a:extLst>
              <a:ext uri="{FF2B5EF4-FFF2-40B4-BE49-F238E27FC236}">
                <a16:creationId xmlns:a16="http://schemas.microsoft.com/office/drawing/2014/main" id="{0B9B2068-FAD9-C14F-A577-5BC7A303567C}"/>
              </a:ext>
            </a:extLst>
          </p:cNvPr>
          <p:cNvCxnSpPr>
            <a:endCxn id="57383" idx="7"/>
          </p:cNvCxnSpPr>
          <p:nvPr/>
        </p:nvCxnSpPr>
        <p:spPr bwMode="auto">
          <a:xfrm flipH="1">
            <a:off x="10647046" y="3377566"/>
            <a:ext cx="539116" cy="447676"/>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3" name="Straight Connector 72">
            <a:extLst>
              <a:ext uri="{FF2B5EF4-FFF2-40B4-BE49-F238E27FC236}">
                <a16:creationId xmlns:a16="http://schemas.microsoft.com/office/drawing/2014/main" id="{77BB903B-ED50-8447-806A-1D195AEF68B6}"/>
              </a:ext>
            </a:extLst>
          </p:cNvPr>
          <p:cNvCxnSpPr>
            <a:stCxn id="57382" idx="5"/>
          </p:cNvCxnSpPr>
          <p:nvPr/>
        </p:nvCxnSpPr>
        <p:spPr bwMode="auto">
          <a:xfrm>
            <a:off x="10738487" y="6139817"/>
            <a:ext cx="613410" cy="45339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 name="Group 2">
            <a:extLst>
              <a:ext uri="{FF2B5EF4-FFF2-40B4-BE49-F238E27FC236}">
                <a16:creationId xmlns:a16="http://schemas.microsoft.com/office/drawing/2014/main" id="{880880A9-3A06-1B45-94C1-ABAA8F7E13CE}"/>
              </a:ext>
            </a:extLst>
          </p:cNvPr>
          <p:cNvGrpSpPr>
            <a:grpSpLocks/>
          </p:cNvGrpSpPr>
          <p:nvPr/>
        </p:nvGrpSpPr>
        <p:grpSpPr bwMode="auto">
          <a:xfrm>
            <a:off x="4114800" y="3575689"/>
            <a:ext cx="6788632" cy="2469108"/>
            <a:chOff x="1905000" y="2979737"/>
            <a:chExt cx="5657193" cy="2057589"/>
          </a:xfrm>
        </p:grpSpPr>
        <p:sp>
          <p:nvSpPr>
            <p:cNvPr id="44" name="Text Box 50">
              <a:extLst>
                <a:ext uri="{FF2B5EF4-FFF2-40B4-BE49-F238E27FC236}">
                  <a16:creationId xmlns:a16="http://schemas.microsoft.com/office/drawing/2014/main" id="{CF7998AF-D484-BE45-A30D-EEE11E7634C1}"/>
                </a:ext>
              </a:extLst>
            </p:cNvPr>
            <p:cNvSpPr txBox="1">
              <a:spLocks noChangeArrowheads="1"/>
            </p:cNvSpPr>
            <p:nvPr/>
          </p:nvSpPr>
          <p:spPr bwMode="auto">
            <a:xfrm>
              <a:off x="2514600" y="2979737"/>
              <a:ext cx="292815"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dirty="0">
                  <a:solidFill>
                    <a:srgbClr val="FF3300"/>
                  </a:solidFill>
                  <a:cs typeface="ＭＳ Ｐゴシック" charset="0"/>
                  <a:sym typeface="Calibri"/>
                </a:rPr>
                <a:t>1</a:t>
              </a:r>
            </a:p>
          </p:txBody>
        </p:sp>
        <p:sp>
          <p:nvSpPr>
            <p:cNvPr id="45" name="Text Box 51">
              <a:extLst>
                <a:ext uri="{FF2B5EF4-FFF2-40B4-BE49-F238E27FC236}">
                  <a16:creationId xmlns:a16="http://schemas.microsoft.com/office/drawing/2014/main" id="{EE0A1E02-4398-5942-8719-709DFD05CDAA}"/>
                </a:ext>
              </a:extLst>
            </p:cNvPr>
            <p:cNvSpPr txBox="1">
              <a:spLocks noChangeArrowheads="1"/>
            </p:cNvSpPr>
            <p:nvPr/>
          </p:nvSpPr>
          <p:spPr bwMode="auto">
            <a:xfrm>
              <a:off x="4400550" y="2979737"/>
              <a:ext cx="292815"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1</a:t>
              </a:r>
            </a:p>
          </p:txBody>
        </p:sp>
        <p:sp>
          <p:nvSpPr>
            <p:cNvPr id="48" name="Text Box 52">
              <a:extLst>
                <a:ext uri="{FF2B5EF4-FFF2-40B4-BE49-F238E27FC236}">
                  <a16:creationId xmlns:a16="http://schemas.microsoft.com/office/drawing/2014/main" id="{B82D8283-6B05-A844-A80B-DA76EEB0287D}"/>
                </a:ext>
              </a:extLst>
            </p:cNvPr>
            <p:cNvSpPr txBox="1">
              <a:spLocks noChangeArrowheads="1"/>
            </p:cNvSpPr>
            <p:nvPr/>
          </p:nvSpPr>
          <p:spPr bwMode="auto">
            <a:xfrm>
              <a:off x="6076952" y="2979737"/>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4</a:t>
              </a:r>
            </a:p>
          </p:txBody>
        </p:sp>
        <p:sp>
          <p:nvSpPr>
            <p:cNvPr id="65" name="Text Box 53">
              <a:extLst>
                <a:ext uri="{FF2B5EF4-FFF2-40B4-BE49-F238E27FC236}">
                  <a16:creationId xmlns:a16="http://schemas.microsoft.com/office/drawing/2014/main" id="{F894FA47-35CF-BA4D-BEC5-3E71C1748B2D}"/>
                </a:ext>
              </a:extLst>
            </p:cNvPr>
            <p:cNvSpPr txBox="1">
              <a:spLocks noChangeArrowheads="1"/>
            </p:cNvSpPr>
            <p:nvPr/>
          </p:nvSpPr>
          <p:spPr bwMode="auto">
            <a:xfrm>
              <a:off x="7219951" y="3865562"/>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2</a:t>
              </a:r>
            </a:p>
          </p:txBody>
        </p:sp>
        <p:sp>
          <p:nvSpPr>
            <p:cNvPr id="67" name="Text Box 54">
              <a:extLst>
                <a:ext uri="{FF2B5EF4-FFF2-40B4-BE49-F238E27FC236}">
                  <a16:creationId xmlns:a16="http://schemas.microsoft.com/office/drawing/2014/main" id="{02112BEC-3B7B-5E4A-A87E-F48C8A7C0C60}"/>
                </a:ext>
              </a:extLst>
            </p:cNvPr>
            <p:cNvSpPr txBox="1">
              <a:spLocks noChangeArrowheads="1"/>
            </p:cNvSpPr>
            <p:nvPr/>
          </p:nvSpPr>
          <p:spPr bwMode="auto">
            <a:xfrm>
              <a:off x="3197225" y="4591050"/>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4</a:t>
              </a:r>
            </a:p>
          </p:txBody>
        </p:sp>
        <p:sp>
          <p:nvSpPr>
            <p:cNvPr id="69" name="Text Box 55">
              <a:extLst>
                <a:ext uri="{FF2B5EF4-FFF2-40B4-BE49-F238E27FC236}">
                  <a16:creationId xmlns:a16="http://schemas.microsoft.com/office/drawing/2014/main" id="{BACB96B8-1ABC-F140-B84C-D3288F3F9882}"/>
                </a:ext>
              </a:extLst>
            </p:cNvPr>
            <p:cNvSpPr txBox="1">
              <a:spLocks noChangeArrowheads="1"/>
            </p:cNvSpPr>
            <p:nvPr/>
          </p:nvSpPr>
          <p:spPr bwMode="auto">
            <a:xfrm>
              <a:off x="1905000" y="3756025"/>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2</a:t>
              </a:r>
            </a:p>
          </p:txBody>
        </p:sp>
        <p:sp>
          <p:nvSpPr>
            <p:cNvPr id="71" name="Text Box 56">
              <a:extLst>
                <a:ext uri="{FF2B5EF4-FFF2-40B4-BE49-F238E27FC236}">
                  <a16:creationId xmlns:a16="http://schemas.microsoft.com/office/drawing/2014/main" id="{97408DE9-CC44-6843-A0A5-A90CADA831A1}"/>
                </a:ext>
              </a:extLst>
            </p:cNvPr>
            <p:cNvSpPr txBox="1">
              <a:spLocks noChangeArrowheads="1"/>
            </p:cNvSpPr>
            <p:nvPr/>
          </p:nvSpPr>
          <p:spPr bwMode="auto">
            <a:xfrm>
              <a:off x="3867150" y="3624262"/>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2</a:t>
              </a:r>
            </a:p>
          </p:txBody>
        </p:sp>
        <p:sp>
          <p:nvSpPr>
            <p:cNvPr id="72" name="Text Box 57">
              <a:extLst>
                <a:ext uri="{FF2B5EF4-FFF2-40B4-BE49-F238E27FC236}">
                  <a16:creationId xmlns:a16="http://schemas.microsoft.com/office/drawing/2014/main" id="{7A8ACF77-71F0-404E-925B-516CD1613454}"/>
                </a:ext>
              </a:extLst>
            </p:cNvPr>
            <p:cNvSpPr txBox="1">
              <a:spLocks noChangeArrowheads="1"/>
            </p:cNvSpPr>
            <p:nvPr/>
          </p:nvSpPr>
          <p:spPr bwMode="auto">
            <a:xfrm>
              <a:off x="5619750" y="3624262"/>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3</a:t>
              </a:r>
            </a:p>
          </p:txBody>
        </p:sp>
        <p:sp>
          <p:nvSpPr>
            <p:cNvPr id="74" name="Text Box 58">
              <a:extLst>
                <a:ext uri="{FF2B5EF4-FFF2-40B4-BE49-F238E27FC236}">
                  <a16:creationId xmlns:a16="http://schemas.microsoft.com/office/drawing/2014/main" id="{952E7016-18F7-7E4D-B1F3-F9584707090B}"/>
                </a:ext>
              </a:extLst>
            </p:cNvPr>
            <p:cNvSpPr txBox="1">
              <a:spLocks noChangeArrowheads="1"/>
            </p:cNvSpPr>
            <p:nvPr/>
          </p:nvSpPr>
          <p:spPr bwMode="auto">
            <a:xfrm>
              <a:off x="5029200" y="4273749"/>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dirty="0">
                  <a:solidFill>
                    <a:srgbClr val="FF3300"/>
                  </a:solidFill>
                  <a:cs typeface="ＭＳ Ｐゴシック" charset="0"/>
                  <a:sym typeface="Calibri"/>
                </a:rPr>
                <a:t>2</a:t>
              </a:r>
            </a:p>
          </p:txBody>
        </p:sp>
        <p:sp>
          <p:nvSpPr>
            <p:cNvPr id="75" name="Text Box 59">
              <a:extLst>
                <a:ext uri="{FF2B5EF4-FFF2-40B4-BE49-F238E27FC236}">
                  <a16:creationId xmlns:a16="http://schemas.microsoft.com/office/drawing/2014/main" id="{4277677C-252D-D042-ACCD-0D5F610282F0}"/>
                </a:ext>
              </a:extLst>
            </p:cNvPr>
            <p:cNvSpPr txBox="1">
              <a:spLocks noChangeArrowheads="1"/>
            </p:cNvSpPr>
            <p:nvPr/>
          </p:nvSpPr>
          <p:spPr bwMode="auto">
            <a:xfrm>
              <a:off x="6610350" y="4106862"/>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3</a:t>
              </a:r>
            </a:p>
          </p:txBody>
        </p:sp>
        <p:sp>
          <p:nvSpPr>
            <p:cNvPr id="76" name="Text Box 55">
              <a:extLst>
                <a:ext uri="{FF2B5EF4-FFF2-40B4-BE49-F238E27FC236}">
                  <a16:creationId xmlns:a16="http://schemas.microsoft.com/office/drawing/2014/main" id="{FAD26A1A-14E1-044A-8DF4-0D84ED407DB7}"/>
                </a:ext>
              </a:extLst>
            </p:cNvPr>
            <p:cNvSpPr txBox="1">
              <a:spLocks noChangeArrowheads="1"/>
            </p:cNvSpPr>
            <p:nvPr/>
          </p:nvSpPr>
          <p:spPr bwMode="auto">
            <a:xfrm>
              <a:off x="3048000" y="3908425"/>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dirty="0">
                  <a:solidFill>
                    <a:srgbClr val="FF3300"/>
                  </a:solidFill>
                  <a:cs typeface="ＭＳ Ｐゴシック" charset="0"/>
                  <a:sym typeface="Calibri"/>
                </a:rPr>
                <a:t>5</a:t>
              </a:r>
            </a:p>
          </p:txBody>
        </p:sp>
        <p:sp>
          <p:nvSpPr>
            <p:cNvPr id="77" name="Text Box 55">
              <a:extLst>
                <a:ext uri="{FF2B5EF4-FFF2-40B4-BE49-F238E27FC236}">
                  <a16:creationId xmlns:a16="http://schemas.microsoft.com/office/drawing/2014/main" id="{126BDDBB-0AF1-F746-9492-60EB15282BB2}"/>
                </a:ext>
              </a:extLst>
            </p:cNvPr>
            <p:cNvSpPr txBox="1">
              <a:spLocks noChangeArrowheads="1"/>
            </p:cNvSpPr>
            <p:nvPr/>
          </p:nvSpPr>
          <p:spPr bwMode="auto">
            <a:xfrm>
              <a:off x="4806950" y="3806825"/>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dirty="0">
                  <a:solidFill>
                    <a:srgbClr val="FF3300"/>
                  </a:solidFill>
                  <a:cs typeface="ＭＳ Ｐゴシック" charset="0"/>
                  <a:sym typeface="Calibri"/>
                </a:rPr>
                <a:t>3</a:t>
              </a:r>
            </a:p>
          </p:txBody>
        </p:sp>
      </p:grpSp>
    </p:spTree>
    <p:extLst>
      <p:ext uri="{BB962C8B-B14F-4D97-AF65-F5344CB8AC3E}">
        <p14:creationId xmlns:p14="http://schemas.microsoft.com/office/powerpoint/2010/main" val="3858466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907A05B-323F-2D4E-8F0D-6333761135AD}"/>
              </a:ext>
            </a:extLst>
          </p:cNvPr>
          <p:cNvSpPr>
            <a:spLocks noGrp="1" noChangeArrowheads="1"/>
          </p:cNvSpPr>
          <p:nvPr>
            <p:ph type="title"/>
          </p:nvPr>
        </p:nvSpPr>
        <p:spPr>
          <a:xfrm>
            <a:off x="1828800" y="274320"/>
            <a:ext cx="10972800" cy="1463040"/>
          </a:xfrm>
        </p:spPr>
        <p:txBody>
          <a:bodyPr/>
          <a:lstStyle/>
          <a:p>
            <a:pPr>
              <a:defRPr/>
            </a:pPr>
            <a:r>
              <a:rPr lang="en-US" dirty="0"/>
              <a:t>Example Annotated Graph</a:t>
            </a:r>
          </a:p>
        </p:txBody>
      </p:sp>
      <p:sp>
        <p:nvSpPr>
          <p:cNvPr id="57381" name="Oval 37">
            <a:extLst>
              <a:ext uri="{FF2B5EF4-FFF2-40B4-BE49-F238E27FC236}">
                <a16:creationId xmlns:a16="http://schemas.microsoft.com/office/drawing/2014/main" id="{CF337E28-17C5-4A49-91AB-0CBA3D6DB6CD}"/>
              </a:ext>
            </a:extLst>
          </p:cNvPr>
          <p:cNvSpPr>
            <a:spLocks noChangeArrowheads="1"/>
          </p:cNvSpPr>
          <p:nvPr/>
        </p:nvSpPr>
        <p:spPr bwMode="auto">
          <a:xfrm>
            <a:off x="8572501" y="4886325"/>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7</a:t>
            </a:r>
            <a:endParaRPr lang="en-US" sz="2400" kern="0">
              <a:solidFill>
                <a:srgbClr val="000000"/>
              </a:solidFill>
              <a:cs typeface="ＭＳ Ｐゴシック" charset="0"/>
              <a:sym typeface="Calibri"/>
            </a:endParaRPr>
          </a:p>
        </p:txBody>
      </p:sp>
      <p:sp>
        <p:nvSpPr>
          <p:cNvPr id="57383" name="Oval 39">
            <a:extLst>
              <a:ext uri="{FF2B5EF4-FFF2-40B4-BE49-F238E27FC236}">
                <a16:creationId xmlns:a16="http://schemas.microsoft.com/office/drawing/2014/main" id="{AD31294F-4632-2B4A-9AD9-4E3DFE079F37}"/>
              </a:ext>
            </a:extLst>
          </p:cNvPr>
          <p:cNvSpPr>
            <a:spLocks noChangeArrowheads="1"/>
          </p:cNvSpPr>
          <p:nvPr/>
        </p:nvSpPr>
        <p:spPr bwMode="auto">
          <a:xfrm>
            <a:off x="9944101" y="372618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6</a:t>
            </a:r>
            <a:endParaRPr lang="en-US" sz="2400" kern="0">
              <a:solidFill>
                <a:srgbClr val="000000"/>
              </a:solidFill>
              <a:cs typeface="ＭＳ Ｐゴシック" charset="0"/>
              <a:sym typeface="Calibri"/>
            </a:endParaRPr>
          </a:p>
        </p:txBody>
      </p:sp>
      <p:sp>
        <p:nvSpPr>
          <p:cNvPr id="57384" name="Oval 40">
            <a:extLst>
              <a:ext uri="{FF2B5EF4-FFF2-40B4-BE49-F238E27FC236}">
                <a16:creationId xmlns:a16="http://schemas.microsoft.com/office/drawing/2014/main" id="{7F0DE74D-74C6-E041-B603-25BB1BB455B4}"/>
              </a:ext>
            </a:extLst>
          </p:cNvPr>
          <p:cNvSpPr>
            <a:spLocks noChangeArrowheads="1"/>
          </p:cNvSpPr>
          <p:nvPr/>
        </p:nvSpPr>
        <p:spPr bwMode="auto">
          <a:xfrm>
            <a:off x="7840981" y="372618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4</a:t>
            </a:r>
            <a:endParaRPr lang="en-US" sz="2400" kern="0">
              <a:solidFill>
                <a:srgbClr val="000000"/>
              </a:solidFill>
              <a:cs typeface="ＭＳ Ｐゴシック" charset="0"/>
              <a:sym typeface="Calibri"/>
            </a:endParaRPr>
          </a:p>
        </p:txBody>
      </p:sp>
      <p:sp>
        <p:nvSpPr>
          <p:cNvPr id="57385" name="Oval 41">
            <a:extLst>
              <a:ext uri="{FF2B5EF4-FFF2-40B4-BE49-F238E27FC236}">
                <a16:creationId xmlns:a16="http://schemas.microsoft.com/office/drawing/2014/main" id="{6B68C34A-652B-B440-9D5B-A173C8AAE8DE}"/>
              </a:ext>
            </a:extLst>
          </p:cNvPr>
          <p:cNvSpPr>
            <a:spLocks noChangeArrowheads="1"/>
          </p:cNvSpPr>
          <p:nvPr/>
        </p:nvSpPr>
        <p:spPr bwMode="auto">
          <a:xfrm>
            <a:off x="5646421" y="372618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2</a:t>
            </a:r>
            <a:endParaRPr lang="en-US" sz="2400" kern="0">
              <a:solidFill>
                <a:srgbClr val="000000"/>
              </a:solidFill>
              <a:cs typeface="ＭＳ Ｐゴシック" charset="0"/>
              <a:sym typeface="Calibri"/>
            </a:endParaRPr>
          </a:p>
        </p:txBody>
      </p:sp>
      <p:sp>
        <p:nvSpPr>
          <p:cNvPr id="57386" name="Oval 42">
            <a:extLst>
              <a:ext uri="{FF2B5EF4-FFF2-40B4-BE49-F238E27FC236}">
                <a16:creationId xmlns:a16="http://schemas.microsoft.com/office/drawing/2014/main" id="{905DEC85-B013-EE43-9806-F5BE3C55EF29}"/>
              </a:ext>
            </a:extLst>
          </p:cNvPr>
          <p:cNvSpPr>
            <a:spLocks noChangeArrowheads="1"/>
          </p:cNvSpPr>
          <p:nvPr/>
        </p:nvSpPr>
        <p:spPr bwMode="auto">
          <a:xfrm>
            <a:off x="3360421" y="3629026"/>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1</a:t>
            </a:r>
            <a:endParaRPr lang="en-US" sz="2400" kern="0">
              <a:solidFill>
                <a:srgbClr val="000000"/>
              </a:solidFill>
              <a:cs typeface="ＭＳ Ｐゴシック" charset="0"/>
              <a:sym typeface="Calibri"/>
            </a:endParaRPr>
          </a:p>
        </p:txBody>
      </p:sp>
      <p:sp>
        <p:nvSpPr>
          <p:cNvPr id="57387" name="Line 43">
            <a:extLst>
              <a:ext uri="{FF2B5EF4-FFF2-40B4-BE49-F238E27FC236}">
                <a16:creationId xmlns:a16="http://schemas.microsoft.com/office/drawing/2014/main" id="{000407E3-16AA-6B4E-ABA0-8AC000823CAF}"/>
              </a:ext>
            </a:extLst>
          </p:cNvPr>
          <p:cNvSpPr>
            <a:spLocks noChangeShapeType="1"/>
          </p:cNvSpPr>
          <p:nvPr/>
        </p:nvSpPr>
        <p:spPr bwMode="auto">
          <a:xfrm>
            <a:off x="4183381" y="4015741"/>
            <a:ext cx="146304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88" name="Line 44">
            <a:extLst>
              <a:ext uri="{FF2B5EF4-FFF2-40B4-BE49-F238E27FC236}">
                <a16:creationId xmlns:a16="http://schemas.microsoft.com/office/drawing/2014/main" id="{A84E61DB-C360-854A-9C24-D7D9733ECB21}"/>
              </a:ext>
            </a:extLst>
          </p:cNvPr>
          <p:cNvSpPr>
            <a:spLocks noChangeShapeType="1"/>
          </p:cNvSpPr>
          <p:nvPr/>
        </p:nvSpPr>
        <p:spPr bwMode="auto">
          <a:xfrm>
            <a:off x="3817621" y="4305301"/>
            <a:ext cx="640080" cy="116014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0" name="Line 46">
            <a:extLst>
              <a:ext uri="{FF2B5EF4-FFF2-40B4-BE49-F238E27FC236}">
                <a16:creationId xmlns:a16="http://schemas.microsoft.com/office/drawing/2014/main" id="{EE3E4962-BBED-D84E-8363-9154E133E85F}"/>
              </a:ext>
            </a:extLst>
          </p:cNvPr>
          <p:cNvSpPr>
            <a:spLocks noChangeShapeType="1"/>
          </p:cNvSpPr>
          <p:nvPr/>
        </p:nvSpPr>
        <p:spPr bwMode="auto">
          <a:xfrm flipH="1">
            <a:off x="4804412" y="6046470"/>
            <a:ext cx="559689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1" name="Line 47">
            <a:extLst>
              <a:ext uri="{FF2B5EF4-FFF2-40B4-BE49-F238E27FC236}">
                <a16:creationId xmlns:a16="http://schemas.microsoft.com/office/drawing/2014/main" id="{CEC17282-5EA4-0846-9029-96EACE35BE09}"/>
              </a:ext>
            </a:extLst>
          </p:cNvPr>
          <p:cNvSpPr>
            <a:spLocks noChangeShapeType="1"/>
          </p:cNvSpPr>
          <p:nvPr/>
        </p:nvSpPr>
        <p:spPr bwMode="auto">
          <a:xfrm flipH="1" flipV="1">
            <a:off x="7090412" y="5465446"/>
            <a:ext cx="2945130" cy="38671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2" name="Line 48">
            <a:extLst>
              <a:ext uri="{FF2B5EF4-FFF2-40B4-BE49-F238E27FC236}">
                <a16:creationId xmlns:a16="http://schemas.microsoft.com/office/drawing/2014/main" id="{30295058-ECCD-2C45-B3DB-B2849460A371}"/>
              </a:ext>
            </a:extLst>
          </p:cNvPr>
          <p:cNvSpPr>
            <a:spLocks noChangeShapeType="1"/>
          </p:cNvSpPr>
          <p:nvPr/>
        </p:nvSpPr>
        <p:spPr bwMode="auto">
          <a:xfrm flipH="1" flipV="1">
            <a:off x="9395461" y="5273043"/>
            <a:ext cx="822960" cy="38671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93" name="Line 49">
            <a:extLst>
              <a:ext uri="{FF2B5EF4-FFF2-40B4-BE49-F238E27FC236}">
                <a16:creationId xmlns:a16="http://schemas.microsoft.com/office/drawing/2014/main" id="{9EE15C7A-AFD6-4D4E-8701-F3DEE646C113}"/>
              </a:ext>
            </a:extLst>
          </p:cNvPr>
          <p:cNvSpPr>
            <a:spLocks noChangeShapeType="1"/>
          </p:cNvSpPr>
          <p:nvPr/>
        </p:nvSpPr>
        <p:spPr bwMode="auto">
          <a:xfrm flipV="1">
            <a:off x="10401301" y="4402456"/>
            <a:ext cx="0" cy="1160144"/>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404" name="Line 60">
            <a:extLst>
              <a:ext uri="{FF2B5EF4-FFF2-40B4-BE49-F238E27FC236}">
                <a16:creationId xmlns:a16="http://schemas.microsoft.com/office/drawing/2014/main" id="{AC8A89E7-C0E5-6547-A47B-1702CB035564}"/>
              </a:ext>
            </a:extLst>
          </p:cNvPr>
          <p:cNvSpPr>
            <a:spLocks noChangeShapeType="1"/>
          </p:cNvSpPr>
          <p:nvPr/>
        </p:nvSpPr>
        <p:spPr bwMode="auto">
          <a:xfrm>
            <a:off x="6488431" y="4015741"/>
            <a:ext cx="1333501"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405" name="Line 61">
            <a:extLst>
              <a:ext uri="{FF2B5EF4-FFF2-40B4-BE49-F238E27FC236}">
                <a16:creationId xmlns:a16="http://schemas.microsoft.com/office/drawing/2014/main" id="{52C5E9A7-6884-8849-9759-313D5017ACB1}"/>
              </a:ext>
            </a:extLst>
          </p:cNvPr>
          <p:cNvSpPr>
            <a:spLocks noChangeShapeType="1"/>
          </p:cNvSpPr>
          <p:nvPr/>
        </p:nvSpPr>
        <p:spPr bwMode="auto">
          <a:xfrm>
            <a:off x="8663941" y="4067176"/>
            <a:ext cx="128016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406" name="Line 62">
            <a:extLst>
              <a:ext uri="{FF2B5EF4-FFF2-40B4-BE49-F238E27FC236}">
                <a16:creationId xmlns:a16="http://schemas.microsoft.com/office/drawing/2014/main" id="{EF2BC5C6-B627-8343-BDEF-B7EAD991C950}"/>
              </a:ext>
            </a:extLst>
          </p:cNvPr>
          <p:cNvSpPr>
            <a:spLocks noChangeShapeType="1"/>
          </p:cNvSpPr>
          <p:nvPr/>
        </p:nvSpPr>
        <p:spPr bwMode="auto">
          <a:xfrm>
            <a:off x="6195062" y="4358641"/>
            <a:ext cx="621030" cy="77343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57382" name="Oval 38">
            <a:extLst>
              <a:ext uri="{FF2B5EF4-FFF2-40B4-BE49-F238E27FC236}">
                <a16:creationId xmlns:a16="http://schemas.microsoft.com/office/drawing/2014/main" id="{2C00D6EE-5D2C-2445-A9CA-93C2C247FBDC}"/>
              </a:ext>
            </a:extLst>
          </p:cNvPr>
          <p:cNvSpPr>
            <a:spLocks noChangeArrowheads="1"/>
          </p:cNvSpPr>
          <p:nvPr/>
        </p:nvSpPr>
        <p:spPr bwMode="auto">
          <a:xfrm>
            <a:off x="10035541" y="556260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8</a:t>
            </a:r>
            <a:endParaRPr lang="en-US" sz="2400" kern="0">
              <a:solidFill>
                <a:srgbClr val="000000"/>
              </a:solidFill>
              <a:cs typeface="ＭＳ Ｐゴシック" charset="0"/>
              <a:sym typeface="Calibri"/>
            </a:endParaRPr>
          </a:p>
        </p:txBody>
      </p:sp>
      <p:sp>
        <p:nvSpPr>
          <p:cNvPr id="57379" name="Oval 35">
            <a:extLst>
              <a:ext uri="{FF2B5EF4-FFF2-40B4-BE49-F238E27FC236}">
                <a16:creationId xmlns:a16="http://schemas.microsoft.com/office/drawing/2014/main" id="{090E1DC8-FF13-9843-A86D-E35DEA93391B}"/>
              </a:ext>
            </a:extLst>
          </p:cNvPr>
          <p:cNvSpPr>
            <a:spLocks noChangeArrowheads="1"/>
          </p:cNvSpPr>
          <p:nvPr/>
        </p:nvSpPr>
        <p:spPr bwMode="auto">
          <a:xfrm>
            <a:off x="6560821" y="5078732"/>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5</a:t>
            </a:r>
            <a:endParaRPr lang="en-US" sz="2400" kern="0">
              <a:solidFill>
                <a:srgbClr val="000000"/>
              </a:solidFill>
              <a:cs typeface="ＭＳ Ｐゴシック" charset="0"/>
              <a:sym typeface="Calibri"/>
            </a:endParaRPr>
          </a:p>
        </p:txBody>
      </p:sp>
      <p:sp>
        <p:nvSpPr>
          <p:cNvPr id="57380" name="Oval 36">
            <a:extLst>
              <a:ext uri="{FF2B5EF4-FFF2-40B4-BE49-F238E27FC236}">
                <a16:creationId xmlns:a16="http://schemas.microsoft.com/office/drawing/2014/main" id="{7AAB88E4-11FE-424F-8F55-7FF4A5AD5DC2}"/>
              </a:ext>
            </a:extLst>
          </p:cNvPr>
          <p:cNvSpPr>
            <a:spLocks noChangeArrowheads="1"/>
          </p:cNvSpPr>
          <p:nvPr/>
        </p:nvSpPr>
        <p:spPr bwMode="auto">
          <a:xfrm>
            <a:off x="4183381" y="5465445"/>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1463004">
              <a:defRPr/>
            </a:pPr>
            <a:r>
              <a:rPr lang="en-US" sz="2400" kern="0">
                <a:solidFill>
                  <a:srgbClr val="000000"/>
                </a:solidFill>
                <a:cs typeface="ＭＳ Ｐゴシック" charset="0"/>
                <a:sym typeface="Calibri"/>
              </a:rPr>
              <a:t>R</a:t>
            </a:r>
            <a:r>
              <a:rPr lang="en-US" sz="2400" kern="0" baseline="-25000">
                <a:solidFill>
                  <a:srgbClr val="000000"/>
                </a:solidFill>
                <a:cs typeface="ＭＳ Ｐゴシック" charset="0"/>
                <a:sym typeface="Calibri"/>
              </a:rPr>
              <a:t>3</a:t>
            </a:r>
            <a:endParaRPr lang="en-US" sz="2400" kern="0">
              <a:solidFill>
                <a:srgbClr val="000000"/>
              </a:solidFill>
              <a:cs typeface="ＭＳ Ｐゴシック" charset="0"/>
              <a:sym typeface="Calibri"/>
            </a:endParaRPr>
          </a:p>
        </p:txBody>
      </p:sp>
      <p:grpSp>
        <p:nvGrpSpPr>
          <p:cNvPr id="46099" name="Group 1">
            <a:extLst>
              <a:ext uri="{FF2B5EF4-FFF2-40B4-BE49-F238E27FC236}">
                <a16:creationId xmlns:a16="http://schemas.microsoft.com/office/drawing/2014/main" id="{023A990A-E552-C64B-8D6E-31C56E91EF21}"/>
              </a:ext>
            </a:extLst>
          </p:cNvPr>
          <p:cNvGrpSpPr>
            <a:grpSpLocks/>
          </p:cNvGrpSpPr>
          <p:nvPr/>
        </p:nvGrpSpPr>
        <p:grpSpPr bwMode="auto">
          <a:xfrm>
            <a:off x="1965960" y="2089787"/>
            <a:ext cx="1371600" cy="1356360"/>
            <a:chOff x="457200" y="1828800"/>
            <a:chExt cx="1143000" cy="1130300"/>
          </a:xfrm>
        </p:grpSpPr>
        <p:pic>
          <p:nvPicPr>
            <p:cNvPr id="46138" name="Picture 45">
              <a:extLst>
                <a:ext uri="{FF2B5EF4-FFF2-40B4-BE49-F238E27FC236}">
                  <a16:creationId xmlns:a16="http://schemas.microsoft.com/office/drawing/2014/main" id="{ACDEC4F1-5B78-B94E-B300-3C43E86391D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 name="TextBox 46">
              <a:extLst>
                <a:ext uri="{FF2B5EF4-FFF2-40B4-BE49-F238E27FC236}">
                  <a16:creationId xmlns:a16="http://schemas.microsoft.com/office/drawing/2014/main" id="{5C966053-EF3E-484A-BA65-B8E19E8F15B5}"/>
                </a:ext>
              </a:extLst>
            </p:cNvPr>
            <p:cNvSpPr txBox="1"/>
            <p:nvPr/>
          </p:nvSpPr>
          <p:spPr>
            <a:xfrm>
              <a:off x="1008063" y="2049463"/>
              <a:ext cx="35960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A</a:t>
              </a:r>
            </a:p>
          </p:txBody>
        </p:sp>
      </p:grpSp>
      <p:grpSp>
        <p:nvGrpSpPr>
          <p:cNvPr id="46100" name="Group 48">
            <a:extLst>
              <a:ext uri="{FF2B5EF4-FFF2-40B4-BE49-F238E27FC236}">
                <a16:creationId xmlns:a16="http://schemas.microsoft.com/office/drawing/2014/main" id="{0D4AE52B-EB37-AB40-B7E4-7BF772933658}"/>
              </a:ext>
            </a:extLst>
          </p:cNvPr>
          <p:cNvGrpSpPr>
            <a:grpSpLocks/>
          </p:cNvGrpSpPr>
          <p:nvPr/>
        </p:nvGrpSpPr>
        <p:grpSpPr bwMode="auto">
          <a:xfrm>
            <a:off x="11155680" y="6141721"/>
            <a:ext cx="1371600" cy="1356360"/>
            <a:chOff x="457200" y="1828800"/>
            <a:chExt cx="1143000" cy="1130300"/>
          </a:xfrm>
        </p:grpSpPr>
        <p:pic>
          <p:nvPicPr>
            <p:cNvPr id="46136" name="Picture 49">
              <a:extLst>
                <a:ext uri="{FF2B5EF4-FFF2-40B4-BE49-F238E27FC236}">
                  <a16:creationId xmlns:a16="http://schemas.microsoft.com/office/drawing/2014/main" id="{6E9559AB-CE8A-4841-BD8F-BC8F6B8678C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 name="TextBox 50">
              <a:extLst>
                <a:ext uri="{FF2B5EF4-FFF2-40B4-BE49-F238E27FC236}">
                  <a16:creationId xmlns:a16="http://schemas.microsoft.com/office/drawing/2014/main" id="{98334A75-FADF-EC41-9C67-418DD87FB1D2}"/>
                </a:ext>
              </a:extLst>
            </p:cNvPr>
            <p:cNvSpPr txBox="1"/>
            <p:nvPr/>
          </p:nvSpPr>
          <p:spPr>
            <a:xfrm>
              <a:off x="1008063" y="2049463"/>
              <a:ext cx="35960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X</a:t>
              </a:r>
            </a:p>
          </p:txBody>
        </p:sp>
      </p:grpSp>
      <p:grpSp>
        <p:nvGrpSpPr>
          <p:cNvPr id="46101" name="Group 51">
            <a:extLst>
              <a:ext uri="{FF2B5EF4-FFF2-40B4-BE49-F238E27FC236}">
                <a16:creationId xmlns:a16="http://schemas.microsoft.com/office/drawing/2014/main" id="{DE6AF3B0-B3B3-8F45-BE74-1DC8CAA50F3A}"/>
              </a:ext>
            </a:extLst>
          </p:cNvPr>
          <p:cNvGrpSpPr>
            <a:grpSpLocks/>
          </p:cNvGrpSpPr>
          <p:nvPr/>
        </p:nvGrpSpPr>
        <p:grpSpPr bwMode="auto">
          <a:xfrm>
            <a:off x="5265421" y="2021207"/>
            <a:ext cx="1371600" cy="1356360"/>
            <a:chOff x="457200" y="1828800"/>
            <a:chExt cx="1143000" cy="1130300"/>
          </a:xfrm>
        </p:grpSpPr>
        <p:pic>
          <p:nvPicPr>
            <p:cNvPr id="46134" name="Picture 52">
              <a:extLst>
                <a:ext uri="{FF2B5EF4-FFF2-40B4-BE49-F238E27FC236}">
                  <a16:creationId xmlns:a16="http://schemas.microsoft.com/office/drawing/2014/main" id="{2E2CB46B-E8A0-A542-958A-3BBCEC99F1A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 name="TextBox 53">
              <a:extLst>
                <a:ext uri="{FF2B5EF4-FFF2-40B4-BE49-F238E27FC236}">
                  <a16:creationId xmlns:a16="http://schemas.microsoft.com/office/drawing/2014/main" id="{94B1C95C-5C1F-7A48-9424-38A62CF8D3CD}"/>
                </a:ext>
              </a:extLst>
            </p:cNvPr>
            <p:cNvSpPr txBox="1"/>
            <p:nvPr/>
          </p:nvSpPr>
          <p:spPr>
            <a:xfrm>
              <a:off x="1008063" y="2049463"/>
              <a:ext cx="35960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B</a:t>
              </a:r>
            </a:p>
          </p:txBody>
        </p:sp>
      </p:grpSp>
      <p:grpSp>
        <p:nvGrpSpPr>
          <p:cNvPr id="46102" name="Group 54">
            <a:extLst>
              <a:ext uri="{FF2B5EF4-FFF2-40B4-BE49-F238E27FC236}">
                <a16:creationId xmlns:a16="http://schemas.microsoft.com/office/drawing/2014/main" id="{21CA140B-5851-8144-8E3F-6DA8793C89B0}"/>
              </a:ext>
            </a:extLst>
          </p:cNvPr>
          <p:cNvGrpSpPr>
            <a:grpSpLocks/>
          </p:cNvGrpSpPr>
          <p:nvPr/>
        </p:nvGrpSpPr>
        <p:grpSpPr bwMode="auto">
          <a:xfrm>
            <a:off x="7978141" y="2089787"/>
            <a:ext cx="1371600" cy="1356360"/>
            <a:chOff x="457200" y="1828800"/>
            <a:chExt cx="1143000" cy="1130300"/>
          </a:xfrm>
        </p:grpSpPr>
        <p:pic>
          <p:nvPicPr>
            <p:cNvPr id="46132" name="Picture 55">
              <a:extLst>
                <a:ext uri="{FF2B5EF4-FFF2-40B4-BE49-F238E27FC236}">
                  <a16:creationId xmlns:a16="http://schemas.microsoft.com/office/drawing/2014/main" id="{7414AA51-965C-FE4F-94E5-66241FA52D3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7" name="TextBox 56">
              <a:extLst>
                <a:ext uri="{FF2B5EF4-FFF2-40B4-BE49-F238E27FC236}">
                  <a16:creationId xmlns:a16="http://schemas.microsoft.com/office/drawing/2014/main" id="{514459E5-5858-F743-B031-94906B2D8E05}"/>
                </a:ext>
              </a:extLst>
            </p:cNvPr>
            <p:cNvSpPr txBox="1"/>
            <p:nvPr/>
          </p:nvSpPr>
          <p:spPr>
            <a:xfrm>
              <a:off x="1008063" y="2049463"/>
              <a:ext cx="37563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C</a:t>
              </a:r>
            </a:p>
          </p:txBody>
        </p:sp>
      </p:grpSp>
      <p:grpSp>
        <p:nvGrpSpPr>
          <p:cNvPr id="46103" name="Group 57">
            <a:extLst>
              <a:ext uri="{FF2B5EF4-FFF2-40B4-BE49-F238E27FC236}">
                <a16:creationId xmlns:a16="http://schemas.microsoft.com/office/drawing/2014/main" id="{C4187A0D-454D-D049-8A9B-62C5E483E049}"/>
              </a:ext>
            </a:extLst>
          </p:cNvPr>
          <p:cNvGrpSpPr>
            <a:grpSpLocks/>
          </p:cNvGrpSpPr>
          <p:nvPr/>
        </p:nvGrpSpPr>
        <p:grpSpPr bwMode="auto">
          <a:xfrm>
            <a:off x="10690861" y="2158367"/>
            <a:ext cx="1371600" cy="1356360"/>
            <a:chOff x="457200" y="1828800"/>
            <a:chExt cx="1143000" cy="1130300"/>
          </a:xfrm>
        </p:grpSpPr>
        <p:pic>
          <p:nvPicPr>
            <p:cNvPr id="46130" name="Picture 58">
              <a:extLst>
                <a:ext uri="{FF2B5EF4-FFF2-40B4-BE49-F238E27FC236}">
                  <a16:creationId xmlns:a16="http://schemas.microsoft.com/office/drawing/2014/main" id="{FD0D18D6-91F2-2546-B3E5-FC5778631A9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 name="TextBox 59">
              <a:extLst>
                <a:ext uri="{FF2B5EF4-FFF2-40B4-BE49-F238E27FC236}">
                  <a16:creationId xmlns:a16="http://schemas.microsoft.com/office/drawing/2014/main" id="{E3F2A6EF-4D9C-8041-B179-5A4EBAE31679}"/>
                </a:ext>
              </a:extLst>
            </p:cNvPr>
            <p:cNvSpPr txBox="1"/>
            <p:nvPr/>
          </p:nvSpPr>
          <p:spPr>
            <a:xfrm>
              <a:off x="1008063" y="2049463"/>
              <a:ext cx="375637" cy="446276"/>
            </a:xfrm>
            <a:prstGeom prst="rect">
              <a:avLst/>
            </a:prstGeom>
            <a:noFill/>
          </p:spPr>
          <p:txBody>
            <a:bodyPr wrap="none">
              <a:spAutoFit/>
            </a:bodyPr>
            <a:lstStyle/>
            <a:p>
              <a:pPr defTabSz="1463004">
                <a:defRPr/>
              </a:pPr>
              <a:r>
                <a:rPr lang="en-US" sz="2880" kern="0" dirty="0">
                  <a:solidFill>
                    <a:srgbClr val="FFFFFF"/>
                  </a:solidFill>
                  <a:latin typeface="Helvetica"/>
                  <a:cs typeface="ＭＳ Ｐゴシック" charset="0"/>
                  <a:sym typeface="Calibri"/>
                </a:rPr>
                <a:t>D</a:t>
              </a:r>
            </a:p>
          </p:txBody>
        </p:sp>
      </p:grpSp>
      <p:sp>
        <p:nvSpPr>
          <p:cNvPr id="61" name="Line 48">
            <a:extLst>
              <a:ext uri="{FF2B5EF4-FFF2-40B4-BE49-F238E27FC236}">
                <a16:creationId xmlns:a16="http://schemas.microsoft.com/office/drawing/2014/main" id="{03958B9F-239C-6645-A0C8-4CB3FA4AA4A8}"/>
              </a:ext>
            </a:extLst>
          </p:cNvPr>
          <p:cNvSpPr>
            <a:spLocks noChangeShapeType="1"/>
          </p:cNvSpPr>
          <p:nvPr/>
        </p:nvSpPr>
        <p:spPr bwMode="auto">
          <a:xfrm flipH="1" flipV="1">
            <a:off x="8347712" y="4402457"/>
            <a:ext cx="430530" cy="48387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62" name="Line 48">
            <a:extLst>
              <a:ext uri="{FF2B5EF4-FFF2-40B4-BE49-F238E27FC236}">
                <a16:creationId xmlns:a16="http://schemas.microsoft.com/office/drawing/2014/main" id="{4CBCD769-2CDA-714C-BBC6-6D491CC1D789}"/>
              </a:ext>
            </a:extLst>
          </p:cNvPr>
          <p:cNvSpPr>
            <a:spLocks noChangeShapeType="1"/>
          </p:cNvSpPr>
          <p:nvPr/>
        </p:nvSpPr>
        <p:spPr bwMode="auto">
          <a:xfrm flipV="1">
            <a:off x="7223762" y="4366262"/>
            <a:ext cx="836296" cy="76581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sp>
        <p:nvSpPr>
          <p:cNvPr id="63" name="Line 48">
            <a:extLst>
              <a:ext uri="{FF2B5EF4-FFF2-40B4-BE49-F238E27FC236}">
                <a16:creationId xmlns:a16="http://schemas.microsoft.com/office/drawing/2014/main" id="{A7242BB1-9BFB-B94F-9A7A-B65BD957147C}"/>
              </a:ext>
            </a:extLst>
          </p:cNvPr>
          <p:cNvSpPr>
            <a:spLocks noChangeShapeType="1"/>
          </p:cNvSpPr>
          <p:nvPr/>
        </p:nvSpPr>
        <p:spPr bwMode="auto">
          <a:xfrm flipV="1">
            <a:off x="4848226" y="4366262"/>
            <a:ext cx="1078230" cy="114871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1463004">
              <a:defRPr/>
            </a:pPr>
            <a:endParaRPr lang="en-US" sz="2880" kern="0">
              <a:solidFill>
                <a:srgbClr val="000000"/>
              </a:solidFill>
              <a:cs typeface="ＭＳ Ｐゴシック" charset="0"/>
              <a:sym typeface="Calibri"/>
            </a:endParaRPr>
          </a:p>
        </p:txBody>
      </p:sp>
      <p:cxnSp>
        <p:nvCxnSpPr>
          <p:cNvPr id="64" name="Straight Connector 63">
            <a:extLst>
              <a:ext uri="{FF2B5EF4-FFF2-40B4-BE49-F238E27FC236}">
                <a16:creationId xmlns:a16="http://schemas.microsoft.com/office/drawing/2014/main" id="{E4A42B68-DFA4-6D44-90EA-B5FC89C55B7A}"/>
              </a:ext>
            </a:extLst>
          </p:cNvPr>
          <p:cNvCxnSpPr>
            <a:endCxn id="57386" idx="1"/>
          </p:cNvCxnSpPr>
          <p:nvPr/>
        </p:nvCxnSpPr>
        <p:spPr bwMode="auto">
          <a:xfrm>
            <a:off x="2726056" y="3276602"/>
            <a:ext cx="754381" cy="451487"/>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Connector 65">
            <a:extLst>
              <a:ext uri="{FF2B5EF4-FFF2-40B4-BE49-F238E27FC236}">
                <a16:creationId xmlns:a16="http://schemas.microsoft.com/office/drawing/2014/main" id="{FF4E7EFC-DA31-F846-A710-C06DB63A14A0}"/>
              </a:ext>
            </a:extLst>
          </p:cNvPr>
          <p:cNvCxnSpPr>
            <a:endCxn id="57385" idx="0"/>
          </p:cNvCxnSpPr>
          <p:nvPr/>
        </p:nvCxnSpPr>
        <p:spPr bwMode="auto">
          <a:xfrm>
            <a:off x="5884547" y="3234693"/>
            <a:ext cx="173356" cy="49149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Straight Connector 67">
            <a:extLst>
              <a:ext uri="{FF2B5EF4-FFF2-40B4-BE49-F238E27FC236}">
                <a16:creationId xmlns:a16="http://schemas.microsoft.com/office/drawing/2014/main" id="{9725650E-8913-A64F-9D33-A08C2F39B79F}"/>
              </a:ext>
            </a:extLst>
          </p:cNvPr>
          <p:cNvCxnSpPr/>
          <p:nvPr/>
        </p:nvCxnSpPr>
        <p:spPr bwMode="auto">
          <a:xfrm flipH="1">
            <a:off x="8347712" y="3234693"/>
            <a:ext cx="257176" cy="49149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Straight Connector 69">
            <a:extLst>
              <a:ext uri="{FF2B5EF4-FFF2-40B4-BE49-F238E27FC236}">
                <a16:creationId xmlns:a16="http://schemas.microsoft.com/office/drawing/2014/main" id="{3DB0F193-5EF9-0749-9E2E-DA2E8BCBEE58}"/>
              </a:ext>
            </a:extLst>
          </p:cNvPr>
          <p:cNvCxnSpPr>
            <a:endCxn id="57383" idx="7"/>
          </p:cNvCxnSpPr>
          <p:nvPr/>
        </p:nvCxnSpPr>
        <p:spPr bwMode="auto">
          <a:xfrm flipH="1">
            <a:off x="10647046" y="3377566"/>
            <a:ext cx="539116" cy="447676"/>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3" name="Straight Connector 72">
            <a:extLst>
              <a:ext uri="{FF2B5EF4-FFF2-40B4-BE49-F238E27FC236}">
                <a16:creationId xmlns:a16="http://schemas.microsoft.com/office/drawing/2014/main" id="{358515EA-0B22-B640-8B7C-C9130B3448DB}"/>
              </a:ext>
            </a:extLst>
          </p:cNvPr>
          <p:cNvCxnSpPr>
            <a:stCxn id="57382" idx="5"/>
          </p:cNvCxnSpPr>
          <p:nvPr/>
        </p:nvCxnSpPr>
        <p:spPr bwMode="auto">
          <a:xfrm>
            <a:off x="10738487" y="6139817"/>
            <a:ext cx="613410" cy="45339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 name="Group 2">
            <a:extLst>
              <a:ext uri="{FF2B5EF4-FFF2-40B4-BE49-F238E27FC236}">
                <a16:creationId xmlns:a16="http://schemas.microsoft.com/office/drawing/2014/main" id="{BE3DEF9C-F652-3C46-B4E7-6721ED635623}"/>
              </a:ext>
            </a:extLst>
          </p:cNvPr>
          <p:cNvGrpSpPr>
            <a:grpSpLocks/>
          </p:cNvGrpSpPr>
          <p:nvPr/>
        </p:nvGrpSpPr>
        <p:grpSpPr bwMode="auto">
          <a:xfrm>
            <a:off x="4114800" y="3575689"/>
            <a:ext cx="6788632" cy="2469108"/>
            <a:chOff x="1905000" y="2979737"/>
            <a:chExt cx="5657193" cy="2057589"/>
          </a:xfrm>
        </p:grpSpPr>
        <p:sp>
          <p:nvSpPr>
            <p:cNvPr id="44" name="Text Box 50">
              <a:extLst>
                <a:ext uri="{FF2B5EF4-FFF2-40B4-BE49-F238E27FC236}">
                  <a16:creationId xmlns:a16="http://schemas.microsoft.com/office/drawing/2014/main" id="{E33B0394-295A-3247-B878-65CD62BCB340}"/>
                </a:ext>
              </a:extLst>
            </p:cNvPr>
            <p:cNvSpPr txBox="1">
              <a:spLocks noChangeArrowheads="1"/>
            </p:cNvSpPr>
            <p:nvPr/>
          </p:nvSpPr>
          <p:spPr bwMode="auto">
            <a:xfrm>
              <a:off x="2514600" y="2979737"/>
              <a:ext cx="292815"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dirty="0">
                  <a:solidFill>
                    <a:srgbClr val="FF3300"/>
                  </a:solidFill>
                  <a:cs typeface="ＭＳ Ｐゴシック" charset="0"/>
                  <a:sym typeface="Calibri"/>
                </a:rPr>
                <a:t>1</a:t>
              </a:r>
            </a:p>
          </p:txBody>
        </p:sp>
        <p:sp>
          <p:nvSpPr>
            <p:cNvPr id="45" name="Text Box 51">
              <a:extLst>
                <a:ext uri="{FF2B5EF4-FFF2-40B4-BE49-F238E27FC236}">
                  <a16:creationId xmlns:a16="http://schemas.microsoft.com/office/drawing/2014/main" id="{AECC34C1-DAEE-4E44-8706-837EFC5178C4}"/>
                </a:ext>
              </a:extLst>
            </p:cNvPr>
            <p:cNvSpPr txBox="1">
              <a:spLocks noChangeArrowheads="1"/>
            </p:cNvSpPr>
            <p:nvPr/>
          </p:nvSpPr>
          <p:spPr bwMode="auto">
            <a:xfrm>
              <a:off x="4400550" y="2979737"/>
              <a:ext cx="292815"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1</a:t>
              </a:r>
            </a:p>
          </p:txBody>
        </p:sp>
        <p:sp>
          <p:nvSpPr>
            <p:cNvPr id="48" name="Text Box 52">
              <a:extLst>
                <a:ext uri="{FF2B5EF4-FFF2-40B4-BE49-F238E27FC236}">
                  <a16:creationId xmlns:a16="http://schemas.microsoft.com/office/drawing/2014/main" id="{B6D079A8-B831-2F4A-B89F-7F04EAC69CA5}"/>
                </a:ext>
              </a:extLst>
            </p:cNvPr>
            <p:cNvSpPr txBox="1">
              <a:spLocks noChangeArrowheads="1"/>
            </p:cNvSpPr>
            <p:nvPr/>
          </p:nvSpPr>
          <p:spPr bwMode="auto">
            <a:xfrm>
              <a:off x="6076952" y="2979737"/>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4</a:t>
              </a:r>
            </a:p>
          </p:txBody>
        </p:sp>
        <p:sp>
          <p:nvSpPr>
            <p:cNvPr id="65" name="Text Box 53">
              <a:extLst>
                <a:ext uri="{FF2B5EF4-FFF2-40B4-BE49-F238E27FC236}">
                  <a16:creationId xmlns:a16="http://schemas.microsoft.com/office/drawing/2014/main" id="{85F65FA7-CD44-0341-B2BC-C5B452B8BF18}"/>
                </a:ext>
              </a:extLst>
            </p:cNvPr>
            <p:cNvSpPr txBox="1">
              <a:spLocks noChangeArrowheads="1"/>
            </p:cNvSpPr>
            <p:nvPr/>
          </p:nvSpPr>
          <p:spPr bwMode="auto">
            <a:xfrm>
              <a:off x="7219951" y="3865562"/>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2</a:t>
              </a:r>
            </a:p>
          </p:txBody>
        </p:sp>
        <p:sp>
          <p:nvSpPr>
            <p:cNvPr id="67" name="Text Box 54">
              <a:extLst>
                <a:ext uri="{FF2B5EF4-FFF2-40B4-BE49-F238E27FC236}">
                  <a16:creationId xmlns:a16="http://schemas.microsoft.com/office/drawing/2014/main" id="{2569397A-5BBF-F84A-B675-4C057F19C260}"/>
                </a:ext>
              </a:extLst>
            </p:cNvPr>
            <p:cNvSpPr txBox="1">
              <a:spLocks noChangeArrowheads="1"/>
            </p:cNvSpPr>
            <p:nvPr/>
          </p:nvSpPr>
          <p:spPr bwMode="auto">
            <a:xfrm>
              <a:off x="3197225" y="4591050"/>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4</a:t>
              </a:r>
            </a:p>
          </p:txBody>
        </p:sp>
        <p:sp>
          <p:nvSpPr>
            <p:cNvPr id="69" name="Text Box 55">
              <a:extLst>
                <a:ext uri="{FF2B5EF4-FFF2-40B4-BE49-F238E27FC236}">
                  <a16:creationId xmlns:a16="http://schemas.microsoft.com/office/drawing/2014/main" id="{39FA16EE-AB14-0B43-B0D4-DCDCEA07F7F1}"/>
                </a:ext>
              </a:extLst>
            </p:cNvPr>
            <p:cNvSpPr txBox="1">
              <a:spLocks noChangeArrowheads="1"/>
            </p:cNvSpPr>
            <p:nvPr/>
          </p:nvSpPr>
          <p:spPr bwMode="auto">
            <a:xfrm>
              <a:off x="1905000" y="3756025"/>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2</a:t>
              </a:r>
            </a:p>
          </p:txBody>
        </p:sp>
        <p:sp>
          <p:nvSpPr>
            <p:cNvPr id="71" name="Text Box 56">
              <a:extLst>
                <a:ext uri="{FF2B5EF4-FFF2-40B4-BE49-F238E27FC236}">
                  <a16:creationId xmlns:a16="http://schemas.microsoft.com/office/drawing/2014/main" id="{B63968D5-1ACC-6341-9DE7-98F37561991C}"/>
                </a:ext>
              </a:extLst>
            </p:cNvPr>
            <p:cNvSpPr txBox="1">
              <a:spLocks noChangeArrowheads="1"/>
            </p:cNvSpPr>
            <p:nvPr/>
          </p:nvSpPr>
          <p:spPr bwMode="auto">
            <a:xfrm>
              <a:off x="3867150" y="3624262"/>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2</a:t>
              </a:r>
            </a:p>
          </p:txBody>
        </p:sp>
        <p:sp>
          <p:nvSpPr>
            <p:cNvPr id="72" name="Text Box 57">
              <a:extLst>
                <a:ext uri="{FF2B5EF4-FFF2-40B4-BE49-F238E27FC236}">
                  <a16:creationId xmlns:a16="http://schemas.microsoft.com/office/drawing/2014/main" id="{5EE68C70-CD0F-8C45-8F7E-2E5ED4D5E6A9}"/>
                </a:ext>
              </a:extLst>
            </p:cNvPr>
            <p:cNvSpPr txBox="1">
              <a:spLocks noChangeArrowheads="1"/>
            </p:cNvSpPr>
            <p:nvPr/>
          </p:nvSpPr>
          <p:spPr bwMode="auto">
            <a:xfrm>
              <a:off x="5619750" y="3624262"/>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3</a:t>
              </a:r>
            </a:p>
          </p:txBody>
        </p:sp>
        <p:sp>
          <p:nvSpPr>
            <p:cNvPr id="74" name="Text Box 58">
              <a:extLst>
                <a:ext uri="{FF2B5EF4-FFF2-40B4-BE49-F238E27FC236}">
                  <a16:creationId xmlns:a16="http://schemas.microsoft.com/office/drawing/2014/main" id="{FDE2ED70-3B6A-914A-A2D2-35A2B6D77C69}"/>
                </a:ext>
              </a:extLst>
            </p:cNvPr>
            <p:cNvSpPr txBox="1">
              <a:spLocks noChangeArrowheads="1"/>
            </p:cNvSpPr>
            <p:nvPr/>
          </p:nvSpPr>
          <p:spPr bwMode="auto">
            <a:xfrm>
              <a:off x="5029200" y="4351337"/>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dirty="0">
                  <a:solidFill>
                    <a:srgbClr val="FF3300"/>
                  </a:solidFill>
                  <a:cs typeface="ＭＳ Ｐゴシック" charset="0"/>
                  <a:sym typeface="Calibri"/>
                </a:rPr>
                <a:t>2</a:t>
              </a:r>
            </a:p>
          </p:txBody>
        </p:sp>
        <p:sp>
          <p:nvSpPr>
            <p:cNvPr id="75" name="Text Box 59">
              <a:extLst>
                <a:ext uri="{FF2B5EF4-FFF2-40B4-BE49-F238E27FC236}">
                  <a16:creationId xmlns:a16="http://schemas.microsoft.com/office/drawing/2014/main" id="{9C7AF866-E9CA-9349-B42C-03DE75D78857}"/>
                </a:ext>
              </a:extLst>
            </p:cNvPr>
            <p:cNvSpPr txBox="1">
              <a:spLocks noChangeArrowheads="1"/>
            </p:cNvSpPr>
            <p:nvPr/>
          </p:nvSpPr>
          <p:spPr bwMode="auto">
            <a:xfrm>
              <a:off x="6610350" y="4106862"/>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a:solidFill>
                    <a:srgbClr val="FF3300"/>
                  </a:solidFill>
                  <a:cs typeface="ＭＳ Ｐゴシック" charset="0"/>
                  <a:sym typeface="Calibri"/>
                </a:rPr>
                <a:t>3</a:t>
              </a:r>
            </a:p>
          </p:txBody>
        </p:sp>
        <p:sp>
          <p:nvSpPr>
            <p:cNvPr id="76" name="Text Box 55">
              <a:extLst>
                <a:ext uri="{FF2B5EF4-FFF2-40B4-BE49-F238E27FC236}">
                  <a16:creationId xmlns:a16="http://schemas.microsoft.com/office/drawing/2014/main" id="{9CCB1781-21BB-DD4D-8E67-683B6B2B591D}"/>
                </a:ext>
              </a:extLst>
            </p:cNvPr>
            <p:cNvSpPr txBox="1">
              <a:spLocks noChangeArrowheads="1"/>
            </p:cNvSpPr>
            <p:nvPr/>
          </p:nvSpPr>
          <p:spPr bwMode="auto">
            <a:xfrm>
              <a:off x="3048000" y="3908425"/>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dirty="0">
                  <a:solidFill>
                    <a:srgbClr val="FF3300"/>
                  </a:solidFill>
                  <a:cs typeface="ＭＳ Ｐゴシック" charset="0"/>
                  <a:sym typeface="Calibri"/>
                </a:rPr>
                <a:t>5</a:t>
              </a:r>
            </a:p>
          </p:txBody>
        </p:sp>
        <p:sp>
          <p:nvSpPr>
            <p:cNvPr id="77" name="Text Box 55">
              <a:extLst>
                <a:ext uri="{FF2B5EF4-FFF2-40B4-BE49-F238E27FC236}">
                  <a16:creationId xmlns:a16="http://schemas.microsoft.com/office/drawing/2014/main" id="{B9623251-2591-6445-B933-E8194959636E}"/>
                </a:ext>
              </a:extLst>
            </p:cNvPr>
            <p:cNvSpPr txBox="1">
              <a:spLocks noChangeArrowheads="1"/>
            </p:cNvSpPr>
            <p:nvPr/>
          </p:nvSpPr>
          <p:spPr bwMode="auto">
            <a:xfrm>
              <a:off x="4806950" y="3806825"/>
              <a:ext cx="342242" cy="44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463004">
                <a:defRPr/>
              </a:pPr>
              <a:r>
                <a:rPr lang="en-US" sz="2880" i="1" kern="0" dirty="0">
                  <a:solidFill>
                    <a:srgbClr val="FF3300"/>
                  </a:solidFill>
                  <a:cs typeface="ＭＳ Ｐゴシック" charset="0"/>
                  <a:sym typeface="Calibri"/>
                </a:rPr>
                <a:t>2</a:t>
              </a:r>
            </a:p>
          </p:txBody>
        </p:sp>
      </p:grpSp>
      <p:sp>
        <p:nvSpPr>
          <p:cNvPr id="46113" name="Freeform 6">
            <a:extLst>
              <a:ext uri="{FF2B5EF4-FFF2-40B4-BE49-F238E27FC236}">
                <a16:creationId xmlns:a16="http://schemas.microsoft.com/office/drawing/2014/main" id="{EFFE84C8-D315-CA40-A7A1-D8D01A1FA51A}"/>
              </a:ext>
            </a:extLst>
          </p:cNvPr>
          <p:cNvSpPr>
            <a:spLocks/>
          </p:cNvSpPr>
          <p:nvPr/>
        </p:nvSpPr>
        <p:spPr bwMode="auto">
          <a:xfrm>
            <a:off x="2741297" y="3036571"/>
            <a:ext cx="8677276" cy="3360421"/>
          </a:xfrm>
          <a:custGeom>
            <a:avLst/>
            <a:gdLst>
              <a:gd name="T0" fmla="*/ 0 w 7230840"/>
              <a:gd name="T1" fmla="*/ 0 h 2799751"/>
              <a:gd name="T2" fmla="*/ 936359 w 7230840"/>
              <a:gd name="T3" fmla="*/ 667776 h 2799751"/>
              <a:gd name="T4" fmla="*/ 2716366 w 7230840"/>
              <a:gd name="T5" fmla="*/ 751249 h 2799751"/>
              <a:gd name="T6" fmla="*/ 3652726 w 7230840"/>
              <a:gd name="T7" fmla="*/ 1947681 h 2799751"/>
              <a:gd name="T8" fmla="*/ 6489614 w 7230840"/>
              <a:gd name="T9" fmla="*/ 2346491 h 2799751"/>
              <a:gd name="T10" fmla="*/ 7231284 w 7230840"/>
              <a:gd name="T11" fmla="*/ 2800949 h 27997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30840" h="2799751">
                <a:moveTo>
                  <a:pt x="0" y="0"/>
                </a:moveTo>
                <a:lnTo>
                  <a:pt x="936301" y="667490"/>
                </a:lnTo>
                <a:lnTo>
                  <a:pt x="2716200" y="750927"/>
                </a:lnTo>
                <a:lnTo>
                  <a:pt x="3652502" y="1946847"/>
                </a:lnTo>
                <a:lnTo>
                  <a:pt x="6489216" y="2345487"/>
                </a:lnTo>
                <a:lnTo>
                  <a:pt x="7230840" y="2799751"/>
                </a:lnTo>
              </a:path>
            </a:pathLst>
          </a:custGeom>
          <a:noFill/>
          <a:ln w="76200" cmpd="sng">
            <a:solidFill>
              <a:srgbClr val="00FF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pPr defTabSz="1463004"/>
            <a:endParaRPr lang="en-US" sz="2880" kern="0">
              <a:solidFill>
                <a:srgbClr val="000000"/>
              </a:solidFill>
              <a:latin typeface="Calibri"/>
              <a:cs typeface="Calibri"/>
              <a:sym typeface="Calibri"/>
            </a:endParaRPr>
          </a:p>
        </p:txBody>
      </p:sp>
      <p:sp>
        <p:nvSpPr>
          <p:cNvPr id="46114" name="Freeform 8">
            <a:extLst>
              <a:ext uri="{FF2B5EF4-FFF2-40B4-BE49-F238E27FC236}">
                <a16:creationId xmlns:a16="http://schemas.microsoft.com/office/drawing/2014/main" id="{A85E74ED-2400-3F47-AE17-F628215336EF}"/>
              </a:ext>
            </a:extLst>
          </p:cNvPr>
          <p:cNvSpPr>
            <a:spLocks/>
          </p:cNvSpPr>
          <p:nvPr/>
        </p:nvSpPr>
        <p:spPr bwMode="auto">
          <a:xfrm>
            <a:off x="5855970" y="3103247"/>
            <a:ext cx="200026" cy="857250"/>
          </a:xfrm>
          <a:custGeom>
            <a:avLst/>
            <a:gdLst>
              <a:gd name="T0" fmla="*/ 0 w 166866"/>
              <a:gd name="T1" fmla="*/ 0 h 713844"/>
              <a:gd name="T2" fmla="*/ 166510 w 166866"/>
              <a:gd name="T3" fmla="*/ 714906 h 713844"/>
              <a:gd name="T4" fmla="*/ 0 60000 65536"/>
              <a:gd name="T5" fmla="*/ 0 60000 65536"/>
            </a:gdLst>
            <a:ahLst/>
            <a:cxnLst>
              <a:cxn ang="T4">
                <a:pos x="T0" y="T1"/>
              </a:cxn>
              <a:cxn ang="T5">
                <a:pos x="T2" y="T3"/>
              </a:cxn>
            </a:cxnLst>
            <a:rect l="0" t="0" r="r" b="b"/>
            <a:pathLst>
              <a:path w="166866" h="713844">
                <a:moveTo>
                  <a:pt x="0" y="0"/>
                </a:moveTo>
                <a:lnTo>
                  <a:pt x="166866" y="713844"/>
                </a:lnTo>
              </a:path>
            </a:pathLst>
          </a:custGeom>
          <a:noFill/>
          <a:ln w="76200" cmpd="sng">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pPr defTabSz="1463004"/>
            <a:endParaRPr lang="en-US" sz="2880" kern="0">
              <a:solidFill>
                <a:srgbClr val="000000"/>
              </a:solidFill>
              <a:latin typeface="Calibri"/>
              <a:cs typeface="Calibri"/>
              <a:sym typeface="Calibri"/>
            </a:endParaRPr>
          </a:p>
        </p:txBody>
      </p:sp>
      <p:sp>
        <p:nvSpPr>
          <p:cNvPr id="46115" name="Freeform 9">
            <a:extLst>
              <a:ext uri="{FF2B5EF4-FFF2-40B4-BE49-F238E27FC236}">
                <a16:creationId xmlns:a16="http://schemas.microsoft.com/office/drawing/2014/main" id="{4120F0B1-2B46-2949-A965-BAD38C315D8F}"/>
              </a:ext>
            </a:extLst>
          </p:cNvPr>
          <p:cNvSpPr>
            <a:spLocks/>
          </p:cNvSpPr>
          <p:nvPr/>
        </p:nvSpPr>
        <p:spPr bwMode="auto">
          <a:xfrm>
            <a:off x="7113272" y="3148969"/>
            <a:ext cx="1579247" cy="2190750"/>
          </a:xfrm>
          <a:custGeom>
            <a:avLst/>
            <a:gdLst>
              <a:gd name="T0" fmla="*/ 1315692 w 1316384"/>
              <a:gd name="T1" fmla="*/ 0 h 1826328"/>
              <a:gd name="T2" fmla="*/ 917279 w 1316384"/>
              <a:gd name="T3" fmla="*/ 833721 h 1826328"/>
              <a:gd name="T4" fmla="*/ 0 w 1316384"/>
              <a:gd name="T5" fmla="*/ 1824922 h 1826328"/>
              <a:gd name="T6" fmla="*/ 0 60000 65536"/>
              <a:gd name="T7" fmla="*/ 0 60000 65536"/>
              <a:gd name="T8" fmla="*/ 0 60000 65536"/>
            </a:gdLst>
            <a:ahLst/>
            <a:cxnLst>
              <a:cxn ang="T6">
                <a:pos x="T0" y="T1"/>
              </a:cxn>
              <a:cxn ang="T7">
                <a:pos x="T2" y="T3"/>
              </a:cxn>
              <a:cxn ang="T8">
                <a:pos x="T4" y="T5"/>
              </a:cxn>
            </a:cxnLst>
            <a:rect l="0" t="0" r="r" b="b"/>
            <a:pathLst>
              <a:path w="1316384" h="1826328">
                <a:moveTo>
                  <a:pt x="1316384" y="0"/>
                </a:moveTo>
                <a:lnTo>
                  <a:pt x="917761" y="834363"/>
                </a:lnTo>
                <a:lnTo>
                  <a:pt x="0" y="1826328"/>
                </a:lnTo>
              </a:path>
            </a:pathLst>
          </a:custGeom>
          <a:noFill/>
          <a:ln w="76200" cmpd="sng">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pPr defTabSz="1463004"/>
            <a:endParaRPr lang="en-US" sz="2880" kern="0">
              <a:solidFill>
                <a:srgbClr val="000000"/>
              </a:solidFill>
              <a:latin typeface="Calibri"/>
              <a:cs typeface="Calibri"/>
              <a:sym typeface="Calibri"/>
            </a:endParaRPr>
          </a:p>
        </p:txBody>
      </p:sp>
      <p:sp>
        <p:nvSpPr>
          <p:cNvPr id="46116" name="Freeform 10">
            <a:extLst>
              <a:ext uri="{FF2B5EF4-FFF2-40B4-BE49-F238E27FC236}">
                <a16:creationId xmlns:a16="http://schemas.microsoft.com/office/drawing/2014/main" id="{B5A56032-EB38-8A4A-9F5D-12B2F40AFC5C}"/>
              </a:ext>
            </a:extLst>
          </p:cNvPr>
          <p:cNvSpPr>
            <a:spLocks/>
          </p:cNvSpPr>
          <p:nvPr/>
        </p:nvSpPr>
        <p:spPr bwMode="auto">
          <a:xfrm>
            <a:off x="10462262" y="3236598"/>
            <a:ext cx="765810" cy="2615564"/>
          </a:xfrm>
          <a:custGeom>
            <a:avLst/>
            <a:gdLst>
              <a:gd name="T0" fmla="*/ 636702 w 639651"/>
              <a:gd name="T1" fmla="*/ 0 h 2178614"/>
              <a:gd name="T2" fmla="*/ 636702 w 639651"/>
              <a:gd name="T3" fmla="*/ 0 h 2178614"/>
              <a:gd name="T4" fmla="*/ 0 w 639651"/>
              <a:gd name="T5" fmla="*/ 677397 h 2178614"/>
              <a:gd name="T6" fmla="*/ 27683 w 639651"/>
              <a:gd name="T7" fmla="*/ 2180660 h 21786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9651" h="2178614">
                <a:moveTo>
                  <a:pt x="639651" y="0"/>
                </a:moveTo>
                <a:lnTo>
                  <a:pt x="639651" y="0"/>
                </a:lnTo>
                <a:lnTo>
                  <a:pt x="0" y="676761"/>
                </a:lnTo>
                <a:lnTo>
                  <a:pt x="27811" y="2178614"/>
                </a:lnTo>
              </a:path>
            </a:pathLst>
          </a:custGeom>
          <a:noFill/>
          <a:ln w="76200" cmpd="sng">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pPr defTabSz="1463004"/>
            <a:endParaRPr lang="en-US" sz="2880" kern="0">
              <a:solidFill>
                <a:srgbClr val="000000"/>
              </a:solidFill>
              <a:latin typeface="Calibri"/>
              <a:cs typeface="Calibri"/>
              <a:sym typeface="Calibri"/>
            </a:endParaRPr>
          </a:p>
        </p:txBody>
      </p:sp>
      <p:sp>
        <p:nvSpPr>
          <p:cNvPr id="78" name="TextBox 77">
            <a:extLst>
              <a:ext uri="{FF2B5EF4-FFF2-40B4-BE49-F238E27FC236}">
                <a16:creationId xmlns:a16="http://schemas.microsoft.com/office/drawing/2014/main" id="{DEB21582-D3DC-3D4D-8BE5-A10BEA90524D}"/>
              </a:ext>
            </a:extLst>
          </p:cNvPr>
          <p:cNvSpPr txBox="1"/>
          <p:nvPr/>
        </p:nvSpPr>
        <p:spPr>
          <a:xfrm>
            <a:off x="2059306" y="6960871"/>
            <a:ext cx="5394960" cy="978729"/>
          </a:xfrm>
          <a:prstGeom prst="rect">
            <a:avLst/>
          </a:prstGeom>
          <a:noFill/>
          <a:ln>
            <a:solidFill>
              <a:schemeClr val="tx1"/>
            </a:solidFill>
          </a:ln>
        </p:spPr>
        <p:txBody>
          <a:bodyPr>
            <a:spAutoFit/>
          </a:bodyPr>
          <a:lstStyle/>
          <a:p>
            <a:pPr defTabSz="1463004">
              <a:defRPr/>
            </a:pPr>
            <a:r>
              <a:rPr lang="en-US" sz="2880" kern="0" dirty="0">
                <a:solidFill>
                  <a:srgbClr val="000000"/>
                </a:solidFill>
                <a:latin typeface="Helvetica"/>
                <a:cs typeface="ＭＳ Ｐゴシック" charset="0"/>
                <a:sym typeface="Calibri"/>
              </a:rPr>
              <a:t>Minimum cost spanning tree. </a:t>
            </a:r>
            <a:br>
              <a:rPr lang="en-US" sz="2880" kern="0" dirty="0">
                <a:solidFill>
                  <a:srgbClr val="000000"/>
                </a:solidFill>
                <a:latin typeface="Helvetica"/>
                <a:cs typeface="ＭＳ Ｐゴシック" charset="0"/>
                <a:sym typeface="Calibri"/>
              </a:rPr>
            </a:br>
            <a:r>
              <a:rPr lang="en-US" sz="2880" kern="0" dirty="0">
                <a:solidFill>
                  <a:srgbClr val="000000"/>
                </a:solidFill>
                <a:latin typeface="Helvetica"/>
                <a:cs typeface="ＭＳ Ｐゴシック" charset="0"/>
                <a:sym typeface="Calibri"/>
              </a:rPr>
              <a:t>In this case, simple. </a:t>
            </a:r>
          </a:p>
        </p:txBody>
      </p:sp>
    </p:spTree>
    <p:extLst>
      <p:ext uri="{BB962C8B-B14F-4D97-AF65-F5344CB8AC3E}">
        <p14:creationId xmlns:p14="http://schemas.microsoft.com/office/powerpoint/2010/main" val="23631456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C7E3EA5-EDCA-064E-AAA0-242637999BAF}"/>
              </a:ext>
            </a:extLst>
          </p:cNvPr>
          <p:cNvSpPr>
            <a:spLocks noGrp="1" noChangeArrowheads="1"/>
          </p:cNvSpPr>
          <p:nvPr>
            <p:ph type="title"/>
          </p:nvPr>
        </p:nvSpPr>
        <p:spPr>
          <a:xfrm>
            <a:off x="609600" y="274320"/>
            <a:ext cx="13030200" cy="1463040"/>
          </a:xfrm>
        </p:spPr>
        <p:txBody>
          <a:bodyPr/>
          <a:lstStyle/>
          <a:p>
            <a:pPr>
              <a:defRPr/>
            </a:pPr>
            <a:r>
              <a:rPr lang="en-US" dirty="0"/>
              <a:t>An example: spanning tree rooted on R</a:t>
            </a:r>
            <a:r>
              <a:rPr lang="en-US" baseline="-25000" dirty="0"/>
              <a:t>8 </a:t>
            </a:r>
            <a:endParaRPr lang="en-US" dirty="0"/>
          </a:p>
        </p:txBody>
      </p:sp>
      <p:sp>
        <p:nvSpPr>
          <p:cNvPr id="57381" name="Oval 37">
            <a:extLst>
              <a:ext uri="{FF2B5EF4-FFF2-40B4-BE49-F238E27FC236}">
                <a16:creationId xmlns:a16="http://schemas.microsoft.com/office/drawing/2014/main" id="{45867F17-EA84-7B4C-949C-255E9F5EEDB9}"/>
              </a:ext>
            </a:extLst>
          </p:cNvPr>
          <p:cNvSpPr>
            <a:spLocks noChangeArrowheads="1"/>
          </p:cNvSpPr>
          <p:nvPr/>
        </p:nvSpPr>
        <p:spPr bwMode="auto">
          <a:xfrm>
            <a:off x="8482966" y="334708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7</a:t>
            </a:r>
            <a:endParaRPr lang="en-US" sz="2400">
              <a:cs typeface="ＭＳ Ｐゴシック" charset="0"/>
            </a:endParaRPr>
          </a:p>
        </p:txBody>
      </p:sp>
      <p:sp>
        <p:nvSpPr>
          <p:cNvPr id="57383" name="Oval 39">
            <a:extLst>
              <a:ext uri="{FF2B5EF4-FFF2-40B4-BE49-F238E27FC236}">
                <a16:creationId xmlns:a16="http://schemas.microsoft.com/office/drawing/2014/main" id="{FD44CFB6-5FB1-9F4C-89ED-B510FF5DD70A}"/>
              </a:ext>
            </a:extLst>
          </p:cNvPr>
          <p:cNvSpPr>
            <a:spLocks noChangeArrowheads="1"/>
          </p:cNvSpPr>
          <p:nvPr/>
        </p:nvSpPr>
        <p:spPr bwMode="auto">
          <a:xfrm>
            <a:off x="9854566" y="218694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6</a:t>
            </a:r>
            <a:endParaRPr lang="en-US" sz="2400">
              <a:cs typeface="ＭＳ Ｐゴシック" charset="0"/>
            </a:endParaRPr>
          </a:p>
        </p:txBody>
      </p:sp>
      <p:sp>
        <p:nvSpPr>
          <p:cNvPr id="57384" name="Oval 40">
            <a:extLst>
              <a:ext uri="{FF2B5EF4-FFF2-40B4-BE49-F238E27FC236}">
                <a16:creationId xmlns:a16="http://schemas.microsoft.com/office/drawing/2014/main" id="{6DE41C8B-51F0-AB4F-AD0B-045C5CA8B7C2}"/>
              </a:ext>
            </a:extLst>
          </p:cNvPr>
          <p:cNvSpPr>
            <a:spLocks noChangeArrowheads="1"/>
          </p:cNvSpPr>
          <p:nvPr/>
        </p:nvSpPr>
        <p:spPr bwMode="auto">
          <a:xfrm>
            <a:off x="7751446" y="218694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4</a:t>
            </a:r>
            <a:endParaRPr lang="en-US" sz="2400">
              <a:cs typeface="ＭＳ Ｐゴシック" charset="0"/>
            </a:endParaRPr>
          </a:p>
        </p:txBody>
      </p:sp>
      <p:sp>
        <p:nvSpPr>
          <p:cNvPr id="57385" name="Oval 41">
            <a:extLst>
              <a:ext uri="{FF2B5EF4-FFF2-40B4-BE49-F238E27FC236}">
                <a16:creationId xmlns:a16="http://schemas.microsoft.com/office/drawing/2014/main" id="{003EC830-97C2-754C-BD9B-1257A645B6FF}"/>
              </a:ext>
            </a:extLst>
          </p:cNvPr>
          <p:cNvSpPr>
            <a:spLocks noChangeArrowheads="1"/>
          </p:cNvSpPr>
          <p:nvPr/>
        </p:nvSpPr>
        <p:spPr bwMode="auto">
          <a:xfrm>
            <a:off x="5556886" y="218694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2</a:t>
            </a:r>
            <a:endParaRPr lang="en-US" sz="2400">
              <a:cs typeface="ＭＳ Ｐゴシック" charset="0"/>
            </a:endParaRPr>
          </a:p>
        </p:txBody>
      </p:sp>
      <p:sp>
        <p:nvSpPr>
          <p:cNvPr id="57386" name="Oval 42">
            <a:extLst>
              <a:ext uri="{FF2B5EF4-FFF2-40B4-BE49-F238E27FC236}">
                <a16:creationId xmlns:a16="http://schemas.microsoft.com/office/drawing/2014/main" id="{D1157327-ECC3-0343-AAC5-306D3AB129E3}"/>
              </a:ext>
            </a:extLst>
          </p:cNvPr>
          <p:cNvSpPr>
            <a:spLocks noChangeArrowheads="1"/>
          </p:cNvSpPr>
          <p:nvPr/>
        </p:nvSpPr>
        <p:spPr bwMode="auto">
          <a:xfrm>
            <a:off x="3270886" y="208978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1</a:t>
            </a:r>
            <a:endParaRPr lang="en-US" sz="2400">
              <a:cs typeface="ＭＳ Ｐゴシック" charset="0"/>
            </a:endParaRPr>
          </a:p>
        </p:txBody>
      </p:sp>
      <p:sp>
        <p:nvSpPr>
          <p:cNvPr id="57387" name="Line 43">
            <a:extLst>
              <a:ext uri="{FF2B5EF4-FFF2-40B4-BE49-F238E27FC236}">
                <a16:creationId xmlns:a16="http://schemas.microsoft.com/office/drawing/2014/main" id="{94A180F2-AC62-FE4D-AC18-EC8E4292068A}"/>
              </a:ext>
            </a:extLst>
          </p:cNvPr>
          <p:cNvSpPr>
            <a:spLocks noChangeShapeType="1"/>
          </p:cNvSpPr>
          <p:nvPr/>
        </p:nvSpPr>
        <p:spPr bwMode="auto">
          <a:xfrm>
            <a:off x="4093846" y="2476500"/>
            <a:ext cx="146304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88" name="Line 44">
            <a:extLst>
              <a:ext uri="{FF2B5EF4-FFF2-40B4-BE49-F238E27FC236}">
                <a16:creationId xmlns:a16="http://schemas.microsoft.com/office/drawing/2014/main" id="{055E9C00-6884-6544-9639-441CD5D809C6}"/>
              </a:ext>
            </a:extLst>
          </p:cNvPr>
          <p:cNvSpPr>
            <a:spLocks noChangeShapeType="1"/>
          </p:cNvSpPr>
          <p:nvPr/>
        </p:nvSpPr>
        <p:spPr bwMode="auto">
          <a:xfrm>
            <a:off x="3728086" y="2766060"/>
            <a:ext cx="640080" cy="1160146"/>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0" name="Line 46">
            <a:extLst>
              <a:ext uri="{FF2B5EF4-FFF2-40B4-BE49-F238E27FC236}">
                <a16:creationId xmlns:a16="http://schemas.microsoft.com/office/drawing/2014/main" id="{2D537A89-193C-CE45-B342-9C311AD013AD}"/>
              </a:ext>
            </a:extLst>
          </p:cNvPr>
          <p:cNvSpPr>
            <a:spLocks noChangeShapeType="1"/>
          </p:cNvSpPr>
          <p:nvPr/>
        </p:nvSpPr>
        <p:spPr bwMode="auto">
          <a:xfrm flipH="1">
            <a:off x="4714876" y="4507230"/>
            <a:ext cx="559689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1" name="Line 47">
            <a:extLst>
              <a:ext uri="{FF2B5EF4-FFF2-40B4-BE49-F238E27FC236}">
                <a16:creationId xmlns:a16="http://schemas.microsoft.com/office/drawing/2014/main" id="{088D6D85-B0F6-AD4F-8B12-6BABA96DF5C4}"/>
              </a:ext>
            </a:extLst>
          </p:cNvPr>
          <p:cNvSpPr>
            <a:spLocks noChangeShapeType="1"/>
          </p:cNvSpPr>
          <p:nvPr/>
        </p:nvSpPr>
        <p:spPr bwMode="auto">
          <a:xfrm flipH="1" flipV="1">
            <a:off x="7000876" y="3926206"/>
            <a:ext cx="2945130" cy="386714"/>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2" name="Line 48">
            <a:extLst>
              <a:ext uri="{FF2B5EF4-FFF2-40B4-BE49-F238E27FC236}">
                <a16:creationId xmlns:a16="http://schemas.microsoft.com/office/drawing/2014/main" id="{9B14C519-69C5-EE4C-990C-8832FEE596FB}"/>
              </a:ext>
            </a:extLst>
          </p:cNvPr>
          <p:cNvSpPr>
            <a:spLocks noChangeShapeType="1"/>
          </p:cNvSpPr>
          <p:nvPr/>
        </p:nvSpPr>
        <p:spPr bwMode="auto">
          <a:xfrm flipH="1" flipV="1">
            <a:off x="9305926" y="3733800"/>
            <a:ext cx="822960" cy="386716"/>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3" name="Line 49">
            <a:extLst>
              <a:ext uri="{FF2B5EF4-FFF2-40B4-BE49-F238E27FC236}">
                <a16:creationId xmlns:a16="http://schemas.microsoft.com/office/drawing/2014/main" id="{6080DEC4-86F5-EC4C-ABEE-3C5833120277}"/>
              </a:ext>
            </a:extLst>
          </p:cNvPr>
          <p:cNvSpPr>
            <a:spLocks noChangeShapeType="1"/>
          </p:cNvSpPr>
          <p:nvPr/>
        </p:nvSpPr>
        <p:spPr bwMode="auto">
          <a:xfrm flipV="1">
            <a:off x="10311766" y="2863216"/>
            <a:ext cx="0" cy="1160144"/>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404" name="Line 60">
            <a:extLst>
              <a:ext uri="{FF2B5EF4-FFF2-40B4-BE49-F238E27FC236}">
                <a16:creationId xmlns:a16="http://schemas.microsoft.com/office/drawing/2014/main" id="{CDB115AE-CB13-7F40-BC15-B586FF1F4797}"/>
              </a:ext>
            </a:extLst>
          </p:cNvPr>
          <p:cNvSpPr>
            <a:spLocks noChangeShapeType="1"/>
          </p:cNvSpPr>
          <p:nvPr/>
        </p:nvSpPr>
        <p:spPr bwMode="auto">
          <a:xfrm>
            <a:off x="6398896" y="2476500"/>
            <a:ext cx="133350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405" name="Line 61">
            <a:extLst>
              <a:ext uri="{FF2B5EF4-FFF2-40B4-BE49-F238E27FC236}">
                <a16:creationId xmlns:a16="http://schemas.microsoft.com/office/drawing/2014/main" id="{0959D89B-54E2-F341-A7F7-783351624C19}"/>
              </a:ext>
            </a:extLst>
          </p:cNvPr>
          <p:cNvSpPr>
            <a:spLocks noChangeShapeType="1"/>
          </p:cNvSpPr>
          <p:nvPr/>
        </p:nvSpPr>
        <p:spPr bwMode="auto">
          <a:xfrm>
            <a:off x="8574406" y="2527936"/>
            <a:ext cx="128016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406" name="Line 62">
            <a:extLst>
              <a:ext uri="{FF2B5EF4-FFF2-40B4-BE49-F238E27FC236}">
                <a16:creationId xmlns:a16="http://schemas.microsoft.com/office/drawing/2014/main" id="{D43A5AE4-BAAC-1B46-9205-489F586423AF}"/>
              </a:ext>
            </a:extLst>
          </p:cNvPr>
          <p:cNvSpPr>
            <a:spLocks noChangeShapeType="1"/>
          </p:cNvSpPr>
          <p:nvPr/>
        </p:nvSpPr>
        <p:spPr bwMode="auto">
          <a:xfrm>
            <a:off x="6105526" y="2819401"/>
            <a:ext cx="621030" cy="77343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82" name="Oval 38">
            <a:extLst>
              <a:ext uri="{FF2B5EF4-FFF2-40B4-BE49-F238E27FC236}">
                <a16:creationId xmlns:a16="http://schemas.microsoft.com/office/drawing/2014/main" id="{5A22A7DA-1EDA-FF46-B7BA-B13080F86586}"/>
              </a:ext>
            </a:extLst>
          </p:cNvPr>
          <p:cNvSpPr>
            <a:spLocks noChangeArrowheads="1"/>
          </p:cNvSpPr>
          <p:nvPr/>
        </p:nvSpPr>
        <p:spPr bwMode="auto">
          <a:xfrm>
            <a:off x="9946006" y="402336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8</a:t>
            </a:r>
            <a:endParaRPr lang="en-US" sz="2400">
              <a:cs typeface="ＭＳ Ｐゴシック" charset="0"/>
            </a:endParaRPr>
          </a:p>
        </p:txBody>
      </p:sp>
      <p:sp>
        <p:nvSpPr>
          <p:cNvPr id="57379" name="Oval 35">
            <a:extLst>
              <a:ext uri="{FF2B5EF4-FFF2-40B4-BE49-F238E27FC236}">
                <a16:creationId xmlns:a16="http://schemas.microsoft.com/office/drawing/2014/main" id="{5BC11380-503F-5244-A565-828163806D71}"/>
              </a:ext>
            </a:extLst>
          </p:cNvPr>
          <p:cNvSpPr>
            <a:spLocks noChangeArrowheads="1"/>
          </p:cNvSpPr>
          <p:nvPr/>
        </p:nvSpPr>
        <p:spPr bwMode="auto">
          <a:xfrm>
            <a:off x="6471286" y="353949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5</a:t>
            </a:r>
            <a:endParaRPr lang="en-US" sz="2400">
              <a:cs typeface="ＭＳ Ｐゴシック" charset="0"/>
            </a:endParaRPr>
          </a:p>
        </p:txBody>
      </p:sp>
      <p:sp>
        <p:nvSpPr>
          <p:cNvPr id="57380" name="Oval 36">
            <a:extLst>
              <a:ext uri="{FF2B5EF4-FFF2-40B4-BE49-F238E27FC236}">
                <a16:creationId xmlns:a16="http://schemas.microsoft.com/office/drawing/2014/main" id="{CBB18E5F-8776-9148-8F7A-664F2A478CBA}"/>
              </a:ext>
            </a:extLst>
          </p:cNvPr>
          <p:cNvSpPr>
            <a:spLocks noChangeArrowheads="1"/>
          </p:cNvSpPr>
          <p:nvPr/>
        </p:nvSpPr>
        <p:spPr bwMode="auto">
          <a:xfrm>
            <a:off x="4093846" y="392620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3</a:t>
            </a:r>
            <a:endParaRPr lang="en-US" sz="2400">
              <a:cs typeface="ＭＳ Ｐゴシック" charset="0"/>
            </a:endParaRPr>
          </a:p>
        </p:txBody>
      </p:sp>
      <p:sp>
        <p:nvSpPr>
          <p:cNvPr id="61" name="Line 48">
            <a:extLst>
              <a:ext uri="{FF2B5EF4-FFF2-40B4-BE49-F238E27FC236}">
                <a16:creationId xmlns:a16="http://schemas.microsoft.com/office/drawing/2014/main" id="{D21645C7-023C-F845-9641-8BA45036A1CD}"/>
              </a:ext>
            </a:extLst>
          </p:cNvPr>
          <p:cNvSpPr>
            <a:spLocks noChangeShapeType="1"/>
          </p:cNvSpPr>
          <p:nvPr/>
        </p:nvSpPr>
        <p:spPr bwMode="auto">
          <a:xfrm flipH="1" flipV="1">
            <a:off x="8258176" y="2863216"/>
            <a:ext cx="430530" cy="48387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62" name="Line 48">
            <a:extLst>
              <a:ext uri="{FF2B5EF4-FFF2-40B4-BE49-F238E27FC236}">
                <a16:creationId xmlns:a16="http://schemas.microsoft.com/office/drawing/2014/main" id="{54FF6499-2B5D-E248-968C-A8E34846CD3C}"/>
              </a:ext>
            </a:extLst>
          </p:cNvPr>
          <p:cNvSpPr>
            <a:spLocks noChangeShapeType="1"/>
          </p:cNvSpPr>
          <p:nvPr/>
        </p:nvSpPr>
        <p:spPr bwMode="auto">
          <a:xfrm flipV="1">
            <a:off x="7134226" y="2827021"/>
            <a:ext cx="836294" cy="76581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63" name="Line 48">
            <a:extLst>
              <a:ext uri="{FF2B5EF4-FFF2-40B4-BE49-F238E27FC236}">
                <a16:creationId xmlns:a16="http://schemas.microsoft.com/office/drawing/2014/main" id="{C3C9611B-39EC-6148-97A4-2DC0106DD8DC}"/>
              </a:ext>
            </a:extLst>
          </p:cNvPr>
          <p:cNvSpPr>
            <a:spLocks noChangeShapeType="1"/>
          </p:cNvSpPr>
          <p:nvPr/>
        </p:nvSpPr>
        <p:spPr bwMode="auto">
          <a:xfrm flipV="1">
            <a:off x="4758691" y="2827020"/>
            <a:ext cx="1078230" cy="1148716"/>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grpSp>
        <p:nvGrpSpPr>
          <p:cNvPr id="19478" name="Group 2">
            <a:extLst>
              <a:ext uri="{FF2B5EF4-FFF2-40B4-BE49-F238E27FC236}">
                <a16:creationId xmlns:a16="http://schemas.microsoft.com/office/drawing/2014/main" id="{1D1A4626-DCED-0C40-8718-AFC0F7E0747D}"/>
              </a:ext>
            </a:extLst>
          </p:cNvPr>
          <p:cNvGrpSpPr>
            <a:grpSpLocks/>
          </p:cNvGrpSpPr>
          <p:nvPr/>
        </p:nvGrpSpPr>
        <p:grpSpPr bwMode="auto">
          <a:xfrm>
            <a:off x="4025266" y="2036446"/>
            <a:ext cx="6884810" cy="2659029"/>
            <a:chOff x="1905000" y="2979737"/>
            <a:chExt cx="5737342" cy="2215858"/>
          </a:xfrm>
        </p:grpSpPr>
        <p:sp>
          <p:nvSpPr>
            <p:cNvPr id="44" name="Text Box 50">
              <a:extLst>
                <a:ext uri="{FF2B5EF4-FFF2-40B4-BE49-F238E27FC236}">
                  <a16:creationId xmlns:a16="http://schemas.microsoft.com/office/drawing/2014/main" id="{973D8411-F66D-394D-A7D9-27FD0CE52167}"/>
                </a:ext>
              </a:extLst>
            </p:cNvPr>
            <p:cNvSpPr txBox="1">
              <a:spLocks noChangeArrowheads="1"/>
            </p:cNvSpPr>
            <p:nvPr/>
          </p:nvSpPr>
          <p:spPr bwMode="auto">
            <a:xfrm>
              <a:off x="2514600" y="2979737"/>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45" name="Text Box 51">
              <a:extLst>
                <a:ext uri="{FF2B5EF4-FFF2-40B4-BE49-F238E27FC236}">
                  <a16:creationId xmlns:a16="http://schemas.microsoft.com/office/drawing/2014/main" id="{DF9445D6-31A6-6748-851C-C86D25693CA8}"/>
                </a:ext>
              </a:extLst>
            </p:cNvPr>
            <p:cNvSpPr txBox="1">
              <a:spLocks noChangeArrowheads="1"/>
            </p:cNvSpPr>
            <p:nvPr/>
          </p:nvSpPr>
          <p:spPr bwMode="auto">
            <a:xfrm>
              <a:off x="4400550" y="2979737"/>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4</a:t>
              </a:r>
            </a:p>
          </p:txBody>
        </p:sp>
        <p:sp>
          <p:nvSpPr>
            <p:cNvPr id="48" name="Text Box 52">
              <a:extLst>
                <a:ext uri="{FF2B5EF4-FFF2-40B4-BE49-F238E27FC236}">
                  <a16:creationId xmlns:a16="http://schemas.microsoft.com/office/drawing/2014/main" id="{480CBF3B-A10D-D14D-8089-DBF0610BA3D0}"/>
                </a:ext>
              </a:extLst>
            </p:cNvPr>
            <p:cNvSpPr txBox="1">
              <a:spLocks noChangeArrowheads="1"/>
            </p:cNvSpPr>
            <p:nvPr/>
          </p:nvSpPr>
          <p:spPr bwMode="auto">
            <a:xfrm>
              <a:off x="6076950" y="2979737"/>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a:solidFill>
                    <a:srgbClr val="FF3300"/>
                  </a:solidFill>
                  <a:cs typeface="ＭＳ Ｐゴシック" charset="0"/>
                </a:rPr>
                <a:t>4</a:t>
              </a:r>
            </a:p>
          </p:txBody>
        </p:sp>
        <p:sp>
          <p:nvSpPr>
            <p:cNvPr id="65" name="Text Box 53">
              <a:extLst>
                <a:ext uri="{FF2B5EF4-FFF2-40B4-BE49-F238E27FC236}">
                  <a16:creationId xmlns:a16="http://schemas.microsoft.com/office/drawing/2014/main" id="{201D140C-46C4-734E-B7F8-F909A4428377}"/>
                </a:ext>
              </a:extLst>
            </p:cNvPr>
            <p:cNvSpPr txBox="1">
              <a:spLocks noChangeArrowheads="1"/>
            </p:cNvSpPr>
            <p:nvPr/>
          </p:nvSpPr>
          <p:spPr bwMode="auto">
            <a:xfrm>
              <a:off x="7219950" y="3865562"/>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a:solidFill>
                    <a:srgbClr val="FF3300"/>
                  </a:solidFill>
                  <a:cs typeface="ＭＳ Ｐゴシック" charset="0"/>
                </a:rPr>
                <a:t>2</a:t>
              </a:r>
            </a:p>
          </p:txBody>
        </p:sp>
        <p:sp>
          <p:nvSpPr>
            <p:cNvPr id="67" name="Text Box 54">
              <a:extLst>
                <a:ext uri="{FF2B5EF4-FFF2-40B4-BE49-F238E27FC236}">
                  <a16:creationId xmlns:a16="http://schemas.microsoft.com/office/drawing/2014/main" id="{69CC57A0-F21A-9746-822F-48D030A238B8}"/>
                </a:ext>
              </a:extLst>
            </p:cNvPr>
            <p:cNvSpPr txBox="1">
              <a:spLocks noChangeArrowheads="1"/>
            </p:cNvSpPr>
            <p:nvPr/>
          </p:nvSpPr>
          <p:spPr bwMode="auto">
            <a:xfrm>
              <a:off x="3197225" y="4591049"/>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a:solidFill>
                    <a:srgbClr val="FF3300"/>
                  </a:solidFill>
                  <a:cs typeface="ＭＳ Ｐゴシック" charset="0"/>
                </a:rPr>
                <a:t>4</a:t>
              </a:r>
            </a:p>
          </p:txBody>
        </p:sp>
        <p:sp>
          <p:nvSpPr>
            <p:cNvPr id="69" name="Text Box 55">
              <a:extLst>
                <a:ext uri="{FF2B5EF4-FFF2-40B4-BE49-F238E27FC236}">
                  <a16:creationId xmlns:a16="http://schemas.microsoft.com/office/drawing/2014/main" id="{D2BBFB95-4988-DC40-9A0B-5C92ACC59A59}"/>
                </a:ext>
              </a:extLst>
            </p:cNvPr>
            <p:cNvSpPr txBox="1">
              <a:spLocks noChangeArrowheads="1"/>
            </p:cNvSpPr>
            <p:nvPr/>
          </p:nvSpPr>
          <p:spPr bwMode="auto">
            <a:xfrm>
              <a:off x="1905000" y="3756024"/>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4</a:t>
              </a:r>
            </a:p>
          </p:txBody>
        </p:sp>
        <p:sp>
          <p:nvSpPr>
            <p:cNvPr id="71" name="Text Box 56">
              <a:extLst>
                <a:ext uri="{FF2B5EF4-FFF2-40B4-BE49-F238E27FC236}">
                  <a16:creationId xmlns:a16="http://schemas.microsoft.com/office/drawing/2014/main" id="{C0850672-ED1A-7A48-A0A5-8A6D94E92BAA}"/>
                </a:ext>
              </a:extLst>
            </p:cNvPr>
            <p:cNvSpPr txBox="1">
              <a:spLocks noChangeArrowheads="1"/>
            </p:cNvSpPr>
            <p:nvPr/>
          </p:nvSpPr>
          <p:spPr bwMode="auto">
            <a:xfrm>
              <a:off x="3867150" y="3624262"/>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72" name="Text Box 57">
              <a:extLst>
                <a:ext uri="{FF2B5EF4-FFF2-40B4-BE49-F238E27FC236}">
                  <a16:creationId xmlns:a16="http://schemas.microsoft.com/office/drawing/2014/main" id="{A155BEA4-007D-FB49-BD13-C15BCDF71152}"/>
                </a:ext>
              </a:extLst>
            </p:cNvPr>
            <p:cNvSpPr txBox="1">
              <a:spLocks noChangeArrowheads="1"/>
            </p:cNvSpPr>
            <p:nvPr/>
          </p:nvSpPr>
          <p:spPr bwMode="auto">
            <a:xfrm>
              <a:off x="5619750" y="3624262"/>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74" name="Text Box 58">
              <a:extLst>
                <a:ext uri="{FF2B5EF4-FFF2-40B4-BE49-F238E27FC236}">
                  <a16:creationId xmlns:a16="http://schemas.microsoft.com/office/drawing/2014/main" id="{A033A165-18D8-EF4C-BFE6-3D31C548F464}"/>
                </a:ext>
              </a:extLst>
            </p:cNvPr>
            <p:cNvSpPr txBox="1">
              <a:spLocks noChangeArrowheads="1"/>
            </p:cNvSpPr>
            <p:nvPr/>
          </p:nvSpPr>
          <p:spPr bwMode="auto">
            <a:xfrm>
              <a:off x="5029200" y="4351337"/>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6</a:t>
              </a:r>
            </a:p>
          </p:txBody>
        </p:sp>
        <p:sp>
          <p:nvSpPr>
            <p:cNvPr id="75" name="Text Box 59">
              <a:extLst>
                <a:ext uri="{FF2B5EF4-FFF2-40B4-BE49-F238E27FC236}">
                  <a16:creationId xmlns:a16="http://schemas.microsoft.com/office/drawing/2014/main" id="{14BD87B6-E4AA-2342-B44D-A16A6626FE72}"/>
                </a:ext>
              </a:extLst>
            </p:cNvPr>
            <p:cNvSpPr txBox="1">
              <a:spLocks noChangeArrowheads="1"/>
            </p:cNvSpPr>
            <p:nvPr/>
          </p:nvSpPr>
          <p:spPr bwMode="auto">
            <a:xfrm>
              <a:off x="6610350" y="4106862"/>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76" name="Text Box 55">
              <a:extLst>
                <a:ext uri="{FF2B5EF4-FFF2-40B4-BE49-F238E27FC236}">
                  <a16:creationId xmlns:a16="http://schemas.microsoft.com/office/drawing/2014/main" id="{9D38989D-9995-AE4B-9815-1A43F3231C47}"/>
                </a:ext>
              </a:extLst>
            </p:cNvPr>
            <p:cNvSpPr txBox="1">
              <a:spLocks noChangeArrowheads="1"/>
            </p:cNvSpPr>
            <p:nvPr/>
          </p:nvSpPr>
          <p:spPr bwMode="auto">
            <a:xfrm>
              <a:off x="3048000" y="3908424"/>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5</a:t>
              </a:r>
            </a:p>
          </p:txBody>
        </p:sp>
        <p:sp>
          <p:nvSpPr>
            <p:cNvPr id="77" name="Text Box 55">
              <a:extLst>
                <a:ext uri="{FF2B5EF4-FFF2-40B4-BE49-F238E27FC236}">
                  <a16:creationId xmlns:a16="http://schemas.microsoft.com/office/drawing/2014/main" id="{D1F62B84-89DF-F14B-8665-144692D0AEC5}"/>
                </a:ext>
              </a:extLst>
            </p:cNvPr>
            <p:cNvSpPr txBox="1">
              <a:spLocks noChangeArrowheads="1"/>
            </p:cNvSpPr>
            <p:nvPr/>
          </p:nvSpPr>
          <p:spPr bwMode="auto">
            <a:xfrm>
              <a:off x="4806950" y="3806824"/>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2</a:t>
              </a:r>
            </a:p>
          </p:txBody>
        </p:sp>
      </p:grpSp>
    </p:spTree>
    <p:extLst>
      <p:ext uri="{BB962C8B-B14F-4D97-AF65-F5344CB8AC3E}">
        <p14:creationId xmlns:p14="http://schemas.microsoft.com/office/powerpoint/2010/main" val="64925272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2F7A14D7-93D3-C340-BE0A-93CABE17078E}"/>
              </a:ext>
            </a:extLst>
          </p:cNvPr>
          <p:cNvSpPr>
            <a:spLocks noGrp="1" noChangeArrowheads="1"/>
          </p:cNvSpPr>
          <p:nvPr>
            <p:ph type="title"/>
          </p:nvPr>
        </p:nvSpPr>
        <p:spPr>
          <a:xfrm>
            <a:off x="1828800" y="274320"/>
            <a:ext cx="10972800" cy="1463040"/>
          </a:xfrm>
        </p:spPr>
        <p:txBody>
          <a:bodyPr/>
          <a:lstStyle/>
          <a:p>
            <a:pPr>
              <a:defRPr/>
            </a:pPr>
            <a:r>
              <a:rPr lang="en-US" dirty="0"/>
              <a:t>The algorithm</a:t>
            </a:r>
          </a:p>
        </p:txBody>
      </p:sp>
      <p:sp>
        <p:nvSpPr>
          <p:cNvPr id="57381" name="Oval 37">
            <a:extLst>
              <a:ext uri="{FF2B5EF4-FFF2-40B4-BE49-F238E27FC236}">
                <a16:creationId xmlns:a16="http://schemas.microsoft.com/office/drawing/2014/main" id="{4228E96A-1032-4842-BA85-D48A41ADF953}"/>
              </a:ext>
            </a:extLst>
          </p:cNvPr>
          <p:cNvSpPr>
            <a:spLocks noChangeArrowheads="1"/>
          </p:cNvSpPr>
          <p:nvPr/>
        </p:nvSpPr>
        <p:spPr bwMode="auto">
          <a:xfrm>
            <a:off x="8482966" y="295656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7</a:t>
            </a:r>
            <a:endParaRPr lang="en-US" sz="2400">
              <a:cs typeface="ＭＳ Ｐゴシック" charset="0"/>
            </a:endParaRPr>
          </a:p>
        </p:txBody>
      </p:sp>
      <p:sp>
        <p:nvSpPr>
          <p:cNvPr id="57383" name="Oval 39">
            <a:extLst>
              <a:ext uri="{FF2B5EF4-FFF2-40B4-BE49-F238E27FC236}">
                <a16:creationId xmlns:a16="http://schemas.microsoft.com/office/drawing/2014/main" id="{45BD1D48-FCA2-754F-A2B9-9B1B79D3F660}"/>
              </a:ext>
            </a:extLst>
          </p:cNvPr>
          <p:cNvSpPr>
            <a:spLocks noChangeArrowheads="1"/>
          </p:cNvSpPr>
          <p:nvPr/>
        </p:nvSpPr>
        <p:spPr bwMode="auto">
          <a:xfrm>
            <a:off x="9854566" y="179641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6</a:t>
            </a:r>
            <a:endParaRPr lang="en-US" sz="2400">
              <a:cs typeface="ＭＳ Ｐゴシック" charset="0"/>
            </a:endParaRPr>
          </a:p>
        </p:txBody>
      </p:sp>
      <p:sp>
        <p:nvSpPr>
          <p:cNvPr id="57384" name="Oval 40">
            <a:extLst>
              <a:ext uri="{FF2B5EF4-FFF2-40B4-BE49-F238E27FC236}">
                <a16:creationId xmlns:a16="http://schemas.microsoft.com/office/drawing/2014/main" id="{8B5487D1-4882-B949-9EFF-0DCEA07F25D1}"/>
              </a:ext>
            </a:extLst>
          </p:cNvPr>
          <p:cNvSpPr>
            <a:spLocks noChangeArrowheads="1"/>
          </p:cNvSpPr>
          <p:nvPr/>
        </p:nvSpPr>
        <p:spPr bwMode="auto">
          <a:xfrm>
            <a:off x="7751446" y="179641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4</a:t>
            </a:r>
            <a:endParaRPr lang="en-US" sz="2400">
              <a:cs typeface="ＭＳ Ｐゴシック" charset="0"/>
            </a:endParaRPr>
          </a:p>
        </p:txBody>
      </p:sp>
      <p:sp>
        <p:nvSpPr>
          <p:cNvPr id="57385" name="Oval 41">
            <a:extLst>
              <a:ext uri="{FF2B5EF4-FFF2-40B4-BE49-F238E27FC236}">
                <a16:creationId xmlns:a16="http://schemas.microsoft.com/office/drawing/2014/main" id="{A3EEC9E5-E9C0-084E-AAEA-9B35852AF0E4}"/>
              </a:ext>
            </a:extLst>
          </p:cNvPr>
          <p:cNvSpPr>
            <a:spLocks noChangeArrowheads="1"/>
          </p:cNvSpPr>
          <p:nvPr/>
        </p:nvSpPr>
        <p:spPr bwMode="auto">
          <a:xfrm>
            <a:off x="5556886" y="179641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2</a:t>
            </a:r>
            <a:endParaRPr lang="en-US" sz="2400">
              <a:cs typeface="ＭＳ Ｐゴシック" charset="0"/>
            </a:endParaRPr>
          </a:p>
        </p:txBody>
      </p:sp>
      <p:sp>
        <p:nvSpPr>
          <p:cNvPr id="57386" name="Oval 42">
            <a:extLst>
              <a:ext uri="{FF2B5EF4-FFF2-40B4-BE49-F238E27FC236}">
                <a16:creationId xmlns:a16="http://schemas.microsoft.com/office/drawing/2014/main" id="{5D62222D-CB14-2842-86AF-B116923AD4B9}"/>
              </a:ext>
            </a:extLst>
          </p:cNvPr>
          <p:cNvSpPr>
            <a:spLocks noChangeArrowheads="1"/>
          </p:cNvSpPr>
          <p:nvPr/>
        </p:nvSpPr>
        <p:spPr bwMode="auto">
          <a:xfrm>
            <a:off x="3270886" y="169926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1</a:t>
            </a:r>
            <a:endParaRPr lang="en-US" sz="2400">
              <a:cs typeface="ＭＳ Ｐゴシック" charset="0"/>
            </a:endParaRPr>
          </a:p>
        </p:txBody>
      </p:sp>
      <p:sp>
        <p:nvSpPr>
          <p:cNvPr id="57387" name="Line 43">
            <a:extLst>
              <a:ext uri="{FF2B5EF4-FFF2-40B4-BE49-F238E27FC236}">
                <a16:creationId xmlns:a16="http://schemas.microsoft.com/office/drawing/2014/main" id="{59302198-1DD9-1241-A3A0-EC2E0CB2D79F}"/>
              </a:ext>
            </a:extLst>
          </p:cNvPr>
          <p:cNvSpPr>
            <a:spLocks noChangeShapeType="1"/>
          </p:cNvSpPr>
          <p:nvPr/>
        </p:nvSpPr>
        <p:spPr bwMode="auto">
          <a:xfrm>
            <a:off x="4093846" y="2085976"/>
            <a:ext cx="146304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88" name="Line 44">
            <a:extLst>
              <a:ext uri="{FF2B5EF4-FFF2-40B4-BE49-F238E27FC236}">
                <a16:creationId xmlns:a16="http://schemas.microsoft.com/office/drawing/2014/main" id="{8CDEFC10-0531-254D-AACB-7D3D17962617}"/>
              </a:ext>
            </a:extLst>
          </p:cNvPr>
          <p:cNvSpPr>
            <a:spLocks noChangeShapeType="1"/>
          </p:cNvSpPr>
          <p:nvPr/>
        </p:nvSpPr>
        <p:spPr bwMode="auto">
          <a:xfrm>
            <a:off x="3728086" y="2375536"/>
            <a:ext cx="640080" cy="1160144"/>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0" name="Line 46">
            <a:extLst>
              <a:ext uri="{FF2B5EF4-FFF2-40B4-BE49-F238E27FC236}">
                <a16:creationId xmlns:a16="http://schemas.microsoft.com/office/drawing/2014/main" id="{C3EAC9FC-71F9-0445-BD14-CF54521A9522}"/>
              </a:ext>
            </a:extLst>
          </p:cNvPr>
          <p:cNvSpPr>
            <a:spLocks noChangeShapeType="1"/>
          </p:cNvSpPr>
          <p:nvPr/>
        </p:nvSpPr>
        <p:spPr bwMode="auto">
          <a:xfrm flipH="1">
            <a:off x="4714876" y="4116706"/>
            <a:ext cx="559689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1" name="Line 47">
            <a:extLst>
              <a:ext uri="{FF2B5EF4-FFF2-40B4-BE49-F238E27FC236}">
                <a16:creationId xmlns:a16="http://schemas.microsoft.com/office/drawing/2014/main" id="{AC9CFBDE-FBB5-1943-8AB9-840841F2B8CA}"/>
              </a:ext>
            </a:extLst>
          </p:cNvPr>
          <p:cNvSpPr>
            <a:spLocks noChangeShapeType="1"/>
          </p:cNvSpPr>
          <p:nvPr/>
        </p:nvSpPr>
        <p:spPr bwMode="auto">
          <a:xfrm flipH="1" flipV="1">
            <a:off x="7000876" y="3535680"/>
            <a:ext cx="2945130" cy="386716"/>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2" name="Line 48">
            <a:extLst>
              <a:ext uri="{FF2B5EF4-FFF2-40B4-BE49-F238E27FC236}">
                <a16:creationId xmlns:a16="http://schemas.microsoft.com/office/drawing/2014/main" id="{D091C348-F729-E942-BB89-49DCE94849D8}"/>
              </a:ext>
            </a:extLst>
          </p:cNvPr>
          <p:cNvSpPr>
            <a:spLocks noChangeShapeType="1"/>
          </p:cNvSpPr>
          <p:nvPr/>
        </p:nvSpPr>
        <p:spPr bwMode="auto">
          <a:xfrm flipH="1" flipV="1">
            <a:off x="9305926" y="3343276"/>
            <a:ext cx="822960" cy="386714"/>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3" name="Line 49">
            <a:extLst>
              <a:ext uri="{FF2B5EF4-FFF2-40B4-BE49-F238E27FC236}">
                <a16:creationId xmlns:a16="http://schemas.microsoft.com/office/drawing/2014/main" id="{3C7D9666-E1FD-BF4D-85CE-76B812B4C76E}"/>
              </a:ext>
            </a:extLst>
          </p:cNvPr>
          <p:cNvSpPr>
            <a:spLocks noChangeShapeType="1"/>
          </p:cNvSpPr>
          <p:nvPr/>
        </p:nvSpPr>
        <p:spPr bwMode="auto">
          <a:xfrm flipV="1">
            <a:off x="10311766" y="2472690"/>
            <a:ext cx="0" cy="1160146"/>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404" name="Line 60">
            <a:extLst>
              <a:ext uri="{FF2B5EF4-FFF2-40B4-BE49-F238E27FC236}">
                <a16:creationId xmlns:a16="http://schemas.microsoft.com/office/drawing/2014/main" id="{DB608B6B-CBB2-BA4F-99CF-CA9579E8C511}"/>
              </a:ext>
            </a:extLst>
          </p:cNvPr>
          <p:cNvSpPr>
            <a:spLocks noChangeShapeType="1"/>
          </p:cNvSpPr>
          <p:nvPr/>
        </p:nvSpPr>
        <p:spPr bwMode="auto">
          <a:xfrm>
            <a:off x="6398896" y="2085976"/>
            <a:ext cx="133350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405" name="Line 61">
            <a:extLst>
              <a:ext uri="{FF2B5EF4-FFF2-40B4-BE49-F238E27FC236}">
                <a16:creationId xmlns:a16="http://schemas.microsoft.com/office/drawing/2014/main" id="{9CC71542-5DDA-1B49-8657-86CCE0659A47}"/>
              </a:ext>
            </a:extLst>
          </p:cNvPr>
          <p:cNvSpPr>
            <a:spLocks noChangeShapeType="1"/>
          </p:cNvSpPr>
          <p:nvPr/>
        </p:nvSpPr>
        <p:spPr bwMode="auto">
          <a:xfrm>
            <a:off x="8574406" y="2137410"/>
            <a:ext cx="128016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406" name="Line 62">
            <a:extLst>
              <a:ext uri="{FF2B5EF4-FFF2-40B4-BE49-F238E27FC236}">
                <a16:creationId xmlns:a16="http://schemas.microsoft.com/office/drawing/2014/main" id="{E5397874-2A37-1C4E-8CD9-C118E0692CC5}"/>
              </a:ext>
            </a:extLst>
          </p:cNvPr>
          <p:cNvSpPr>
            <a:spLocks noChangeShapeType="1"/>
          </p:cNvSpPr>
          <p:nvPr/>
        </p:nvSpPr>
        <p:spPr bwMode="auto">
          <a:xfrm>
            <a:off x="6105526" y="2428876"/>
            <a:ext cx="621030" cy="77343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82" name="Oval 38">
            <a:extLst>
              <a:ext uri="{FF2B5EF4-FFF2-40B4-BE49-F238E27FC236}">
                <a16:creationId xmlns:a16="http://schemas.microsoft.com/office/drawing/2014/main" id="{CFF88770-4FC3-734C-A7BE-805D0E1C59FA}"/>
              </a:ext>
            </a:extLst>
          </p:cNvPr>
          <p:cNvSpPr>
            <a:spLocks noChangeArrowheads="1"/>
          </p:cNvSpPr>
          <p:nvPr/>
        </p:nvSpPr>
        <p:spPr bwMode="auto">
          <a:xfrm>
            <a:off x="9946006" y="363283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8</a:t>
            </a:r>
            <a:endParaRPr lang="en-US" sz="2400">
              <a:cs typeface="ＭＳ Ｐゴシック" charset="0"/>
            </a:endParaRPr>
          </a:p>
        </p:txBody>
      </p:sp>
      <p:sp>
        <p:nvSpPr>
          <p:cNvPr id="57379" name="Oval 35">
            <a:extLst>
              <a:ext uri="{FF2B5EF4-FFF2-40B4-BE49-F238E27FC236}">
                <a16:creationId xmlns:a16="http://schemas.microsoft.com/office/drawing/2014/main" id="{79688218-28E1-2746-8FFB-A282EC626272}"/>
              </a:ext>
            </a:extLst>
          </p:cNvPr>
          <p:cNvSpPr>
            <a:spLocks noChangeArrowheads="1"/>
          </p:cNvSpPr>
          <p:nvPr/>
        </p:nvSpPr>
        <p:spPr bwMode="auto">
          <a:xfrm>
            <a:off x="6471286" y="314896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5</a:t>
            </a:r>
            <a:endParaRPr lang="en-US" sz="2400">
              <a:cs typeface="ＭＳ Ｐゴシック" charset="0"/>
            </a:endParaRPr>
          </a:p>
        </p:txBody>
      </p:sp>
      <p:sp>
        <p:nvSpPr>
          <p:cNvPr id="57380" name="Oval 36">
            <a:extLst>
              <a:ext uri="{FF2B5EF4-FFF2-40B4-BE49-F238E27FC236}">
                <a16:creationId xmlns:a16="http://schemas.microsoft.com/office/drawing/2014/main" id="{B3814C9C-68E8-234E-A9C5-6946A456249C}"/>
              </a:ext>
            </a:extLst>
          </p:cNvPr>
          <p:cNvSpPr>
            <a:spLocks noChangeArrowheads="1"/>
          </p:cNvSpPr>
          <p:nvPr/>
        </p:nvSpPr>
        <p:spPr bwMode="auto">
          <a:xfrm>
            <a:off x="4093846" y="353568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3</a:t>
            </a:r>
            <a:endParaRPr lang="en-US" sz="2400">
              <a:cs typeface="ＭＳ Ｐゴシック" charset="0"/>
            </a:endParaRPr>
          </a:p>
        </p:txBody>
      </p:sp>
      <p:sp>
        <p:nvSpPr>
          <p:cNvPr id="61" name="Line 48">
            <a:extLst>
              <a:ext uri="{FF2B5EF4-FFF2-40B4-BE49-F238E27FC236}">
                <a16:creationId xmlns:a16="http://schemas.microsoft.com/office/drawing/2014/main" id="{EFD653D9-2B1E-BD4A-9147-DCEEBA913CD1}"/>
              </a:ext>
            </a:extLst>
          </p:cNvPr>
          <p:cNvSpPr>
            <a:spLocks noChangeShapeType="1"/>
          </p:cNvSpPr>
          <p:nvPr/>
        </p:nvSpPr>
        <p:spPr bwMode="auto">
          <a:xfrm flipH="1" flipV="1">
            <a:off x="8258176" y="2472691"/>
            <a:ext cx="430530" cy="48387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62" name="Line 48">
            <a:extLst>
              <a:ext uri="{FF2B5EF4-FFF2-40B4-BE49-F238E27FC236}">
                <a16:creationId xmlns:a16="http://schemas.microsoft.com/office/drawing/2014/main" id="{8929731E-5727-3947-80AE-97A93347F3D2}"/>
              </a:ext>
            </a:extLst>
          </p:cNvPr>
          <p:cNvSpPr>
            <a:spLocks noChangeShapeType="1"/>
          </p:cNvSpPr>
          <p:nvPr/>
        </p:nvSpPr>
        <p:spPr bwMode="auto">
          <a:xfrm flipV="1">
            <a:off x="7134226" y="2436496"/>
            <a:ext cx="836294" cy="76581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63" name="Line 48">
            <a:extLst>
              <a:ext uri="{FF2B5EF4-FFF2-40B4-BE49-F238E27FC236}">
                <a16:creationId xmlns:a16="http://schemas.microsoft.com/office/drawing/2014/main" id="{B18D4D2B-3CA9-3646-9A04-D36AB1966F69}"/>
              </a:ext>
            </a:extLst>
          </p:cNvPr>
          <p:cNvSpPr>
            <a:spLocks noChangeShapeType="1"/>
          </p:cNvSpPr>
          <p:nvPr/>
        </p:nvSpPr>
        <p:spPr bwMode="auto">
          <a:xfrm flipV="1">
            <a:off x="4758691" y="2436496"/>
            <a:ext cx="1078230" cy="1148714"/>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grpSp>
        <p:nvGrpSpPr>
          <p:cNvPr id="27670" name="Group 2">
            <a:extLst>
              <a:ext uri="{FF2B5EF4-FFF2-40B4-BE49-F238E27FC236}">
                <a16:creationId xmlns:a16="http://schemas.microsoft.com/office/drawing/2014/main" id="{8F96B70D-EF22-DA4D-B820-9F001EEBA512}"/>
              </a:ext>
            </a:extLst>
          </p:cNvPr>
          <p:cNvGrpSpPr>
            <a:grpSpLocks/>
          </p:cNvGrpSpPr>
          <p:nvPr/>
        </p:nvGrpSpPr>
        <p:grpSpPr bwMode="auto">
          <a:xfrm>
            <a:off x="4025266" y="1645920"/>
            <a:ext cx="6884810" cy="2659031"/>
            <a:chOff x="1905000" y="2979737"/>
            <a:chExt cx="5737342" cy="2215859"/>
          </a:xfrm>
        </p:grpSpPr>
        <p:sp>
          <p:nvSpPr>
            <p:cNvPr id="44" name="Text Box 50">
              <a:extLst>
                <a:ext uri="{FF2B5EF4-FFF2-40B4-BE49-F238E27FC236}">
                  <a16:creationId xmlns:a16="http://schemas.microsoft.com/office/drawing/2014/main" id="{F3D5B5FA-012C-314E-A4F0-150BE3ED0F2D}"/>
                </a:ext>
              </a:extLst>
            </p:cNvPr>
            <p:cNvSpPr txBox="1">
              <a:spLocks noChangeArrowheads="1"/>
            </p:cNvSpPr>
            <p:nvPr/>
          </p:nvSpPr>
          <p:spPr bwMode="auto">
            <a:xfrm>
              <a:off x="2514600" y="2979737"/>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45" name="Text Box 51">
              <a:extLst>
                <a:ext uri="{FF2B5EF4-FFF2-40B4-BE49-F238E27FC236}">
                  <a16:creationId xmlns:a16="http://schemas.microsoft.com/office/drawing/2014/main" id="{DB30CD4B-6236-4649-9D70-B2FC76E8DE22}"/>
                </a:ext>
              </a:extLst>
            </p:cNvPr>
            <p:cNvSpPr txBox="1">
              <a:spLocks noChangeArrowheads="1"/>
            </p:cNvSpPr>
            <p:nvPr/>
          </p:nvSpPr>
          <p:spPr bwMode="auto">
            <a:xfrm>
              <a:off x="4400550" y="2979737"/>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4</a:t>
              </a:r>
            </a:p>
          </p:txBody>
        </p:sp>
        <p:sp>
          <p:nvSpPr>
            <p:cNvPr id="48" name="Text Box 52">
              <a:extLst>
                <a:ext uri="{FF2B5EF4-FFF2-40B4-BE49-F238E27FC236}">
                  <a16:creationId xmlns:a16="http://schemas.microsoft.com/office/drawing/2014/main" id="{9C5959E2-3D0C-FD48-B748-319D0BA93271}"/>
                </a:ext>
              </a:extLst>
            </p:cNvPr>
            <p:cNvSpPr txBox="1">
              <a:spLocks noChangeArrowheads="1"/>
            </p:cNvSpPr>
            <p:nvPr/>
          </p:nvSpPr>
          <p:spPr bwMode="auto">
            <a:xfrm>
              <a:off x="6076950" y="2979737"/>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a:solidFill>
                    <a:srgbClr val="FF3300"/>
                  </a:solidFill>
                  <a:cs typeface="ＭＳ Ｐゴシック" charset="0"/>
                </a:rPr>
                <a:t>4</a:t>
              </a:r>
            </a:p>
          </p:txBody>
        </p:sp>
        <p:sp>
          <p:nvSpPr>
            <p:cNvPr id="65" name="Text Box 53">
              <a:extLst>
                <a:ext uri="{FF2B5EF4-FFF2-40B4-BE49-F238E27FC236}">
                  <a16:creationId xmlns:a16="http://schemas.microsoft.com/office/drawing/2014/main" id="{595B112D-CD03-2443-A85F-2BCEBC849ACC}"/>
                </a:ext>
              </a:extLst>
            </p:cNvPr>
            <p:cNvSpPr txBox="1">
              <a:spLocks noChangeArrowheads="1"/>
            </p:cNvSpPr>
            <p:nvPr/>
          </p:nvSpPr>
          <p:spPr bwMode="auto">
            <a:xfrm>
              <a:off x="7219950" y="3865562"/>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a:solidFill>
                    <a:srgbClr val="FF3300"/>
                  </a:solidFill>
                  <a:cs typeface="ＭＳ Ｐゴシック" charset="0"/>
                </a:rPr>
                <a:t>2</a:t>
              </a:r>
            </a:p>
          </p:txBody>
        </p:sp>
        <p:sp>
          <p:nvSpPr>
            <p:cNvPr id="67" name="Text Box 54">
              <a:extLst>
                <a:ext uri="{FF2B5EF4-FFF2-40B4-BE49-F238E27FC236}">
                  <a16:creationId xmlns:a16="http://schemas.microsoft.com/office/drawing/2014/main" id="{9DCD71CA-5D71-9B4E-8587-060162489E87}"/>
                </a:ext>
              </a:extLst>
            </p:cNvPr>
            <p:cNvSpPr txBox="1">
              <a:spLocks noChangeArrowheads="1"/>
            </p:cNvSpPr>
            <p:nvPr/>
          </p:nvSpPr>
          <p:spPr bwMode="auto">
            <a:xfrm>
              <a:off x="3197225" y="4591050"/>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a:solidFill>
                    <a:srgbClr val="FF3300"/>
                  </a:solidFill>
                  <a:cs typeface="ＭＳ Ｐゴシック" charset="0"/>
                </a:rPr>
                <a:t>4</a:t>
              </a:r>
            </a:p>
          </p:txBody>
        </p:sp>
        <p:sp>
          <p:nvSpPr>
            <p:cNvPr id="69" name="Text Box 55">
              <a:extLst>
                <a:ext uri="{FF2B5EF4-FFF2-40B4-BE49-F238E27FC236}">
                  <a16:creationId xmlns:a16="http://schemas.microsoft.com/office/drawing/2014/main" id="{A0089E19-0F38-894A-B4BC-97C7F82A2EC7}"/>
                </a:ext>
              </a:extLst>
            </p:cNvPr>
            <p:cNvSpPr txBox="1">
              <a:spLocks noChangeArrowheads="1"/>
            </p:cNvSpPr>
            <p:nvPr/>
          </p:nvSpPr>
          <p:spPr bwMode="auto">
            <a:xfrm>
              <a:off x="1905000" y="3756025"/>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4</a:t>
              </a:r>
            </a:p>
          </p:txBody>
        </p:sp>
        <p:sp>
          <p:nvSpPr>
            <p:cNvPr id="71" name="Text Box 56">
              <a:extLst>
                <a:ext uri="{FF2B5EF4-FFF2-40B4-BE49-F238E27FC236}">
                  <a16:creationId xmlns:a16="http://schemas.microsoft.com/office/drawing/2014/main" id="{E883A970-0D4D-5A4C-AE92-9F8496F8AE49}"/>
                </a:ext>
              </a:extLst>
            </p:cNvPr>
            <p:cNvSpPr txBox="1">
              <a:spLocks noChangeArrowheads="1"/>
            </p:cNvSpPr>
            <p:nvPr/>
          </p:nvSpPr>
          <p:spPr bwMode="auto">
            <a:xfrm>
              <a:off x="3867150" y="3624262"/>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72" name="Text Box 57">
              <a:extLst>
                <a:ext uri="{FF2B5EF4-FFF2-40B4-BE49-F238E27FC236}">
                  <a16:creationId xmlns:a16="http://schemas.microsoft.com/office/drawing/2014/main" id="{4665FA82-9DB5-3A49-A070-0593377AB631}"/>
                </a:ext>
              </a:extLst>
            </p:cNvPr>
            <p:cNvSpPr txBox="1">
              <a:spLocks noChangeArrowheads="1"/>
            </p:cNvSpPr>
            <p:nvPr/>
          </p:nvSpPr>
          <p:spPr bwMode="auto">
            <a:xfrm>
              <a:off x="5619750" y="3624262"/>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74" name="Text Box 58">
              <a:extLst>
                <a:ext uri="{FF2B5EF4-FFF2-40B4-BE49-F238E27FC236}">
                  <a16:creationId xmlns:a16="http://schemas.microsoft.com/office/drawing/2014/main" id="{3B1C0461-9C7E-2445-991D-4EC806FF3400}"/>
                </a:ext>
              </a:extLst>
            </p:cNvPr>
            <p:cNvSpPr txBox="1">
              <a:spLocks noChangeArrowheads="1"/>
            </p:cNvSpPr>
            <p:nvPr/>
          </p:nvSpPr>
          <p:spPr bwMode="auto">
            <a:xfrm>
              <a:off x="5029200" y="4351337"/>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6</a:t>
              </a:r>
            </a:p>
          </p:txBody>
        </p:sp>
        <p:sp>
          <p:nvSpPr>
            <p:cNvPr id="75" name="Text Box 59">
              <a:extLst>
                <a:ext uri="{FF2B5EF4-FFF2-40B4-BE49-F238E27FC236}">
                  <a16:creationId xmlns:a16="http://schemas.microsoft.com/office/drawing/2014/main" id="{A46A36C4-17AD-0045-ACF4-9CE09C00D016}"/>
                </a:ext>
              </a:extLst>
            </p:cNvPr>
            <p:cNvSpPr txBox="1">
              <a:spLocks noChangeArrowheads="1"/>
            </p:cNvSpPr>
            <p:nvPr/>
          </p:nvSpPr>
          <p:spPr bwMode="auto">
            <a:xfrm>
              <a:off x="6610350" y="4106862"/>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76" name="Text Box 55">
              <a:extLst>
                <a:ext uri="{FF2B5EF4-FFF2-40B4-BE49-F238E27FC236}">
                  <a16:creationId xmlns:a16="http://schemas.microsoft.com/office/drawing/2014/main" id="{6A61C418-923B-2D4D-A7F7-BB5A96DF62D5}"/>
                </a:ext>
              </a:extLst>
            </p:cNvPr>
            <p:cNvSpPr txBox="1">
              <a:spLocks noChangeArrowheads="1"/>
            </p:cNvSpPr>
            <p:nvPr/>
          </p:nvSpPr>
          <p:spPr bwMode="auto">
            <a:xfrm>
              <a:off x="3048000" y="3908425"/>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5</a:t>
              </a:r>
            </a:p>
          </p:txBody>
        </p:sp>
        <p:sp>
          <p:nvSpPr>
            <p:cNvPr id="77" name="Text Box 55">
              <a:extLst>
                <a:ext uri="{FF2B5EF4-FFF2-40B4-BE49-F238E27FC236}">
                  <a16:creationId xmlns:a16="http://schemas.microsoft.com/office/drawing/2014/main" id="{F6438329-2E7A-4B4D-B5A4-72D318E5DB60}"/>
                </a:ext>
              </a:extLst>
            </p:cNvPr>
            <p:cNvSpPr txBox="1">
              <a:spLocks noChangeArrowheads="1"/>
            </p:cNvSpPr>
            <p:nvPr/>
          </p:nvSpPr>
          <p:spPr bwMode="auto">
            <a:xfrm>
              <a:off x="4806950" y="3806825"/>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2</a:t>
              </a:r>
            </a:p>
          </p:txBody>
        </p:sp>
      </p:grpSp>
      <p:graphicFrame>
        <p:nvGraphicFramePr>
          <p:cNvPr id="2" name="Table 1">
            <a:extLst>
              <a:ext uri="{FF2B5EF4-FFF2-40B4-BE49-F238E27FC236}">
                <a16:creationId xmlns:a16="http://schemas.microsoft.com/office/drawing/2014/main" id="{9A0D4955-664D-DA4C-A1C3-7157ECB8E8DC}"/>
              </a:ext>
            </a:extLst>
          </p:cNvPr>
          <p:cNvGraphicFramePr>
            <a:graphicFrameLocks noGrp="1"/>
          </p:cNvGraphicFramePr>
          <p:nvPr>
            <p:extLst>
              <p:ext uri="{D42A27DB-BD31-4B8C-83A1-F6EECF244321}">
                <p14:modId xmlns:p14="http://schemas.microsoft.com/office/powerpoint/2010/main" val="3997511474"/>
              </p:ext>
            </p:extLst>
          </p:nvPr>
        </p:nvGraphicFramePr>
        <p:xfrm>
          <a:off x="1600200" y="4754881"/>
          <a:ext cx="10652760" cy="2889734"/>
        </p:xfrm>
        <a:graphic>
          <a:graphicData uri="http://schemas.openxmlformats.org/drawingml/2006/table">
            <a:tbl>
              <a:tblPr firstRow="1" bandRow="1">
                <a:tableStyleId>{69CF1AB2-1976-4502-BF36-3FF5EA218861}</a:tableStyleId>
              </a:tblPr>
              <a:tblGrid>
                <a:gridCol w="1464064">
                  <a:extLst>
                    <a:ext uri="{9D8B030D-6E8A-4147-A177-3AD203B41FA5}">
                      <a16:colId xmlns:a16="http://schemas.microsoft.com/office/drawing/2014/main" val="20000"/>
                    </a:ext>
                  </a:extLst>
                </a:gridCol>
                <a:gridCol w="879660">
                  <a:extLst>
                    <a:ext uri="{9D8B030D-6E8A-4147-A177-3AD203B41FA5}">
                      <a16:colId xmlns:a16="http://schemas.microsoft.com/office/drawing/2014/main" val="20001"/>
                    </a:ext>
                  </a:extLst>
                </a:gridCol>
                <a:gridCol w="879660">
                  <a:extLst>
                    <a:ext uri="{9D8B030D-6E8A-4147-A177-3AD203B41FA5}">
                      <a16:colId xmlns:a16="http://schemas.microsoft.com/office/drawing/2014/main" val="20002"/>
                    </a:ext>
                  </a:extLst>
                </a:gridCol>
                <a:gridCol w="940877">
                  <a:extLst>
                    <a:ext uri="{9D8B030D-6E8A-4147-A177-3AD203B41FA5}">
                      <a16:colId xmlns:a16="http://schemas.microsoft.com/office/drawing/2014/main" val="20003"/>
                    </a:ext>
                  </a:extLst>
                </a:gridCol>
                <a:gridCol w="1065276">
                  <a:extLst>
                    <a:ext uri="{9D8B030D-6E8A-4147-A177-3AD203B41FA5}">
                      <a16:colId xmlns:a16="http://schemas.microsoft.com/office/drawing/2014/main" val="20004"/>
                    </a:ext>
                  </a:extLst>
                </a:gridCol>
                <a:gridCol w="1162119">
                  <a:extLst>
                    <a:ext uri="{9D8B030D-6E8A-4147-A177-3AD203B41FA5}">
                      <a16:colId xmlns:a16="http://schemas.microsoft.com/office/drawing/2014/main" val="20005"/>
                    </a:ext>
                  </a:extLst>
                </a:gridCol>
                <a:gridCol w="1162119">
                  <a:extLst>
                    <a:ext uri="{9D8B030D-6E8A-4147-A177-3AD203B41FA5}">
                      <a16:colId xmlns:a16="http://schemas.microsoft.com/office/drawing/2014/main" val="20006"/>
                    </a:ext>
                  </a:extLst>
                </a:gridCol>
                <a:gridCol w="1258963">
                  <a:extLst>
                    <a:ext uri="{9D8B030D-6E8A-4147-A177-3AD203B41FA5}">
                      <a16:colId xmlns:a16="http://schemas.microsoft.com/office/drawing/2014/main" val="20007"/>
                    </a:ext>
                  </a:extLst>
                </a:gridCol>
                <a:gridCol w="1840022">
                  <a:extLst>
                    <a:ext uri="{9D8B030D-6E8A-4147-A177-3AD203B41FA5}">
                      <a16:colId xmlns:a16="http://schemas.microsoft.com/office/drawing/2014/main" val="20008"/>
                    </a:ext>
                  </a:extLst>
                </a:gridCol>
              </a:tblGrid>
              <a:tr h="548786">
                <a:tc>
                  <a:txBody>
                    <a:bodyPr/>
                    <a:lstStyle/>
                    <a:p>
                      <a:pPr algn="r"/>
                      <a:endParaRPr lang="en-US" sz="2200" b="0" dirty="0"/>
                    </a:p>
                  </a:txBody>
                  <a:tcPr marL="109728" marR="109728" marT="54878" marB="54878"/>
                </a:tc>
                <a:tc>
                  <a:txBody>
                    <a:bodyPr/>
                    <a:lstStyle/>
                    <a:p>
                      <a:pPr algn="ctr"/>
                      <a:r>
                        <a:rPr lang="en-US" sz="2200" b="1" dirty="0"/>
                        <a:t>0</a:t>
                      </a:r>
                    </a:p>
                  </a:txBody>
                  <a:tcPr marL="109728" marR="109728" marT="54878" marB="54878"/>
                </a:tc>
                <a:tc>
                  <a:txBody>
                    <a:bodyPr/>
                    <a:lstStyle/>
                    <a:p>
                      <a:pPr algn="ctr"/>
                      <a:r>
                        <a:rPr lang="en-US" sz="2200" b="1" dirty="0"/>
                        <a:t>1</a:t>
                      </a:r>
                    </a:p>
                  </a:txBody>
                  <a:tcPr marL="109728" marR="109728" marT="54878" marB="54878"/>
                </a:tc>
                <a:tc>
                  <a:txBody>
                    <a:bodyPr/>
                    <a:lstStyle/>
                    <a:p>
                      <a:pPr algn="ctr"/>
                      <a:r>
                        <a:rPr lang="en-US" sz="2200" b="1" dirty="0"/>
                        <a:t>2</a:t>
                      </a:r>
                    </a:p>
                  </a:txBody>
                  <a:tcPr marL="109728" marR="109728" marT="54878" marB="54878"/>
                </a:tc>
                <a:tc>
                  <a:txBody>
                    <a:bodyPr/>
                    <a:lstStyle/>
                    <a:p>
                      <a:pPr algn="ctr"/>
                      <a:r>
                        <a:rPr lang="en-US" sz="2200" b="1" dirty="0"/>
                        <a:t>3</a:t>
                      </a:r>
                    </a:p>
                  </a:txBody>
                  <a:tcPr marL="109728" marR="109728" marT="54878" marB="54878"/>
                </a:tc>
                <a:tc>
                  <a:txBody>
                    <a:bodyPr/>
                    <a:lstStyle/>
                    <a:p>
                      <a:pPr algn="ctr"/>
                      <a:r>
                        <a:rPr lang="en-US" sz="2200" b="1" dirty="0"/>
                        <a:t>4</a:t>
                      </a:r>
                    </a:p>
                  </a:txBody>
                  <a:tcPr marL="109728" marR="109728" marT="54878" marB="54878"/>
                </a:tc>
                <a:tc>
                  <a:txBody>
                    <a:bodyPr/>
                    <a:lstStyle/>
                    <a:p>
                      <a:pPr algn="ctr"/>
                      <a:r>
                        <a:rPr lang="en-US" sz="2200" b="1" dirty="0"/>
                        <a:t>5</a:t>
                      </a:r>
                    </a:p>
                  </a:txBody>
                  <a:tcPr marL="109728" marR="109728" marT="54878" marB="54878"/>
                </a:tc>
                <a:tc>
                  <a:txBody>
                    <a:bodyPr/>
                    <a:lstStyle/>
                    <a:p>
                      <a:pPr algn="ctr"/>
                      <a:r>
                        <a:rPr lang="en-US" sz="2200" b="1" dirty="0"/>
                        <a:t>6</a:t>
                      </a:r>
                    </a:p>
                  </a:txBody>
                  <a:tcPr marL="109728" marR="109728" marT="54878" marB="54878"/>
                </a:tc>
                <a:tc>
                  <a:txBody>
                    <a:bodyPr/>
                    <a:lstStyle/>
                    <a:p>
                      <a:pPr algn="ctr"/>
                      <a:r>
                        <a:rPr lang="en-US" sz="2200" b="1" dirty="0"/>
                        <a:t>7</a:t>
                      </a:r>
                    </a:p>
                  </a:txBody>
                  <a:tcPr marL="109728" marR="109728" marT="54878" marB="54878"/>
                </a:tc>
                <a:extLst>
                  <a:ext uri="{0D108BD9-81ED-4DB2-BD59-A6C34878D82A}">
                    <a16:rowId xmlns:a16="http://schemas.microsoft.com/office/drawing/2014/main" val="10000"/>
                  </a:ext>
                </a:extLst>
              </a:tr>
              <a:tr h="768301">
                <a:tc>
                  <a:txBody>
                    <a:bodyPr/>
                    <a:lstStyle/>
                    <a:p>
                      <a:pPr algn="ctr"/>
                      <a:r>
                        <a:rPr lang="en-US" sz="2200" b="1" dirty="0"/>
                        <a:t>Shortest </a:t>
                      </a:r>
                      <a:br>
                        <a:rPr lang="en-US" sz="2200" b="1" dirty="0"/>
                      </a:br>
                      <a:r>
                        <a:rPr lang="en-US" sz="2200" b="1" dirty="0"/>
                        <a:t>Path Set</a:t>
                      </a:r>
                    </a:p>
                  </a:txBody>
                  <a:tcPr marL="109728" marR="109728" marT="54878" marB="54878"/>
                </a:tc>
                <a:tc>
                  <a:txBody>
                    <a:bodyPr/>
                    <a:lstStyle/>
                    <a:p>
                      <a:r>
                        <a:rPr lang="en-US" sz="2200" b="0" dirty="0"/>
                        <a:t>R</a:t>
                      </a:r>
                      <a:r>
                        <a:rPr lang="en-US" sz="2200" b="0" baseline="-25000" dirty="0"/>
                        <a:t>8</a:t>
                      </a:r>
                      <a:endParaRPr lang="en-US" sz="2200" b="0" dirty="0"/>
                    </a:p>
                  </a:txBody>
                  <a:tcPr marL="109728" marR="109728" marT="54878" marB="54878"/>
                </a:tc>
                <a:tc>
                  <a:txBody>
                    <a:bodyPr/>
                    <a:lstStyle/>
                    <a:p>
                      <a:endParaRPr lang="en-US" sz="2200" dirty="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extLst>
                  <a:ext uri="{0D108BD9-81ED-4DB2-BD59-A6C34878D82A}">
                    <a16:rowId xmlns:a16="http://schemas.microsoft.com/office/drawing/2014/main" val="10001"/>
                  </a:ext>
                </a:extLst>
              </a:tr>
              <a:tr h="768301">
                <a:tc>
                  <a:txBody>
                    <a:bodyPr/>
                    <a:lstStyle/>
                    <a:p>
                      <a:pPr algn="ctr"/>
                      <a:r>
                        <a:rPr lang="en-US" sz="2200" b="1" dirty="0"/>
                        <a:t>Candidate </a:t>
                      </a:r>
                      <a:br>
                        <a:rPr lang="en-US" sz="2200" b="1" dirty="0"/>
                      </a:br>
                      <a:r>
                        <a:rPr lang="en-US" sz="2200" b="1" dirty="0"/>
                        <a:t>Set</a:t>
                      </a:r>
                    </a:p>
                  </a:txBody>
                  <a:tcPr marL="109728" marR="109728" marT="54878" marB="5487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200" b="0" dirty="0"/>
                        <a:t>R</a:t>
                      </a:r>
                      <a:r>
                        <a:rPr lang="en-US" sz="2200" b="0" baseline="-25000" dirty="0"/>
                        <a:t>3</a:t>
                      </a:r>
                      <a:r>
                        <a:rPr lang="en-US" sz="2200" b="0" dirty="0"/>
                        <a:t>R</a:t>
                      </a:r>
                      <a:r>
                        <a:rPr lang="en-US" sz="2200" b="0" baseline="-25000" dirty="0"/>
                        <a:t>5</a:t>
                      </a:r>
                      <a:r>
                        <a:rPr lang="en-US" sz="2200" b="0" baseline="0" dirty="0"/>
                        <a:t> </a:t>
                      </a:r>
                      <a:r>
                        <a:rPr lang="en-US" sz="2200" b="0" dirty="0"/>
                        <a:t>R</a:t>
                      </a:r>
                      <a:r>
                        <a:rPr lang="en-US" sz="2200" b="0" baseline="-25000" dirty="0"/>
                        <a:t>6</a:t>
                      </a:r>
                      <a:r>
                        <a:rPr lang="en-US" sz="2200" b="0" dirty="0"/>
                        <a:t>R</a:t>
                      </a:r>
                      <a:r>
                        <a:rPr lang="en-US" sz="2200" b="0" baseline="-25000" dirty="0"/>
                        <a:t>7</a:t>
                      </a:r>
                      <a:endParaRPr lang="en-US" sz="2200" b="0" dirty="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extLst>
                  <a:ext uri="{0D108BD9-81ED-4DB2-BD59-A6C34878D82A}">
                    <a16:rowId xmlns:a16="http://schemas.microsoft.com/office/drawing/2014/main" val="10002"/>
                  </a:ext>
                </a:extLst>
              </a:tr>
              <a:tr h="768301">
                <a:tc>
                  <a:txBody>
                    <a:bodyPr/>
                    <a:lstStyle/>
                    <a:p>
                      <a:pPr algn="ctr"/>
                      <a:r>
                        <a:rPr lang="en-US" sz="2200" b="1" dirty="0"/>
                        <a:t>Add</a:t>
                      </a:r>
                    </a:p>
                  </a:txBody>
                  <a:tcPr marL="109728" marR="109728" marT="54878" marB="5487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200" b="0" dirty="0"/>
                        <a:t>R</a:t>
                      </a:r>
                      <a:r>
                        <a:rPr lang="en-US" sz="2200" b="0" baseline="-25000" dirty="0"/>
                        <a:t>7</a:t>
                      </a:r>
                      <a:endParaRPr lang="en-US" sz="2200" b="0" dirty="0"/>
                    </a:p>
                    <a:p>
                      <a:endParaRPr lang="en-US" sz="2200" dirty="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a:p>
                  </a:txBody>
                  <a:tcPr marL="109728" marR="109728" marT="54878" marB="54878"/>
                </a:tc>
                <a:tc>
                  <a:txBody>
                    <a:bodyPr/>
                    <a:lstStyle/>
                    <a:p>
                      <a:endParaRPr lang="en-US" sz="2200" dirty="0"/>
                    </a:p>
                  </a:txBody>
                  <a:tcPr marL="109728" marR="109728" marT="54878" marB="54878"/>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6337782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5AA0D98-AA56-A743-9A81-59EEDF635A05}"/>
              </a:ext>
            </a:extLst>
          </p:cNvPr>
          <p:cNvSpPr>
            <a:spLocks noGrp="1" noChangeArrowheads="1"/>
          </p:cNvSpPr>
          <p:nvPr>
            <p:ph type="title"/>
          </p:nvPr>
        </p:nvSpPr>
        <p:spPr>
          <a:xfrm>
            <a:off x="1828800" y="274320"/>
            <a:ext cx="10972800" cy="1463040"/>
          </a:xfrm>
        </p:spPr>
        <p:txBody>
          <a:bodyPr/>
          <a:lstStyle/>
          <a:p>
            <a:pPr>
              <a:defRPr/>
            </a:pPr>
            <a:r>
              <a:rPr lang="en-US" dirty="0"/>
              <a:t>The algorithm</a:t>
            </a:r>
          </a:p>
        </p:txBody>
      </p:sp>
      <p:sp>
        <p:nvSpPr>
          <p:cNvPr id="57381" name="Oval 37">
            <a:extLst>
              <a:ext uri="{FF2B5EF4-FFF2-40B4-BE49-F238E27FC236}">
                <a16:creationId xmlns:a16="http://schemas.microsoft.com/office/drawing/2014/main" id="{7BD02666-712C-7D4F-AE9E-FCE326D5C359}"/>
              </a:ext>
            </a:extLst>
          </p:cNvPr>
          <p:cNvSpPr>
            <a:spLocks noChangeArrowheads="1"/>
          </p:cNvSpPr>
          <p:nvPr/>
        </p:nvSpPr>
        <p:spPr bwMode="auto">
          <a:xfrm>
            <a:off x="8482966" y="295656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7</a:t>
            </a:r>
            <a:endParaRPr lang="en-US" sz="2400">
              <a:cs typeface="ＭＳ Ｐゴシック" charset="0"/>
            </a:endParaRPr>
          </a:p>
        </p:txBody>
      </p:sp>
      <p:sp>
        <p:nvSpPr>
          <p:cNvPr id="57383" name="Oval 39">
            <a:extLst>
              <a:ext uri="{FF2B5EF4-FFF2-40B4-BE49-F238E27FC236}">
                <a16:creationId xmlns:a16="http://schemas.microsoft.com/office/drawing/2014/main" id="{BD903985-A066-9C47-8DA3-552E0DBAD2CD}"/>
              </a:ext>
            </a:extLst>
          </p:cNvPr>
          <p:cNvSpPr>
            <a:spLocks noChangeArrowheads="1"/>
          </p:cNvSpPr>
          <p:nvPr/>
        </p:nvSpPr>
        <p:spPr bwMode="auto">
          <a:xfrm>
            <a:off x="9854566" y="179641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6</a:t>
            </a:r>
            <a:endParaRPr lang="en-US" sz="2400">
              <a:cs typeface="ＭＳ Ｐゴシック" charset="0"/>
            </a:endParaRPr>
          </a:p>
        </p:txBody>
      </p:sp>
      <p:sp>
        <p:nvSpPr>
          <p:cNvPr id="57384" name="Oval 40">
            <a:extLst>
              <a:ext uri="{FF2B5EF4-FFF2-40B4-BE49-F238E27FC236}">
                <a16:creationId xmlns:a16="http://schemas.microsoft.com/office/drawing/2014/main" id="{2C352B5B-8948-474A-9065-455358E85EBC}"/>
              </a:ext>
            </a:extLst>
          </p:cNvPr>
          <p:cNvSpPr>
            <a:spLocks noChangeArrowheads="1"/>
          </p:cNvSpPr>
          <p:nvPr/>
        </p:nvSpPr>
        <p:spPr bwMode="auto">
          <a:xfrm>
            <a:off x="7751446" y="179641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4</a:t>
            </a:r>
            <a:endParaRPr lang="en-US" sz="2400">
              <a:cs typeface="ＭＳ Ｐゴシック" charset="0"/>
            </a:endParaRPr>
          </a:p>
        </p:txBody>
      </p:sp>
      <p:sp>
        <p:nvSpPr>
          <p:cNvPr id="57385" name="Oval 41">
            <a:extLst>
              <a:ext uri="{FF2B5EF4-FFF2-40B4-BE49-F238E27FC236}">
                <a16:creationId xmlns:a16="http://schemas.microsoft.com/office/drawing/2014/main" id="{D14F4C03-F497-5B4F-AD5F-629039ABA4BF}"/>
              </a:ext>
            </a:extLst>
          </p:cNvPr>
          <p:cNvSpPr>
            <a:spLocks noChangeArrowheads="1"/>
          </p:cNvSpPr>
          <p:nvPr/>
        </p:nvSpPr>
        <p:spPr bwMode="auto">
          <a:xfrm>
            <a:off x="5556886" y="179641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2</a:t>
            </a:r>
            <a:endParaRPr lang="en-US" sz="2400">
              <a:cs typeface="ＭＳ Ｐゴシック" charset="0"/>
            </a:endParaRPr>
          </a:p>
        </p:txBody>
      </p:sp>
      <p:sp>
        <p:nvSpPr>
          <p:cNvPr id="57386" name="Oval 42">
            <a:extLst>
              <a:ext uri="{FF2B5EF4-FFF2-40B4-BE49-F238E27FC236}">
                <a16:creationId xmlns:a16="http://schemas.microsoft.com/office/drawing/2014/main" id="{E9C56F34-0201-9B43-B2AB-94BC71999A05}"/>
              </a:ext>
            </a:extLst>
          </p:cNvPr>
          <p:cNvSpPr>
            <a:spLocks noChangeArrowheads="1"/>
          </p:cNvSpPr>
          <p:nvPr/>
        </p:nvSpPr>
        <p:spPr bwMode="auto">
          <a:xfrm>
            <a:off x="3270886" y="169926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1</a:t>
            </a:r>
            <a:endParaRPr lang="en-US" sz="2400">
              <a:cs typeface="ＭＳ Ｐゴシック" charset="0"/>
            </a:endParaRPr>
          </a:p>
        </p:txBody>
      </p:sp>
      <p:sp>
        <p:nvSpPr>
          <p:cNvPr id="57387" name="Line 43">
            <a:extLst>
              <a:ext uri="{FF2B5EF4-FFF2-40B4-BE49-F238E27FC236}">
                <a16:creationId xmlns:a16="http://schemas.microsoft.com/office/drawing/2014/main" id="{87C28208-ED89-DE47-A34A-0C041E6C98D9}"/>
              </a:ext>
            </a:extLst>
          </p:cNvPr>
          <p:cNvSpPr>
            <a:spLocks noChangeShapeType="1"/>
          </p:cNvSpPr>
          <p:nvPr/>
        </p:nvSpPr>
        <p:spPr bwMode="auto">
          <a:xfrm>
            <a:off x="4093846" y="2085976"/>
            <a:ext cx="146304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88" name="Line 44">
            <a:extLst>
              <a:ext uri="{FF2B5EF4-FFF2-40B4-BE49-F238E27FC236}">
                <a16:creationId xmlns:a16="http://schemas.microsoft.com/office/drawing/2014/main" id="{C0286D0D-35C3-9E4B-B001-6A4CDD422499}"/>
              </a:ext>
            </a:extLst>
          </p:cNvPr>
          <p:cNvSpPr>
            <a:spLocks noChangeShapeType="1"/>
          </p:cNvSpPr>
          <p:nvPr/>
        </p:nvSpPr>
        <p:spPr bwMode="auto">
          <a:xfrm>
            <a:off x="3728086" y="2375536"/>
            <a:ext cx="640080" cy="1160144"/>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0" name="Line 46">
            <a:extLst>
              <a:ext uri="{FF2B5EF4-FFF2-40B4-BE49-F238E27FC236}">
                <a16:creationId xmlns:a16="http://schemas.microsoft.com/office/drawing/2014/main" id="{874715FC-F454-5946-ACF5-0DD3AB78BDF4}"/>
              </a:ext>
            </a:extLst>
          </p:cNvPr>
          <p:cNvSpPr>
            <a:spLocks noChangeShapeType="1"/>
          </p:cNvSpPr>
          <p:nvPr/>
        </p:nvSpPr>
        <p:spPr bwMode="auto">
          <a:xfrm flipH="1">
            <a:off x="4714876" y="4116706"/>
            <a:ext cx="559689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1" name="Line 47">
            <a:extLst>
              <a:ext uri="{FF2B5EF4-FFF2-40B4-BE49-F238E27FC236}">
                <a16:creationId xmlns:a16="http://schemas.microsoft.com/office/drawing/2014/main" id="{7B2BEAE8-E826-6541-8FB5-3D210DB999A2}"/>
              </a:ext>
            </a:extLst>
          </p:cNvPr>
          <p:cNvSpPr>
            <a:spLocks noChangeShapeType="1"/>
          </p:cNvSpPr>
          <p:nvPr/>
        </p:nvSpPr>
        <p:spPr bwMode="auto">
          <a:xfrm flipH="1" flipV="1">
            <a:off x="7000876" y="3535680"/>
            <a:ext cx="2945130" cy="386716"/>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2" name="Line 48">
            <a:extLst>
              <a:ext uri="{FF2B5EF4-FFF2-40B4-BE49-F238E27FC236}">
                <a16:creationId xmlns:a16="http://schemas.microsoft.com/office/drawing/2014/main" id="{B6E18425-0FD0-FA4A-B3BF-209420AD3EEB}"/>
              </a:ext>
            </a:extLst>
          </p:cNvPr>
          <p:cNvSpPr>
            <a:spLocks noChangeShapeType="1"/>
          </p:cNvSpPr>
          <p:nvPr/>
        </p:nvSpPr>
        <p:spPr bwMode="auto">
          <a:xfrm flipH="1" flipV="1">
            <a:off x="9305926" y="3343276"/>
            <a:ext cx="822960" cy="386714"/>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93" name="Line 49">
            <a:extLst>
              <a:ext uri="{FF2B5EF4-FFF2-40B4-BE49-F238E27FC236}">
                <a16:creationId xmlns:a16="http://schemas.microsoft.com/office/drawing/2014/main" id="{BCBFDBDE-4750-244E-B96E-7BAB9870F20F}"/>
              </a:ext>
            </a:extLst>
          </p:cNvPr>
          <p:cNvSpPr>
            <a:spLocks noChangeShapeType="1"/>
          </p:cNvSpPr>
          <p:nvPr/>
        </p:nvSpPr>
        <p:spPr bwMode="auto">
          <a:xfrm flipV="1">
            <a:off x="10311766" y="2472690"/>
            <a:ext cx="0" cy="1160146"/>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404" name="Line 60">
            <a:extLst>
              <a:ext uri="{FF2B5EF4-FFF2-40B4-BE49-F238E27FC236}">
                <a16:creationId xmlns:a16="http://schemas.microsoft.com/office/drawing/2014/main" id="{8BBD2FDC-38A9-CC49-B141-D5268913A918}"/>
              </a:ext>
            </a:extLst>
          </p:cNvPr>
          <p:cNvSpPr>
            <a:spLocks noChangeShapeType="1"/>
          </p:cNvSpPr>
          <p:nvPr/>
        </p:nvSpPr>
        <p:spPr bwMode="auto">
          <a:xfrm>
            <a:off x="6398896" y="2085976"/>
            <a:ext cx="133350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405" name="Line 61">
            <a:extLst>
              <a:ext uri="{FF2B5EF4-FFF2-40B4-BE49-F238E27FC236}">
                <a16:creationId xmlns:a16="http://schemas.microsoft.com/office/drawing/2014/main" id="{A9B31142-0A9C-314B-BEDE-5EC7FB27CF09}"/>
              </a:ext>
            </a:extLst>
          </p:cNvPr>
          <p:cNvSpPr>
            <a:spLocks noChangeShapeType="1"/>
          </p:cNvSpPr>
          <p:nvPr/>
        </p:nvSpPr>
        <p:spPr bwMode="auto">
          <a:xfrm>
            <a:off x="8574406" y="2137410"/>
            <a:ext cx="128016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406" name="Line 62">
            <a:extLst>
              <a:ext uri="{FF2B5EF4-FFF2-40B4-BE49-F238E27FC236}">
                <a16:creationId xmlns:a16="http://schemas.microsoft.com/office/drawing/2014/main" id="{C0077B09-90FC-F74D-B788-6ED1F17C35C8}"/>
              </a:ext>
            </a:extLst>
          </p:cNvPr>
          <p:cNvSpPr>
            <a:spLocks noChangeShapeType="1"/>
          </p:cNvSpPr>
          <p:nvPr/>
        </p:nvSpPr>
        <p:spPr bwMode="auto">
          <a:xfrm>
            <a:off x="6105526" y="2428876"/>
            <a:ext cx="621030" cy="77343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57382" name="Oval 38">
            <a:extLst>
              <a:ext uri="{FF2B5EF4-FFF2-40B4-BE49-F238E27FC236}">
                <a16:creationId xmlns:a16="http://schemas.microsoft.com/office/drawing/2014/main" id="{A7497351-5D2F-2A48-88CA-ABAC2A9BF07D}"/>
              </a:ext>
            </a:extLst>
          </p:cNvPr>
          <p:cNvSpPr>
            <a:spLocks noChangeArrowheads="1"/>
          </p:cNvSpPr>
          <p:nvPr/>
        </p:nvSpPr>
        <p:spPr bwMode="auto">
          <a:xfrm>
            <a:off x="9946006" y="363283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8</a:t>
            </a:r>
            <a:endParaRPr lang="en-US" sz="2400">
              <a:cs typeface="ＭＳ Ｐゴシック" charset="0"/>
            </a:endParaRPr>
          </a:p>
        </p:txBody>
      </p:sp>
      <p:sp>
        <p:nvSpPr>
          <p:cNvPr id="57379" name="Oval 35">
            <a:extLst>
              <a:ext uri="{FF2B5EF4-FFF2-40B4-BE49-F238E27FC236}">
                <a16:creationId xmlns:a16="http://schemas.microsoft.com/office/drawing/2014/main" id="{2F0E24EB-3378-D04B-82FD-9F0C3B5A1A51}"/>
              </a:ext>
            </a:extLst>
          </p:cNvPr>
          <p:cNvSpPr>
            <a:spLocks noChangeArrowheads="1"/>
          </p:cNvSpPr>
          <p:nvPr/>
        </p:nvSpPr>
        <p:spPr bwMode="auto">
          <a:xfrm>
            <a:off x="6471286" y="3148966"/>
            <a:ext cx="822960" cy="676274"/>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5</a:t>
            </a:r>
            <a:endParaRPr lang="en-US" sz="2400">
              <a:cs typeface="ＭＳ Ｐゴシック" charset="0"/>
            </a:endParaRPr>
          </a:p>
        </p:txBody>
      </p:sp>
      <p:sp>
        <p:nvSpPr>
          <p:cNvPr id="57380" name="Oval 36">
            <a:extLst>
              <a:ext uri="{FF2B5EF4-FFF2-40B4-BE49-F238E27FC236}">
                <a16:creationId xmlns:a16="http://schemas.microsoft.com/office/drawing/2014/main" id="{F4CC5FC1-7F83-7E42-B574-E77F261601C3}"/>
              </a:ext>
            </a:extLst>
          </p:cNvPr>
          <p:cNvSpPr>
            <a:spLocks noChangeArrowheads="1"/>
          </p:cNvSpPr>
          <p:nvPr/>
        </p:nvSpPr>
        <p:spPr bwMode="auto">
          <a:xfrm>
            <a:off x="4093846" y="3535680"/>
            <a:ext cx="822960" cy="676276"/>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2400">
                <a:cs typeface="ＭＳ Ｐゴシック" charset="0"/>
              </a:rPr>
              <a:t>R</a:t>
            </a:r>
            <a:r>
              <a:rPr lang="en-US" sz="2400" baseline="-25000">
                <a:cs typeface="ＭＳ Ｐゴシック" charset="0"/>
              </a:rPr>
              <a:t>3</a:t>
            </a:r>
            <a:endParaRPr lang="en-US" sz="2400">
              <a:cs typeface="ＭＳ Ｐゴシック" charset="0"/>
            </a:endParaRPr>
          </a:p>
        </p:txBody>
      </p:sp>
      <p:sp>
        <p:nvSpPr>
          <p:cNvPr id="61" name="Line 48">
            <a:extLst>
              <a:ext uri="{FF2B5EF4-FFF2-40B4-BE49-F238E27FC236}">
                <a16:creationId xmlns:a16="http://schemas.microsoft.com/office/drawing/2014/main" id="{49B7B0BF-829C-8C4E-A364-87E8EA7747E1}"/>
              </a:ext>
            </a:extLst>
          </p:cNvPr>
          <p:cNvSpPr>
            <a:spLocks noChangeShapeType="1"/>
          </p:cNvSpPr>
          <p:nvPr/>
        </p:nvSpPr>
        <p:spPr bwMode="auto">
          <a:xfrm flipH="1" flipV="1">
            <a:off x="8258176" y="2472691"/>
            <a:ext cx="430530" cy="48387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62" name="Line 48">
            <a:extLst>
              <a:ext uri="{FF2B5EF4-FFF2-40B4-BE49-F238E27FC236}">
                <a16:creationId xmlns:a16="http://schemas.microsoft.com/office/drawing/2014/main" id="{C2FA238A-5BB3-CD43-9F53-0104BDEAE887}"/>
              </a:ext>
            </a:extLst>
          </p:cNvPr>
          <p:cNvSpPr>
            <a:spLocks noChangeShapeType="1"/>
          </p:cNvSpPr>
          <p:nvPr/>
        </p:nvSpPr>
        <p:spPr bwMode="auto">
          <a:xfrm flipV="1">
            <a:off x="7134226" y="2436496"/>
            <a:ext cx="836294" cy="76581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sp>
        <p:nvSpPr>
          <p:cNvPr id="63" name="Line 48">
            <a:extLst>
              <a:ext uri="{FF2B5EF4-FFF2-40B4-BE49-F238E27FC236}">
                <a16:creationId xmlns:a16="http://schemas.microsoft.com/office/drawing/2014/main" id="{DCC8BD98-1F73-8D48-83B9-9F3C5064759A}"/>
              </a:ext>
            </a:extLst>
          </p:cNvPr>
          <p:cNvSpPr>
            <a:spLocks noChangeShapeType="1"/>
          </p:cNvSpPr>
          <p:nvPr/>
        </p:nvSpPr>
        <p:spPr bwMode="auto">
          <a:xfrm flipV="1">
            <a:off x="4758691" y="2436496"/>
            <a:ext cx="1078230" cy="1148714"/>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4114">
              <a:cs typeface="ＭＳ Ｐゴシック" charset="0"/>
            </a:endParaRPr>
          </a:p>
        </p:txBody>
      </p:sp>
      <p:grpSp>
        <p:nvGrpSpPr>
          <p:cNvPr id="29718" name="Group 2">
            <a:extLst>
              <a:ext uri="{FF2B5EF4-FFF2-40B4-BE49-F238E27FC236}">
                <a16:creationId xmlns:a16="http://schemas.microsoft.com/office/drawing/2014/main" id="{693CC966-C956-B84B-8DA6-1326A4A71B10}"/>
              </a:ext>
            </a:extLst>
          </p:cNvPr>
          <p:cNvGrpSpPr>
            <a:grpSpLocks/>
          </p:cNvGrpSpPr>
          <p:nvPr/>
        </p:nvGrpSpPr>
        <p:grpSpPr bwMode="auto">
          <a:xfrm>
            <a:off x="4025266" y="1645920"/>
            <a:ext cx="6884810" cy="2659031"/>
            <a:chOff x="1905000" y="2979737"/>
            <a:chExt cx="5737342" cy="2215859"/>
          </a:xfrm>
        </p:grpSpPr>
        <p:sp>
          <p:nvSpPr>
            <p:cNvPr id="44" name="Text Box 50">
              <a:extLst>
                <a:ext uri="{FF2B5EF4-FFF2-40B4-BE49-F238E27FC236}">
                  <a16:creationId xmlns:a16="http://schemas.microsoft.com/office/drawing/2014/main" id="{1DC8B028-39CE-9B40-8025-91BBB82BE224}"/>
                </a:ext>
              </a:extLst>
            </p:cNvPr>
            <p:cNvSpPr txBox="1">
              <a:spLocks noChangeArrowheads="1"/>
            </p:cNvSpPr>
            <p:nvPr/>
          </p:nvSpPr>
          <p:spPr bwMode="auto">
            <a:xfrm>
              <a:off x="2514600" y="2979737"/>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45" name="Text Box 51">
              <a:extLst>
                <a:ext uri="{FF2B5EF4-FFF2-40B4-BE49-F238E27FC236}">
                  <a16:creationId xmlns:a16="http://schemas.microsoft.com/office/drawing/2014/main" id="{D10561EF-8AA3-034F-BBBC-4F131509872B}"/>
                </a:ext>
              </a:extLst>
            </p:cNvPr>
            <p:cNvSpPr txBox="1">
              <a:spLocks noChangeArrowheads="1"/>
            </p:cNvSpPr>
            <p:nvPr/>
          </p:nvSpPr>
          <p:spPr bwMode="auto">
            <a:xfrm>
              <a:off x="4400550" y="2979737"/>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4</a:t>
              </a:r>
            </a:p>
          </p:txBody>
        </p:sp>
        <p:sp>
          <p:nvSpPr>
            <p:cNvPr id="48" name="Text Box 52">
              <a:extLst>
                <a:ext uri="{FF2B5EF4-FFF2-40B4-BE49-F238E27FC236}">
                  <a16:creationId xmlns:a16="http://schemas.microsoft.com/office/drawing/2014/main" id="{1CCC02B5-0400-614B-8321-A16FCB8F236D}"/>
                </a:ext>
              </a:extLst>
            </p:cNvPr>
            <p:cNvSpPr txBox="1">
              <a:spLocks noChangeArrowheads="1"/>
            </p:cNvSpPr>
            <p:nvPr/>
          </p:nvSpPr>
          <p:spPr bwMode="auto">
            <a:xfrm>
              <a:off x="6076950" y="2979737"/>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a:solidFill>
                    <a:srgbClr val="FF3300"/>
                  </a:solidFill>
                  <a:cs typeface="ＭＳ Ｐゴシック" charset="0"/>
                </a:rPr>
                <a:t>4</a:t>
              </a:r>
            </a:p>
          </p:txBody>
        </p:sp>
        <p:sp>
          <p:nvSpPr>
            <p:cNvPr id="65" name="Text Box 53">
              <a:extLst>
                <a:ext uri="{FF2B5EF4-FFF2-40B4-BE49-F238E27FC236}">
                  <a16:creationId xmlns:a16="http://schemas.microsoft.com/office/drawing/2014/main" id="{452B9084-5A33-C245-8D78-B6B8B48C50EA}"/>
                </a:ext>
              </a:extLst>
            </p:cNvPr>
            <p:cNvSpPr txBox="1">
              <a:spLocks noChangeArrowheads="1"/>
            </p:cNvSpPr>
            <p:nvPr/>
          </p:nvSpPr>
          <p:spPr bwMode="auto">
            <a:xfrm>
              <a:off x="7219950" y="3865562"/>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a:solidFill>
                    <a:srgbClr val="FF3300"/>
                  </a:solidFill>
                  <a:cs typeface="ＭＳ Ｐゴシック" charset="0"/>
                </a:rPr>
                <a:t>2</a:t>
              </a:r>
            </a:p>
          </p:txBody>
        </p:sp>
        <p:sp>
          <p:nvSpPr>
            <p:cNvPr id="67" name="Text Box 54">
              <a:extLst>
                <a:ext uri="{FF2B5EF4-FFF2-40B4-BE49-F238E27FC236}">
                  <a16:creationId xmlns:a16="http://schemas.microsoft.com/office/drawing/2014/main" id="{2ABA0182-675C-C442-B7C9-1D533C445BEC}"/>
                </a:ext>
              </a:extLst>
            </p:cNvPr>
            <p:cNvSpPr txBox="1">
              <a:spLocks noChangeArrowheads="1"/>
            </p:cNvSpPr>
            <p:nvPr/>
          </p:nvSpPr>
          <p:spPr bwMode="auto">
            <a:xfrm>
              <a:off x="3197225" y="4591050"/>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a:solidFill>
                    <a:srgbClr val="FF3300"/>
                  </a:solidFill>
                  <a:cs typeface="ＭＳ Ｐゴシック" charset="0"/>
                </a:rPr>
                <a:t>4</a:t>
              </a:r>
            </a:p>
          </p:txBody>
        </p:sp>
        <p:sp>
          <p:nvSpPr>
            <p:cNvPr id="69" name="Text Box 55">
              <a:extLst>
                <a:ext uri="{FF2B5EF4-FFF2-40B4-BE49-F238E27FC236}">
                  <a16:creationId xmlns:a16="http://schemas.microsoft.com/office/drawing/2014/main" id="{BDF801CA-95DD-3B4E-867F-F5997D18F6AD}"/>
                </a:ext>
              </a:extLst>
            </p:cNvPr>
            <p:cNvSpPr txBox="1">
              <a:spLocks noChangeArrowheads="1"/>
            </p:cNvSpPr>
            <p:nvPr/>
          </p:nvSpPr>
          <p:spPr bwMode="auto">
            <a:xfrm>
              <a:off x="1905000" y="3756025"/>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4</a:t>
              </a:r>
            </a:p>
          </p:txBody>
        </p:sp>
        <p:sp>
          <p:nvSpPr>
            <p:cNvPr id="71" name="Text Box 56">
              <a:extLst>
                <a:ext uri="{FF2B5EF4-FFF2-40B4-BE49-F238E27FC236}">
                  <a16:creationId xmlns:a16="http://schemas.microsoft.com/office/drawing/2014/main" id="{534BDD98-8624-C243-911E-9E097C0AC3AF}"/>
                </a:ext>
              </a:extLst>
            </p:cNvPr>
            <p:cNvSpPr txBox="1">
              <a:spLocks noChangeArrowheads="1"/>
            </p:cNvSpPr>
            <p:nvPr/>
          </p:nvSpPr>
          <p:spPr bwMode="auto">
            <a:xfrm>
              <a:off x="3867150" y="3624262"/>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72" name="Text Box 57">
              <a:extLst>
                <a:ext uri="{FF2B5EF4-FFF2-40B4-BE49-F238E27FC236}">
                  <a16:creationId xmlns:a16="http://schemas.microsoft.com/office/drawing/2014/main" id="{0D1421E9-195E-8742-AC84-677DEE16D2DC}"/>
                </a:ext>
              </a:extLst>
            </p:cNvPr>
            <p:cNvSpPr txBox="1">
              <a:spLocks noChangeArrowheads="1"/>
            </p:cNvSpPr>
            <p:nvPr/>
          </p:nvSpPr>
          <p:spPr bwMode="auto">
            <a:xfrm>
              <a:off x="5619750" y="3624262"/>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74" name="Text Box 58">
              <a:extLst>
                <a:ext uri="{FF2B5EF4-FFF2-40B4-BE49-F238E27FC236}">
                  <a16:creationId xmlns:a16="http://schemas.microsoft.com/office/drawing/2014/main" id="{E1354491-9780-E84E-95D3-004FF84D0C6E}"/>
                </a:ext>
              </a:extLst>
            </p:cNvPr>
            <p:cNvSpPr txBox="1">
              <a:spLocks noChangeArrowheads="1"/>
            </p:cNvSpPr>
            <p:nvPr/>
          </p:nvSpPr>
          <p:spPr bwMode="auto">
            <a:xfrm>
              <a:off x="5029200" y="4351337"/>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6</a:t>
              </a:r>
            </a:p>
          </p:txBody>
        </p:sp>
        <p:sp>
          <p:nvSpPr>
            <p:cNvPr id="75" name="Text Box 59">
              <a:extLst>
                <a:ext uri="{FF2B5EF4-FFF2-40B4-BE49-F238E27FC236}">
                  <a16:creationId xmlns:a16="http://schemas.microsoft.com/office/drawing/2014/main" id="{4B7B3B71-FE9B-4B47-90F1-53672F70E95A}"/>
                </a:ext>
              </a:extLst>
            </p:cNvPr>
            <p:cNvSpPr txBox="1">
              <a:spLocks noChangeArrowheads="1"/>
            </p:cNvSpPr>
            <p:nvPr/>
          </p:nvSpPr>
          <p:spPr bwMode="auto">
            <a:xfrm>
              <a:off x="6610350" y="4106862"/>
              <a:ext cx="3515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1</a:t>
              </a:r>
            </a:p>
          </p:txBody>
        </p:sp>
        <p:sp>
          <p:nvSpPr>
            <p:cNvPr id="76" name="Text Box 55">
              <a:extLst>
                <a:ext uri="{FF2B5EF4-FFF2-40B4-BE49-F238E27FC236}">
                  <a16:creationId xmlns:a16="http://schemas.microsoft.com/office/drawing/2014/main" id="{D383B564-A025-F847-B211-62D69FE9F17F}"/>
                </a:ext>
              </a:extLst>
            </p:cNvPr>
            <p:cNvSpPr txBox="1">
              <a:spLocks noChangeArrowheads="1"/>
            </p:cNvSpPr>
            <p:nvPr/>
          </p:nvSpPr>
          <p:spPr bwMode="auto">
            <a:xfrm>
              <a:off x="3048000" y="3908425"/>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5</a:t>
              </a:r>
            </a:p>
          </p:txBody>
        </p:sp>
        <p:sp>
          <p:nvSpPr>
            <p:cNvPr id="77" name="Text Box 55">
              <a:extLst>
                <a:ext uri="{FF2B5EF4-FFF2-40B4-BE49-F238E27FC236}">
                  <a16:creationId xmlns:a16="http://schemas.microsoft.com/office/drawing/2014/main" id="{1B26F33D-228E-7F4C-AEA4-C17C8C4D7738}"/>
                </a:ext>
              </a:extLst>
            </p:cNvPr>
            <p:cNvSpPr txBox="1">
              <a:spLocks noChangeArrowheads="1"/>
            </p:cNvSpPr>
            <p:nvPr/>
          </p:nvSpPr>
          <p:spPr bwMode="auto">
            <a:xfrm>
              <a:off x="4806950" y="3806825"/>
              <a:ext cx="422392" cy="604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114" i="1" dirty="0">
                  <a:solidFill>
                    <a:srgbClr val="FF3300"/>
                  </a:solidFill>
                  <a:cs typeface="ＭＳ Ｐゴシック" charset="0"/>
                </a:rPr>
                <a:t>2</a:t>
              </a:r>
            </a:p>
          </p:txBody>
        </p:sp>
      </p:grpSp>
      <p:graphicFrame>
        <p:nvGraphicFramePr>
          <p:cNvPr id="2" name="Table 1">
            <a:extLst>
              <a:ext uri="{FF2B5EF4-FFF2-40B4-BE49-F238E27FC236}">
                <a16:creationId xmlns:a16="http://schemas.microsoft.com/office/drawing/2014/main" id="{20D96340-2B5A-5F40-8AF1-E0E94A18C423}"/>
              </a:ext>
            </a:extLst>
          </p:cNvPr>
          <p:cNvGraphicFramePr>
            <a:graphicFrameLocks noGrp="1"/>
          </p:cNvGraphicFramePr>
          <p:nvPr>
            <p:extLst>
              <p:ext uri="{D42A27DB-BD31-4B8C-83A1-F6EECF244321}">
                <p14:modId xmlns:p14="http://schemas.microsoft.com/office/powerpoint/2010/main" val="3224206359"/>
              </p:ext>
            </p:extLst>
          </p:nvPr>
        </p:nvGraphicFramePr>
        <p:xfrm>
          <a:off x="1447800" y="4754880"/>
          <a:ext cx="10805160" cy="2889588"/>
        </p:xfrm>
        <a:graphic>
          <a:graphicData uri="http://schemas.openxmlformats.org/drawingml/2006/table">
            <a:tbl>
              <a:tblPr/>
              <a:tblGrid>
                <a:gridCol w="1485710">
                  <a:extLst>
                    <a:ext uri="{9D8B030D-6E8A-4147-A177-3AD203B41FA5}">
                      <a16:colId xmlns:a16="http://schemas.microsoft.com/office/drawing/2014/main" val="4160167308"/>
                    </a:ext>
                  </a:extLst>
                </a:gridCol>
                <a:gridCol w="892244">
                  <a:extLst>
                    <a:ext uri="{9D8B030D-6E8A-4147-A177-3AD203B41FA5}">
                      <a16:colId xmlns:a16="http://schemas.microsoft.com/office/drawing/2014/main" val="1024270256"/>
                    </a:ext>
                  </a:extLst>
                </a:gridCol>
                <a:gridCol w="892244">
                  <a:extLst>
                    <a:ext uri="{9D8B030D-6E8A-4147-A177-3AD203B41FA5}">
                      <a16:colId xmlns:a16="http://schemas.microsoft.com/office/drawing/2014/main" val="1051523012"/>
                    </a:ext>
                  </a:extLst>
                </a:gridCol>
                <a:gridCol w="953637">
                  <a:extLst>
                    <a:ext uri="{9D8B030D-6E8A-4147-A177-3AD203B41FA5}">
                      <a16:colId xmlns:a16="http://schemas.microsoft.com/office/drawing/2014/main" val="716893223"/>
                    </a:ext>
                  </a:extLst>
                </a:gridCol>
                <a:gridCol w="1080516">
                  <a:extLst>
                    <a:ext uri="{9D8B030D-6E8A-4147-A177-3AD203B41FA5}">
                      <a16:colId xmlns:a16="http://schemas.microsoft.com/office/drawing/2014/main" val="11002645"/>
                    </a:ext>
                  </a:extLst>
                </a:gridCol>
                <a:gridCol w="1178745">
                  <a:extLst>
                    <a:ext uri="{9D8B030D-6E8A-4147-A177-3AD203B41FA5}">
                      <a16:colId xmlns:a16="http://schemas.microsoft.com/office/drawing/2014/main" val="3097134341"/>
                    </a:ext>
                  </a:extLst>
                </a:gridCol>
                <a:gridCol w="1178745">
                  <a:extLst>
                    <a:ext uri="{9D8B030D-6E8A-4147-A177-3AD203B41FA5}">
                      <a16:colId xmlns:a16="http://schemas.microsoft.com/office/drawing/2014/main" val="2897795908"/>
                    </a:ext>
                  </a:extLst>
                </a:gridCol>
                <a:gridCol w="1276973">
                  <a:extLst>
                    <a:ext uri="{9D8B030D-6E8A-4147-A177-3AD203B41FA5}">
                      <a16:colId xmlns:a16="http://schemas.microsoft.com/office/drawing/2014/main" val="364144255"/>
                    </a:ext>
                  </a:extLst>
                </a:gridCol>
                <a:gridCol w="1866346">
                  <a:extLst>
                    <a:ext uri="{9D8B030D-6E8A-4147-A177-3AD203B41FA5}">
                      <a16:colId xmlns:a16="http://schemas.microsoft.com/office/drawing/2014/main" val="1360444114"/>
                    </a:ext>
                  </a:extLst>
                </a:gridCol>
              </a:tblGrid>
              <a:tr h="548640">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0</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7</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427905033"/>
                  </a:ext>
                </a:extLst>
              </a:tr>
              <a:tr h="768125">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Shortest </a:t>
                      </a:r>
                      <a:br>
                        <a:rPr kumimoji="0" lang="en-US" altLang="en-US" sz="22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br>
                      <a:r>
                        <a:rPr kumimoji="0" lang="en-US" altLang="en-US" sz="22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Path Set</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8</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8</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7</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8</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7</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6</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8</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7</a:t>
                      </a:r>
                      <a:b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b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6</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4 </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8</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7</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6 </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4</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3</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8</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7</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6 </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4</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3</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8</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7</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6 </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4</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3</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2</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1</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8</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7</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6</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4</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3</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2</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1</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5</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3343327051"/>
                  </a:ext>
                </a:extLst>
              </a:tr>
              <a:tr h="768125">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Candidate </a:t>
                      </a:r>
                      <a:b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b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Set</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3</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5</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6</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7</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3</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5</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6</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4</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3</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5</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4 </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3</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5</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5</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2</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1</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5</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1</a:t>
                      </a: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5</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Empty</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338467711"/>
                  </a:ext>
                </a:extLst>
              </a:tr>
              <a:tr h="768125">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Add</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7</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6</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4 </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3</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1</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R</a:t>
                      </a:r>
                      <a:r>
                        <a:rPr kumimoji="0" lang="en-US" altLang="en-US" sz="2200" b="0" i="0" u="none" strike="noStrike" cap="none" normalizeH="0" baseline="-25000">
                          <a:ln>
                            <a:noFill/>
                          </a:ln>
                          <a:solidFill>
                            <a:srgbClr val="000000"/>
                          </a:solidFill>
                          <a:effectLst/>
                          <a:latin typeface="Calibri" panose="020F0502020204030204" pitchFamily="34" charset="0"/>
                          <a:ea typeface="ＭＳ Ｐゴシック" panose="020B0600070205080204" pitchFamily="34" charset="-128"/>
                        </a:rPr>
                        <a:t>5</a:t>
                      </a:r>
                      <a:endParaRPr kumimoji="0" lang="en-US" altLang="en-US" sz="22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c>
                  <a:txBody>
                    <a:bodyPr/>
                    <a:lstStyle>
                      <a:lvl1pPr defTabSz="457200">
                        <a:spcBef>
                          <a:spcPct val="20000"/>
                        </a:spcBef>
                        <a:buClr>
                          <a:srgbClr val="000099"/>
                        </a:buClr>
                        <a:buSzPct val="75000"/>
                        <a:buFont typeface="Wingdings" pitchFamily="2" charset="2"/>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Clr>
                          <a:schemeClr val="tx1"/>
                        </a:buClr>
                        <a:buSzPct val="100000"/>
                        <a:buFont typeface="Lucida Grande" panose="020B0600040502020204" pitchFamily="34" charset="0"/>
                        <a:defRPr>
                          <a:solidFill>
                            <a:srgbClr val="000099"/>
                          </a:solidFill>
                          <a:latin typeface="Calibri" panose="020F0502020204030204" pitchFamily="34" charset="0"/>
                          <a:ea typeface="ＭＳ Ｐゴシック" panose="020B0600070205080204" pitchFamily="34" charset="-128"/>
                        </a:defRPr>
                      </a:lvl2pPr>
                      <a:lvl3pPr marL="1143000" indent="-228600" defTabSz="457200">
                        <a:spcBef>
                          <a:spcPct val="20000"/>
                        </a:spcBef>
                        <a:buSzPct val="75000"/>
                        <a:buFont typeface="Courier New" panose="02070309020205020404" pitchFamily="49" charset="0"/>
                        <a:defRPr sz="1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sz="1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Done</a:t>
                      </a:r>
                    </a:p>
                  </a:txBody>
                  <a:tcPr marL="109728" marR="109728" marT="54878" marB="5487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955368933"/>
                  </a:ext>
                </a:extLst>
              </a:tr>
            </a:tbl>
          </a:graphicData>
        </a:graphic>
      </p:graphicFrame>
    </p:spTree>
    <p:extLst>
      <p:ext uri="{BB962C8B-B14F-4D97-AF65-F5344CB8AC3E}">
        <p14:creationId xmlns:p14="http://schemas.microsoft.com/office/powerpoint/2010/main" val="290431552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3610C2D4-569B-3D45-89D3-66BF3089F8E2}" type="slidenum">
              <a:rPr lang="en-US"/>
              <a:pPr/>
              <a:t>3</a:t>
            </a:fld>
            <a:endParaRPr lang="en-US"/>
          </a:p>
        </p:txBody>
      </p:sp>
      <p:sp>
        <p:nvSpPr>
          <p:cNvPr id="50178" name="Rectangle 2"/>
          <p:cNvSpPr>
            <a:spLocks noGrp="1" noChangeArrowheads="1"/>
          </p:cNvSpPr>
          <p:nvPr>
            <p:ph type="title"/>
          </p:nvPr>
        </p:nvSpPr>
        <p:spPr/>
        <p:txBody>
          <a:bodyPr/>
          <a:lstStyle/>
          <a:p>
            <a:r>
              <a:rPr lang="en-US"/>
              <a:t>Outline</a:t>
            </a:r>
          </a:p>
        </p:txBody>
      </p:sp>
      <p:sp>
        <p:nvSpPr>
          <p:cNvPr id="50179" name="Rectangle 3"/>
          <p:cNvSpPr>
            <a:spLocks noGrp="1" noChangeArrowheads="1"/>
          </p:cNvSpPr>
          <p:nvPr>
            <p:ph type="body" idx="1"/>
          </p:nvPr>
        </p:nvSpPr>
        <p:spPr/>
        <p:txBody>
          <a:bodyPr/>
          <a:lstStyle/>
          <a:p>
            <a:pPr marL="617220" indent="-617220">
              <a:buClrTx/>
              <a:buSzPct val="100000"/>
              <a:buFont typeface="+mj-lt"/>
              <a:buAutoNum type="arabicPeriod"/>
            </a:pPr>
            <a:r>
              <a:rPr lang="en-US" dirty="0"/>
              <a:t>End-to-end delay</a:t>
            </a:r>
          </a:p>
          <a:p>
            <a:pPr marL="617220" indent="-617220">
              <a:buClrTx/>
              <a:buSzPct val="100000"/>
              <a:buFont typeface="+mj-lt"/>
              <a:buAutoNum type="arabicPeriod"/>
            </a:pPr>
            <a:r>
              <a:rPr lang="en-US" dirty="0" err="1"/>
              <a:t>Queueing</a:t>
            </a:r>
            <a:r>
              <a:rPr lang="en-US" dirty="0"/>
              <a:t> delay</a:t>
            </a:r>
          </a:p>
          <a:p>
            <a:pPr marL="617220" indent="-617220">
              <a:buClrTx/>
              <a:buSzPct val="100000"/>
              <a:buFont typeface="+mj-lt"/>
              <a:buAutoNum type="arabicPeriod"/>
            </a:pPr>
            <a:r>
              <a:rPr lang="en-US" dirty="0"/>
              <a:t>Simple deterministic queue model</a:t>
            </a:r>
          </a:p>
          <a:p>
            <a:pPr marL="617220" indent="-617220">
              <a:buClrTx/>
              <a:buSzPct val="100000"/>
              <a:buFont typeface="+mj-lt"/>
              <a:buAutoNum type="arabicPeriod"/>
            </a:pPr>
            <a:r>
              <a:rPr lang="en-US" dirty="0"/>
              <a:t>Rate guarantees</a:t>
            </a:r>
          </a:p>
          <a:p>
            <a:pPr marL="617220" indent="-617220">
              <a:buClrTx/>
              <a:buSzPct val="100000"/>
              <a:buFont typeface="+mj-lt"/>
              <a:buAutoNum type="arabicPeriod"/>
            </a:pPr>
            <a:r>
              <a:rPr lang="en-US" dirty="0"/>
              <a:t>Delay guarantees</a:t>
            </a:r>
          </a:p>
          <a:p>
            <a:endParaRPr lang="en-US" dirty="0"/>
          </a:p>
          <a:p>
            <a:pPr lvl="1">
              <a:buFont typeface="Wingdings" charset="0"/>
              <a:buNone/>
            </a:pPr>
            <a:endParaRPr lang="en-US" dirty="0"/>
          </a:p>
        </p:txBody>
      </p:sp>
    </p:spTree>
    <p:extLst>
      <p:ext uri="{BB962C8B-B14F-4D97-AF65-F5344CB8AC3E}">
        <p14:creationId xmlns:p14="http://schemas.microsoft.com/office/powerpoint/2010/main" val="628701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4</a:t>
            </a:fld>
            <a:endParaRPr lang="en-US"/>
          </a:p>
        </p:txBody>
      </p:sp>
      <p:cxnSp>
        <p:nvCxnSpPr>
          <p:cNvPr id="5" name="Straight Connector 4"/>
          <p:cNvCxnSpPr/>
          <p:nvPr/>
        </p:nvCxnSpPr>
        <p:spPr bwMode="auto">
          <a:xfrm>
            <a:off x="3931920" y="4495800"/>
            <a:ext cx="676656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424160" y="367284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834640" y="367284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2" name="TextBox 21"/>
          <p:cNvSpPr txBox="1"/>
          <p:nvPr/>
        </p:nvSpPr>
        <p:spPr>
          <a:xfrm>
            <a:off x="2651760" y="1554480"/>
            <a:ext cx="9418320" cy="1463040"/>
          </a:xfrm>
          <a:prstGeom prst="rect">
            <a:avLst/>
          </a:prstGeom>
          <a:noFill/>
        </p:spPr>
        <p:txBody>
          <a:bodyPr wrap="square" rtlCol="0">
            <a:normAutofit/>
          </a:bodyPr>
          <a:lstStyle/>
          <a:p>
            <a:r>
              <a:rPr lang="en-US" sz="3360" b="1" dirty="0">
                <a:latin typeface="+mj-lt"/>
              </a:rPr>
              <a:t>Propagation Delay, </a:t>
            </a:r>
            <a:r>
              <a:rPr lang="en-US" sz="3360" i="1" dirty="0" err="1">
                <a:latin typeface="Times New Roman"/>
                <a:cs typeface="Times New Roman"/>
              </a:rPr>
              <a:t>t</a:t>
            </a:r>
            <a:r>
              <a:rPr lang="en-US" sz="3360" i="1" baseline="-25000" dirty="0" err="1">
                <a:latin typeface="Times New Roman"/>
                <a:cs typeface="Times New Roman"/>
              </a:rPr>
              <a:t>l</a:t>
            </a:r>
            <a:r>
              <a:rPr lang="en-US" sz="3360" dirty="0">
                <a:latin typeface="+mj-lt"/>
              </a:rPr>
              <a:t>: The time it takes a single bit to travel over a link at propagation speed </a:t>
            </a:r>
            <a:r>
              <a:rPr lang="en-US" sz="3360" i="1" dirty="0">
                <a:latin typeface="Times New Roman"/>
                <a:cs typeface="Times New Roman"/>
              </a:rPr>
              <a:t>c</a:t>
            </a:r>
            <a:r>
              <a:rPr lang="en-US" sz="3360" dirty="0">
                <a:latin typeface="+mj-lt"/>
              </a:rPr>
              <a:t>. </a:t>
            </a:r>
          </a:p>
        </p:txBody>
      </p:sp>
      <p:sp>
        <p:nvSpPr>
          <p:cNvPr id="23" name="Rectangle 22"/>
          <p:cNvSpPr/>
          <p:nvPr/>
        </p:nvSpPr>
        <p:spPr bwMode="auto">
          <a:xfrm>
            <a:off x="4023360" y="4023360"/>
            <a:ext cx="91440" cy="36576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cxnSp>
        <p:nvCxnSpPr>
          <p:cNvPr id="25" name="Straight Connector 24"/>
          <p:cNvCxnSpPr/>
          <p:nvPr/>
        </p:nvCxnSpPr>
        <p:spPr bwMode="auto">
          <a:xfrm>
            <a:off x="4023360" y="320040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10607040" y="310896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4023360" y="3474720"/>
            <a:ext cx="658368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6858000" y="2743200"/>
            <a:ext cx="330540" cy="725455"/>
          </a:xfrm>
          <a:prstGeom prst="rect">
            <a:avLst/>
          </a:prstGeom>
          <a:noFill/>
        </p:spPr>
        <p:txBody>
          <a:bodyPr wrap="none" rtlCol="0">
            <a:spAutoFit/>
          </a:bodyPr>
          <a:lstStyle/>
          <a:p>
            <a:r>
              <a:rPr lang="en-US" sz="4114" i="1" dirty="0">
                <a:latin typeface="Times New Roman"/>
                <a:cs typeface="Times New Roman"/>
              </a:rPr>
              <a:t>l</a:t>
            </a:r>
          </a:p>
        </p:txBody>
      </p:sp>
      <p:graphicFrame>
        <p:nvGraphicFramePr>
          <p:cNvPr id="31" name="Object 30"/>
          <p:cNvGraphicFramePr>
            <a:graphicFrameLocks noChangeAspect="1"/>
          </p:cNvGraphicFramePr>
          <p:nvPr/>
        </p:nvGraphicFramePr>
        <p:xfrm>
          <a:off x="6396990" y="4570096"/>
          <a:ext cx="1285876" cy="1373504"/>
        </p:xfrm>
        <a:graphic>
          <a:graphicData uri="http://schemas.openxmlformats.org/presentationml/2006/ole">
            <mc:AlternateContent xmlns:mc="http://schemas.openxmlformats.org/markup-compatibility/2006">
              <mc:Choice xmlns:v="urn:schemas-microsoft-com:vml" Requires="v">
                <p:oleObj spid="_x0000_s1046" name="Equation" r:id="rId5" imgW="368300" imgH="393700" progId="Equation.3">
                  <p:embed/>
                </p:oleObj>
              </mc:Choice>
              <mc:Fallback>
                <p:oleObj name="Equation" r:id="rId5" imgW="368300" imgH="393700" progId="Equation.3">
                  <p:embed/>
                  <p:pic>
                    <p:nvPicPr>
                      <p:cNvPr id="31" name="Object 30"/>
                      <p:cNvPicPr/>
                      <p:nvPr/>
                    </p:nvPicPr>
                    <p:blipFill>
                      <a:blip r:embed="rId6"/>
                      <a:stretch>
                        <a:fillRect/>
                      </a:stretch>
                    </p:blipFill>
                    <p:spPr>
                      <a:xfrm>
                        <a:off x="6396990" y="4570096"/>
                        <a:ext cx="1285876" cy="1373504"/>
                      </a:xfrm>
                      <a:prstGeom prst="rect">
                        <a:avLst/>
                      </a:prstGeom>
                    </p:spPr>
                  </p:pic>
                </p:oleObj>
              </mc:Fallback>
            </mc:AlternateContent>
          </a:graphicData>
        </a:graphic>
      </p:graphicFrame>
      <p:sp>
        <p:nvSpPr>
          <p:cNvPr id="32" name="TextBox 31"/>
          <p:cNvSpPr txBox="1"/>
          <p:nvPr/>
        </p:nvSpPr>
        <p:spPr>
          <a:xfrm>
            <a:off x="669340" y="6409444"/>
            <a:ext cx="13365582" cy="1358577"/>
          </a:xfrm>
          <a:prstGeom prst="rect">
            <a:avLst/>
          </a:prstGeom>
          <a:noFill/>
        </p:spPr>
        <p:txBody>
          <a:bodyPr wrap="none" rtlCol="0">
            <a:spAutoFit/>
          </a:bodyPr>
          <a:lstStyle/>
          <a:p>
            <a:pPr algn="ctr"/>
            <a:r>
              <a:rPr lang="en-US" sz="4114" u="sng" dirty="0">
                <a:latin typeface="+mj-lt"/>
              </a:rPr>
              <a:t>Example</a:t>
            </a:r>
            <a:r>
              <a:rPr lang="en-US" sz="4114" dirty="0">
                <a:latin typeface="+mj-lt"/>
              </a:rPr>
              <a:t>: A bit takes 5ms to travel 1,000km in an optical fiber </a:t>
            </a:r>
            <a:br>
              <a:rPr lang="en-US" sz="4114" dirty="0">
                <a:latin typeface="+mj-lt"/>
              </a:rPr>
            </a:br>
            <a:r>
              <a:rPr lang="en-US" sz="4114" dirty="0">
                <a:latin typeface="+mj-lt"/>
              </a:rPr>
              <a:t>with propagation speed 2 x 10</a:t>
            </a:r>
            <a:r>
              <a:rPr lang="en-US" sz="4114" baseline="30000" dirty="0">
                <a:latin typeface="+mj-lt"/>
              </a:rPr>
              <a:t>8</a:t>
            </a:r>
            <a:r>
              <a:rPr lang="en-US" sz="4114" dirty="0">
                <a:latin typeface="+mj-lt"/>
              </a:rPr>
              <a:t> m/s.</a:t>
            </a:r>
          </a:p>
        </p:txBody>
      </p:sp>
    </p:spTree>
    <p:extLst>
      <p:ext uri="{BB962C8B-B14F-4D97-AF65-F5344CB8AC3E}">
        <p14:creationId xmlns:p14="http://schemas.microsoft.com/office/powerpoint/2010/main" val="332101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29861E-6 4.62963E-6 L 0.45313 0.00192 " pathEditMode="relative" rAng="0" ptsTypes="AA">
                                      <p:cBhvr>
                                        <p:cTn id="6" dur="1000" fill="hold"/>
                                        <p:tgtEl>
                                          <p:spTgt spid="23"/>
                                        </p:tgtEl>
                                        <p:attrNameLst>
                                          <p:attrName>ppt_x</p:attrName>
                                          <p:attrName>ppt_y</p:attrName>
                                        </p:attrNameLst>
                                      </p:cBhvr>
                                      <p:rCtr x="22656" y="9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5</a:t>
            </a:fld>
            <a:endParaRPr lang="en-US"/>
          </a:p>
        </p:txBody>
      </p:sp>
      <p:cxnSp>
        <p:nvCxnSpPr>
          <p:cNvPr id="5" name="Straight Connector 4"/>
          <p:cNvCxnSpPr/>
          <p:nvPr/>
        </p:nvCxnSpPr>
        <p:spPr bwMode="auto">
          <a:xfrm>
            <a:off x="3931920" y="4495800"/>
            <a:ext cx="676656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424160" y="367284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2" name="TextBox 21"/>
          <p:cNvSpPr txBox="1"/>
          <p:nvPr/>
        </p:nvSpPr>
        <p:spPr>
          <a:xfrm>
            <a:off x="2651760" y="1554480"/>
            <a:ext cx="9418320" cy="1463040"/>
          </a:xfrm>
          <a:prstGeom prst="rect">
            <a:avLst/>
          </a:prstGeom>
          <a:noFill/>
        </p:spPr>
        <p:txBody>
          <a:bodyPr wrap="square" rtlCol="0">
            <a:normAutofit/>
          </a:bodyPr>
          <a:lstStyle/>
          <a:p>
            <a:r>
              <a:rPr lang="en-US" sz="3360" b="1" dirty="0" err="1">
                <a:latin typeface="+mj-lt"/>
              </a:rPr>
              <a:t>Packetization</a:t>
            </a:r>
            <a:r>
              <a:rPr lang="en-US" sz="3360" b="1" dirty="0">
                <a:latin typeface="+mj-lt"/>
              </a:rPr>
              <a:t> Delay, </a:t>
            </a:r>
            <a:r>
              <a:rPr lang="en-US" sz="3360" i="1" dirty="0" err="1">
                <a:latin typeface="Times New Roman"/>
                <a:cs typeface="Times New Roman"/>
              </a:rPr>
              <a:t>t</a:t>
            </a:r>
            <a:r>
              <a:rPr lang="en-US" sz="3360" i="1" baseline="-25000" dirty="0" err="1">
                <a:latin typeface="Times New Roman"/>
                <a:cs typeface="Times New Roman"/>
              </a:rPr>
              <a:t>p</a:t>
            </a:r>
            <a:r>
              <a:rPr lang="en-US" sz="3360" dirty="0">
                <a:latin typeface="+mj-lt"/>
              </a:rPr>
              <a:t>: The time from when the first to the last bit of a packet is transmitted.</a:t>
            </a:r>
          </a:p>
        </p:txBody>
      </p:sp>
      <p:grpSp>
        <p:nvGrpSpPr>
          <p:cNvPr id="8" name="Group 7"/>
          <p:cNvGrpSpPr/>
          <p:nvPr/>
        </p:nvGrpSpPr>
        <p:grpSpPr>
          <a:xfrm>
            <a:off x="4023360" y="2895599"/>
            <a:ext cx="1280160" cy="1036321"/>
            <a:chOff x="1828800" y="2412999"/>
            <a:chExt cx="1066800" cy="863601"/>
          </a:xfrm>
        </p:grpSpPr>
        <p:cxnSp>
          <p:nvCxnSpPr>
            <p:cNvPr id="25" name="Straight Connector 24"/>
            <p:cNvCxnSpPr/>
            <p:nvPr/>
          </p:nvCxnSpPr>
          <p:spPr bwMode="auto">
            <a:xfrm>
              <a:off x="18288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28956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1828800" y="3048000"/>
              <a:ext cx="10668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2198903" y="2412999"/>
              <a:ext cx="374302" cy="604546"/>
            </a:xfrm>
            <a:prstGeom prst="rect">
              <a:avLst/>
            </a:prstGeom>
            <a:noFill/>
          </p:spPr>
          <p:txBody>
            <a:bodyPr wrap="none" rtlCol="0">
              <a:spAutoFit/>
            </a:bodyPr>
            <a:lstStyle/>
            <a:p>
              <a:r>
                <a:rPr lang="en-US" sz="4114" i="1" dirty="0">
                  <a:latin typeface="Times New Roman"/>
                  <a:cs typeface="Times New Roman"/>
                </a:rPr>
                <a:t>p</a:t>
              </a:r>
            </a:p>
          </p:txBody>
        </p:sp>
      </p:grpSp>
      <p:graphicFrame>
        <p:nvGraphicFramePr>
          <p:cNvPr id="31" name="Object 30"/>
          <p:cNvGraphicFramePr>
            <a:graphicFrameLocks noChangeAspect="1"/>
          </p:cNvGraphicFramePr>
          <p:nvPr/>
        </p:nvGraphicFramePr>
        <p:xfrm>
          <a:off x="6307456" y="4570096"/>
          <a:ext cx="1464944" cy="1373504"/>
        </p:xfrm>
        <a:graphic>
          <a:graphicData uri="http://schemas.openxmlformats.org/presentationml/2006/ole">
            <mc:AlternateContent xmlns:mc="http://schemas.openxmlformats.org/markup-compatibility/2006">
              <mc:Choice xmlns:v="urn:schemas-microsoft-com:vml" Requires="v">
                <p:oleObj spid="_x0000_s2070" name="Equation" r:id="rId5" imgW="419100" imgH="393700" progId="Equation.3">
                  <p:embed/>
                </p:oleObj>
              </mc:Choice>
              <mc:Fallback>
                <p:oleObj name="Equation" r:id="rId5" imgW="419100" imgH="393700" progId="Equation.3">
                  <p:embed/>
                  <p:pic>
                    <p:nvPicPr>
                      <p:cNvPr id="31" name="Object 30"/>
                      <p:cNvPicPr/>
                      <p:nvPr/>
                    </p:nvPicPr>
                    <p:blipFill>
                      <a:blip r:embed="rId6"/>
                      <a:stretch>
                        <a:fillRect/>
                      </a:stretch>
                    </p:blipFill>
                    <p:spPr>
                      <a:xfrm>
                        <a:off x="6307456" y="4570096"/>
                        <a:ext cx="1464944" cy="1373504"/>
                      </a:xfrm>
                      <a:prstGeom prst="rect">
                        <a:avLst/>
                      </a:prstGeom>
                    </p:spPr>
                  </p:pic>
                </p:oleObj>
              </mc:Fallback>
            </mc:AlternateContent>
          </a:graphicData>
        </a:graphic>
      </p:graphicFrame>
      <p:sp>
        <p:nvSpPr>
          <p:cNvPr id="32" name="TextBox 31"/>
          <p:cNvSpPr txBox="1"/>
          <p:nvPr/>
        </p:nvSpPr>
        <p:spPr>
          <a:xfrm>
            <a:off x="2194560" y="6309361"/>
            <a:ext cx="10146880" cy="830997"/>
          </a:xfrm>
          <a:prstGeom prst="rect">
            <a:avLst/>
          </a:prstGeom>
          <a:noFill/>
        </p:spPr>
        <p:txBody>
          <a:bodyPr wrap="none" rtlCol="0">
            <a:spAutoFit/>
          </a:bodyPr>
          <a:lstStyle/>
          <a:p>
            <a:r>
              <a:rPr lang="en-US" sz="2400" u="sng" dirty="0">
                <a:latin typeface="+mj-lt"/>
              </a:rPr>
              <a:t>Example 1</a:t>
            </a:r>
            <a:r>
              <a:rPr lang="en-US" sz="2400" dirty="0">
                <a:latin typeface="+mj-lt"/>
              </a:rPr>
              <a:t>: A 64byte packet takes 5.12</a:t>
            </a:r>
            <a:r>
              <a:rPr lang="en-US" sz="2400" dirty="0">
                <a:latin typeface="Symbol" charset="2"/>
                <a:cs typeface="Symbol" charset="2"/>
              </a:rPr>
              <a:t>m</a:t>
            </a:r>
            <a:r>
              <a:rPr lang="en-US" sz="2400" dirty="0">
                <a:latin typeface="+mj-lt"/>
              </a:rPr>
              <a:t>s to be transmitted onto a 100Mb/s link.</a:t>
            </a:r>
          </a:p>
          <a:p>
            <a:r>
              <a:rPr lang="en-US" sz="2400" u="sng" dirty="0">
                <a:latin typeface="+mj-lt"/>
              </a:rPr>
              <a:t>Example 2</a:t>
            </a:r>
            <a:r>
              <a:rPr lang="en-US" sz="2400" dirty="0">
                <a:latin typeface="+mj-lt"/>
              </a:rPr>
              <a:t>: A 1kbit packet takes 1.024s to be transmitted onto a 1kb/s link. </a:t>
            </a:r>
          </a:p>
        </p:txBody>
      </p:sp>
      <p:sp>
        <p:nvSpPr>
          <p:cNvPr id="2" name="TextBox 1"/>
          <p:cNvSpPr txBox="1"/>
          <p:nvPr/>
        </p:nvSpPr>
        <p:spPr>
          <a:xfrm>
            <a:off x="8805619" y="3810000"/>
            <a:ext cx="1633781" cy="725455"/>
          </a:xfrm>
          <a:prstGeom prst="rect">
            <a:avLst/>
          </a:prstGeom>
          <a:noFill/>
        </p:spPr>
        <p:txBody>
          <a:bodyPr wrap="none" rtlCol="0">
            <a:spAutoFit/>
          </a:bodyPr>
          <a:lstStyle/>
          <a:p>
            <a:r>
              <a:rPr lang="en-US" sz="4114" i="1" dirty="0">
                <a:latin typeface="Times New Roman"/>
                <a:cs typeface="Times New Roman"/>
              </a:rPr>
              <a:t>r</a:t>
            </a:r>
            <a:r>
              <a:rPr lang="en-US" sz="4114" dirty="0">
                <a:latin typeface="Times New Roman"/>
                <a:cs typeface="Times New Roman"/>
              </a:rPr>
              <a:t> bits/s</a:t>
            </a:r>
          </a:p>
        </p:txBody>
      </p:sp>
      <p:grpSp>
        <p:nvGrpSpPr>
          <p:cNvPr id="7" name="Group 6"/>
          <p:cNvGrpSpPr/>
          <p:nvPr/>
        </p:nvGrpSpPr>
        <p:grpSpPr>
          <a:xfrm>
            <a:off x="2834640" y="4023360"/>
            <a:ext cx="1280160" cy="365760"/>
            <a:chOff x="1371600" y="4038600"/>
            <a:chExt cx="838200" cy="304800"/>
          </a:xfrm>
        </p:grpSpPr>
        <p:sp>
          <p:nvSpPr>
            <p:cNvPr id="36" name="Rectangle 35"/>
            <p:cNvSpPr/>
            <p:nvPr/>
          </p:nvSpPr>
          <p:spPr bwMode="auto">
            <a:xfrm>
              <a:off x="2133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7" name="Rectangle 36"/>
            <p:cNvSpPr/>
            <p:nvPr/>
          </p:nvSpPr>
          <p:spPr bwMode="auto">
            <a:xfrm>
              <a:off x="2057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8" name="Rectangle 37"/>
            <p:cNvSpPr/>
            <p:nvPr/>
          </p:nvSpPr>
          <p:spPr bwMode="auto">
            <a:xfrm>
              <a:off x="1981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9" name="Rectangle 38"/>
            <p:cNvSpPr/>
            <p:nvPr/>
          </p:nvSpPr>
          <p:spPr bwMode="auto">
            <a:xfrm>
              <a:off x="1905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0" name="Rectangle 39"/>
            <p:cNvSpPr/>
            <p:nvPr/>
          </p:nvSpPr>
          <p:spPr bwMode="auto">
            <a:xfrm>
              <a:off x="1828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1" name="Rectangle 40"/>
            <p:cNvSpPr/>
            <p:nvPr/>
          </p:nvSpPr>
          <p:spPr bwMode="auto">
            <a:xfrm>
              <a:off x="1752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2" name="Rectangle 41"/>
            <p:cNvSpPr/>
            <p:nvPr/>
          </p:nvSpPr>
          <p:spPr bwMode="auto">
            <a:xfrm>
              <a:off x="1676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3" name="Rectangle 42"/>
            <p:cNvSpPr/>
            <p:nvPr/>
          </p:nvSpPr>
          <p:spPr bwMode="auto">
            <a:xfrm>
              <a:off x="1600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4" name="Rectangle 43"/>
            <p:cNvSpPr/>
            <p:nvPr/>
          </p:nvSpPr>
          <p:spPr bwMode="auto">
            <a:xfrm>
              <a:off x="1524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5" name="Rectangle 44"/>
            <p:cNvSpPr/>
            <p:nvPr/>
          </p:nvSpPr>
          <p:spPr bwMode="auto">
            <a:xfrm>
              <a:off x="1447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6" name="Rectangle 45"/>
            <p:cNvSpPr/>
            <p:nvPr/>
          </p:nvSpPr>
          <p:spPr bwMode="auto">
            <a:xfrm>
              <a:off x="1371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grpSp>
      <p:sp>
        <p:nvSpPr>
          <p:cNvPr id="6" name="Rectangle 5"/>
          <p:cNvSpPr/>
          <p:nvPr/>
        </p:nvSpPr>
        <p:spPr bwMode="auto">
          <a:xfrm>
            <a:off x="2651760" y="3931920"/>
            <a:ext cx="1371600" cy="548640"/>
          </a:xfrm>
          <a:prstGeom prst="rect">
            <a:avLst/>
          </a:prstGeom>
          <a:solidFill>
            <a:schemeClr val="bg1"/>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p>
        </p:txBody>
      </p:sp>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834640" y="358140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3737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70139E-6 4.62963E-6 L 0.08019 0.00192 " pathEditMode="relative" rAng="0" ptsTypes="AA">
                                      <p:cBhvr>
                                        <p:cTn id="6" dur="1000" fill="hold"/>
                                        <p:tgtEl>
                                          <p:spTgt spid="7"/>
                                        </p:tgtEl>
                                        <p:attrNameLst>
                                          <p:attrName>ppt_x</p:attrName>
                                          <p:attrName>ppt_y</p:attrName>
                                        </p:attrNameLst>
                                      </p:cBhvr>
                                      <p:rCtr x="4004" y="96"/>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6</a:t>
            </a:fld>
            <a:endParaRPr lang="en-US"/>
          </a:p>
        </p:txBody>
      </p:sp>
      <p:cxnSp>
        <p:nvCxnSpPr>
          <p:cNvPr id="5" name="Straight Connector 4"/>
          <p:cNvCxnSpPr/>
          <p:nvPr/>
        </p:nvCxnSpPr>
        <p:spPr bwMode="auto">
          <a:xfrm>
            <a:off x="3931920" y="4495800"/>
            <a:ext cx="676656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0424160" y="367284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2" name="TextBox 21"/>
          <p:cNvSpPr txBox="1"/>
          <p:nvPr/>
        </p:nvSpPr>
        <p:spPr>
          <a:xfrm>
            <a:off x="2651760" y="1295400"/>
            <a:ext cx="9418320" cy="1463040"/>
          </a:xfrm>
          <a:prstGeom prst="rect">
            <a:avLst/>
          </a:prstGeom>
          <a:noFill/>
        </p:spPr>
        <p:txBody>
          <a:bodyPr wrap="square" rtlCol="0">
            <a:normAutofit fontScale="92500"/>
          </a:bodyPr>
          <a:lstStyle/>
          <a:p>
            <a:r>
              <a:rPr lang="en-US" sz="3360" b="1" dirty="0">
                <a:latin typeface="+mj-lt"/>
              </a:rPr>
              <a:t>Total time to send a packet across a link</a:t>
            </a:r>
            <a:r>
              <a:rPr lang="en-US" sz="3360" dirty="0">
                <a:latin typeface="+mj-lt"/>
              </a:rPr>
              <a:t>: The time from when the first bit is transmitted until the last bit arrives. </a:t>
            </a:r>
          </a:p>
        </p:txBody>
      </p:sp>
      <p:grpSp>
        <p:nvGrpSpPr>
          <p:cNvPr id="8" name="Group 7"/>
          <p:cNvGrpSpPr/>
          <p:nvPr/>
        </p:nvGrpSpPr>
        <p:grpSpPr>
          <a:xfrm>
            <a:off x="4023360" y="2895599"/>
            <a:ext cx="1280160" cy="1036321"/>
            <a:chOff x="1828800" y="2412999"/>
            <a:chExt cx="1066800" cy="863601"/>
          </a:xfrm>
        </p:grpSpPr>
        <p:cxnSp>
          <p:nvCxnSpPr>
            <p:cNvPr id="25" name="Straight Connector 24"/>
            <p:cNvCxnSpPr/>
            <p:nvPr/>
          </p:nvCxnSpPr>
          <p:spPr bwMode="auto">
            <a:xfrm>
              <a:off x="18288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28956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1828800" y="3048000"/>
              <a:ext cx="10668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2198903" y="2412999"/>
              <a:ext cx="374302" cy="604546"/>
            </a:xfrm>
            <a:prstGeom prst="rect">
              <a:avLst/>
            </a:prstGeom>
            <a:noFill/>
          </p:spPr>
          <p:txBody>
            <a:bodyPr wrap="none" rtlCol="0">
              <a:spAutoFit/>
            </a:bodyPr>
            <a:lstStyle/>
            <a:p>
              <a:r>
                <a:rPr lang="en-US" sz="4114" i="1" dirty="0">
                  <a:latin typeface="Times New Roman"/>
                  <a:cs typeface="Times New Roman"/>
                </a:rPr>
                <a:t>p</a:t>
              </a:r>
            </a:p>
          </p:txBody>
        </p:sp>
      </p:grpSp>
      <p:sp>
        <p:nvSpPr>
          <p:cNvPr id="32" name="TextBox 31"/>
          <p:cNvSpPr txBox="1"/>
          <p:nvPr/>
        </p:nvSpPr>
        <p:spPr>
          <a:xfrm>
            <a:off x="2194560" y="6309361"/>
            <a:ext cx="10478959" cy="461665"/>
          </a:xfrm>
          <a:prstGeom prst="rect">
            <a:avLst/>
          </a:prstGeom>
          <a:noFill/>
        </p:spPr>
        <p:txBody>
          <a:bodyPr wrap="none" rtlCol="0">
            <a:spAutoFit/>
          </a:bodyPr>
          <a:lstStyle/>
          <a:p>
            <a:r>
              <a:rPr lang="en-US" sz="2400" u="sng" dirty="0">
                <a:latin typeface="+mj-lt"/>
              </a:rPr>
              <a:t>Example</a:t>
            </a:r>
            <a:r>
              <a:rPr lang="en-US" sz="2400" dirty="0">
                <a:latin typeface="+mj-lt"/>
              </a:rPr>
              <a:t>: A 100bit packet takes 10 + 5 = 15</a:t>
            </a:r>
            <a:r>
              <a:rPr lang="en-US" sz="2400" dirty="0">
                <a:latin typeface="Symbol" pitchFamily="2" charset="2"/>
              </a:rPr>
              <a:t>m</a:t>
            </a:r>
            <a:r>
              <a:rPr lang="en-US" sz="2400" dirty="0">
                <a:latin typeface="+mj-lt"/>
              </a:rPr>
              <a:t>s to be sent at 10Mb/s over a 1km link.</a:t>
            </a:r>
          </a:p>
        </p:txBody>
      </p:sp>
      <p:sp>
        <p:nvSpPr>
          <p:cNvPr id="2" name="TextBox 1"/>
          <p:cNvSpPr txBox="1"/>
          <p:nvPr/>
        </p:nvSpPr>
        <p:spPr>
          <a:xfrm>
            <a:off x="8805619" y="3810000"/>
            <a:ext cx="1633781" cy="725455"/>
          </a:xfrm>
          <a:prstGeom prst="rect">
            <a:avLst/>
          </a:prstGeom>
          <a:noFill/>
        </p:spPr>
        <p:txBody>
          <a:bodyPr wrap="none" rtlCol="0">
            <a:spAutoFit/>
          </a:bodyPr>
          <a:lstStyle/>
          <a:p>
            <a:r>
              <a:rPr lang="en-US" sz="4114" i="1" dirty="0">
                <a:latin typeface="Times New Roman"/>
                <a:cs typeface="Times New Roman"/>
              </a:rPr>
              <a:t>r</a:t>
            </a:r>
            <a:r>
              <a:rPr lang="en-US" sz="4114" dirty="0">
                <a:latin typeface="Times New Roman"/>
                <a:cs typeface="Times New Roman"/>
              </a:rPr>
              <a:t> bits/s</a:t>
            </a:r>
          </a:p>
        </p:txBody>
      </p:sp>
      <p:grpSp>
        <p:nvGrpSpPr>
          <p:cNvPr id="7" name="Group 6"/>
          <p:cNvGrpSpPr/>
          <p:nvPr/>
        </p:nvGrpSpPr>
        <p:grpSpPr>
          <a:xfrm>
            <a:off x="2849880" y="4023360"/>
            <a:ext cx="1280160" cy="365760"/>
            <a:chOff x="1371600" y="4038600"/>
            <a:chExt cx="838200" cy="304800"/>
          </a:xfrm>
        </p:grpSpPr>
        <p:sp>
          <p:nvSpPr>
            <p:cNvPr id="36" name="Rectangle 35"/>
            <p:cNvSpPr/>
            <p:nvPr/>
          </p:nvSpPr>
          <p:spPr bwMode="auto">
            <a:xfrm>
              <a:off x="2133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7" name="Rectangle 36"/>
            <p:cNvSpPr/>
            <p:nvPr/>
          </p:nvSpPr>
          <p:spPr bwMode="auto">
            <a:xfrm>
              <a:off x="2057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8" name="Rectangle 37"/>
            <p:cNvSpPr/>
            <p:nvPr/>
          </p:nvSpPr>
          <p:spPr bwMode="auto">
            <a:xfrm>
              <a:off x="1981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9" name="Rectangle 38"/>
            <p:cNvSpPr/>
            <p:nvPr/>
          </p:nvSpPr>
          <p:spPr bwMode="auto">
            <a:xfrm>
              <a:off x="1905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0" name="Rectangle 39"/>
            <p:cNvSpPr/>
            <p:nvPr/>
          </p:nvSpPr>
          <p:spPr bwMode="auto">
            <a:xfrm>
              <a:off x="1828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1" name="Rectangle 40"/>
            <p:cNvSpPr/>
            <p:nvPr/>
          </p:nvSpPr>
          <p:spPr bwMode="auto">
            <a:xfrm>
              <a:off x="1752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2" name="Rectangle 41"/>
            <p:cNvSpPr/>
            <p:nvPr/>
          </p:nvSpPr>
          <p:spPr bwMode="auto">
            <a:xfrm>
              <a:off x="1676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3" name="Rectangle 42"/>
            <p:cNvSpPr/>
            <p:nvPr/>
          </p:nvSpPr>
          <p:spPr bwMode="auto">
            <a:xfrm>
              <a:off x="1600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4" name="Rectangle 43"/>
            <p:cNvSpPr/>
            <p:nvPr/>
          </p:nvSpPr>
          <p:spPr bwMode="auto">
            <a:xfrm>
              <a:off x="1524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5" name="Rectangle 44"/>
            <p:cNvSpPr/>
            <p:nvPr/>
          </p:nvSpPr>
          <p:spPr bwMode="auto">
            <a:xfrm>
              <a:off x="1447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6" name="Rectangle 45"/>
            <p:cNvSpPr/>
            <p:nvPr/>
          </p:nvSpPr>
          <p:spPr bwMode="auto">
            <a:xfrm>
              <a:off x="1371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grpSp>
      <p:sp>
        <p:nvSpPr>
          <p:cNvPr id="6" name="Rectangle 5"/>
          <p:cNvSpPr/>
          <p:nvPr/>
        </p:nvSpPr>
        <p:spPr bwMode="auto">
          <a:xfrm>
            <a:off x="2667000" y="3931920"/>
            <a:ext cx="1371600" cy="548640"/>
          </a:xfrm>
          <a:prstGeom prst="rect">
            <a:avLst/>
          </a:prstGeom>
          <a:solidFill>
            <a:schemeClr val="bg1"/>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p>
        </p:txBody>
      </p:sp>
      <p:pic>
        <p:nvPicPr>
          <p:cNvPr id="20"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834640" y="358140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4D235E0-2536-BA40-997F-411D0D50F5AC}"/>
                  </a:ext>
                </a:extLst>
              </p:cNvPr>
              <p:cNvSpPr txBox="1"/>
              <p:nvPr/>
            </p:nvSpPr>
            <p:spPr>
              <a:xfrm>
                <a:off x="5181600" y="4858704"/>
                <a:ext cx="3946273" cy="1529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𝑝</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𝑙</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𝑝</m:t>
                          </m:r>
                        </m:num>
                        <m:den>
                          <m:r>
                            <a:rPr lang="en-US" b="0" i="1" smtClean="0">
                              <a:latin typeface="Cambria Math" panose="02040503050406030204" pitchFamily="18" charset="0"/>
                            </a:rPr>
                            <m:t>𝑟</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𝑙</m:t>
                          </m:r>
                        </m:num>
                        <m:den>
                          <m:r>
                            <a:rPr lang="en-US" b="0" i="1" smtClean="0">
                              <a:latin typeface="Cambria Math" panose="02040503050406030204" pitchFamily="18" charset="0"/>
                            </a:rPr>
                            <m:t>𝑐</m:t>
                          </m:r>
                        </m:den>
                      </m:f>
                    </m:oMath>
                  </m:oMathPara>
                </a14:m>
                <a:endParaRPr lang="en-US" b="0" dirty="0"/>
              </a:p>
              <a:p>
                <a:endParaRPr lang="en-US" dirty="0"/>
              </a:p>
            </p:txBody>
          </p:sp>
        </mc:Choice>
        <mc:Fallback xmlns="">
          <p:sp>
            <p:nvSpPr>
              <p:cNvPr id="4" name="TextBox 3">
                <a:extLst>
                  <a:ext uri="{FF2B5EF4-FFF2-40B4-BE49-F238E27FC236}">
                    <a16:creationId xmlns:a16="http://schemas.microsoft.com/office/drawing/2014/main" id="{94D235E0-2536-BA40-997F-411D0D50F5AC}"/>
                  </a:ext>
                </a:extLst>
              </p:cNvPr>
              <p:cNvSpPr txBox="1">
                <a:spLocks noRot="1" noChangeAspect="1" noMove="1" noResize="1" noEditPoints="1" noAdjustHandles="1" noChangeArrowheads="1" noChangeShapeType="1" noTextEdit="1"/>
              </p:cNvSpPr>
              <p:nvPr/>
            </p:nvSpPr>
            <p:spPr>
              <a:xfrm>
                <a:off x="5181600" y="4858704"/>
                <a:ext cx="3946273" cy="1529714"/>
              </a:xfrm>
              <a:prstGeom prst="rect">
                <a:avLst/>
              </a:prstGeom>
              <a:blipFill>
                <a:blip r:embed="rId4"/>
                <a:stretch>
                  <a:fillRect t="-826"/>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F57F5C63-59DF-CC45-A73F-A24F34CA57D9}"/>
              </a:ext>
            </a:extLst>
          </p:cNvPr>
          <p:cNvGrpSpPr/>
          <p:nvPr/>
        </p:nvGrpSpPr>
        <p:grpSpPr>
          <a:xfrm>
            <a:off x="4023360" y="2362200"/>
            <a:ext cx="6583680" cy="1310640"/>
            <a:chOff x="4023360" y="2362200"/>
            <a:chExt cx="6583680" cy="1310640"/>
          </a:xfrm>
        </p:grpSpPr>
        <p:cxnSp>
          <p:nvCxnSpPr>
            <p:cNvPr id="30" name="Straight Connector 29">
              <a:extLst>
                <a:ext uri="{FF2B5EF4-FFF2-40B4-BE49-F238E27FC236}">
                  <a16:creationId xmlns:a16="http://schemas.microsoft.com/office/drawing/2014/main" id="{CC9E5686-0275-B64A-B798-84F9AD48DA51}"/>
                </a:ext>
              </a:extLst>
            </p:cNvPr>
            <p:cNvCxnSpPr/>
            <p:nvPr/>
          </p:nvCxnSpPr>
          <p:spPr bwMode="auto">
            <a:xfrm>
              <a:off x="4023360" y="288036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FD42521B-F4CB-B246-8C69-5AE41E78A664}"/>
                </a:ext>
              </a:extLst>
            </p:cNvPr>
            <p:cNvCxnSpPr>
              <a:cxnSpLocks/>
            </p:cNvCxnSpPr>
            <p:nvPr/>
          </p:nvCxnSpPr>
          <p:spPr bwMode="auto">
            <a:xfrm>
              <a:off x="10607040" y="2727960"/>
              <a:ext cx="0" cy="9448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C90DE79C-1F3C-4A48-A6F8-1C121949C443}"/>
                </a:ext>
              </a:extLst>
            </p:cNvPr>
            <p:cNvCxnSpPr/>
            <p:nvPr/>
          </p:nvCxnSpPr>
          <p:spPr bwMode="auto">
            <a:xfrm>
              <a:off x="4023360" y="3093720"/>
              <a:ext cx="658368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5" name="TextBox 34">
              <a:extLst>
                <a:ext uri="{FF2B5EF4-FFF2-40B4-BE49-F238E27FC236}">
                  <a16:creationId xmlns:a16="http://schemas.microsoft.com/office/drawing/2014/main" id="{3EC00EAF-C8C1-C846-9517-B4917876E42E}"/>
                </a:ext>
              </a:extLst>
            </p:cNvPr>
            <p:cNvSpPr txBox="1"/>
            <p:nvPr/>
          </p:nvSpPr>
          <p:spPr>
            <a:xfrm>
              <a:off x="6858000" y="2362200"/>
              <a:ext cx="330540" cy="725455"/>
            </a:xfrm>
            <a:prstGeom prst="rect">
              <a:avLst/>
            </a:prstGeom>
            <a:noFill/>
          </p:spPr>
          <p:txBody>
            <a:bodyPr wrap="none" rtlCol="0">
              <a:spAutoFit/>
            </a:bodyPr>
            <a:lstStyle/>
            <a:p>
              <a:r>
                <a:rPr lang="en-US" sz="4114" i="1" dirty="0">
                  <a:latin typeface="Times New Roman"/>
                  <a:cs typeface="Times New Roman"/>
                </a:rPr>
                <a:t>l</a:t>
              </a:r>
            </a:p>
          </p:txBody>
        </p:sp>
      </p:grpSp>
    </p:spTree>
    <p:extLst>
      <p:ext uri="{BB962C8B-B14F-4D97-AF65-F5344CB8AC3E}">
        <p14:creationId xmlns:p14="http://schemas.microsoft.com/office/powerpoint/2010/main" val="112600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73611E-6 4.62963E-6 L 0.08018 0.00192 " pathEditMode="relative" rAng="0" ptsTypes="AA">
                                      <p:cBhvr>
                                        <p:cTn id="6" dur="1000" fill="hold"/>
                                        <p:tgtEl>
                                          <p:spTgt spid="7"/>
                                        </p:tgtEl>
                                        <p:attrNameLst>
                                          <p:attrName>ppt_x</p:attrName>
                                          <p:attrName>ppt_y</p:attrName>
                                        </p:attrNameLst>
                                      </p:cBhvr>
                                      <p:rCtr x="4004" y="96"/>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8018 0.00192 L 0.52691 4.62963E-6 " pathEditMode="relative" rAng="0" ptsTypes="AA">
                                      <p:cBhvr>
                                        <p:cTn id="13" dur="2000" fill="hold"/>
                                        <p:tgtEl>
                                          <p:spTgt spid="7"/>
                                        </p:tgtEl>
                                        <p:attrNameLst>
                                          <p:attrName>ppt_x</p:attrName>
                                          <p:attrName>ppt_y</p:attrName>
                                        </p:attrNameLst>
                                      </p:cBhvr>
                                      <p:rCtr x="22504" y="-96"/>
                                    </p:animMotion>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Simple model of a router queue</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10515600" y="7680960"/>
            <a:ext cx="2286000" cy="548640"/>
          </a:xfrm>
        </p:spPr>
        <p:txBody>
          <a:bodyPr/>
          <a:lstStyle/>
          <a:p>
            <a:fld id="{47BB83B6-92F4-494F-9F1D-BD99F394F2F6}" type="slidenum">
              <a:rPr lang="en-US" smtClean="0"/>
              <a:pPr/>
              <a:t>7</a:t>
            </a:fld>
            <a:endParaRPr lang="en-US"/>
          </a:p>
        </p:txBody>
      </p:sp>
    </p:spTree>
    <p:extLst>
      <p:ext uri="{BB962C8B-B14F-4D97-AF65-F5344CB8AC3E}">
        <p14:creationId xmlns:p14="http://schemas.microsoft.com/office/powerpoint/2010/main" val="2203011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4"/>
          <p:cNvSpPr>
            <a:spLocks noGrp="1"/>
          </p:cNvSpPr>
          <p:nvPr>
            <p:ph type="sldNum" sz="quarter" idx="12"/>
          </p:nvPr>
        </p:nvSpPr>
        <p:spPr/>
        <p:txBody>
          <a:bodyPr/>
          <a:lstStyle/>
          <a:p>
            <a:fld id="{5125339A-4874-4A4D-8397-77BF6309F2DC}" type="slidenum">
              <a:rPr lang="en-US"/>
              <a:pPr/>
              <a:t>8</a:t>
            </a:fld>
            <a:endParaRPr lang="en-US"/>
          </a:p>
        </p:txBody>
      </p:sp>
      <p:sp>
        <p:nvSpPr>
          <p:cNvPr id="80898" name="Line 2"/>
          <p:cNvSpPr>
            <a:spLocks noChangeShapeType="1"/>
          </p:cNvSpPr>
          <p:nvPr/>
        </p:nvSpPr>
        <p:spPr bwMode="auto">
          <a:xfrm>
            <a:off x="914400" y="5334000"/>
            <a:ext cx="4857750" cy="381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899" name="Line 3"/>
          <p:cNvSpPr>
            <a:spLocks noChangeShapeType="1"/>
          </p:cNvSpPr>
          <p:nvPr/>
        </p:nvSpPr>
        <p:spPr bwMode="auto">
          <a:xfrm flipV="1">
            <a:off x="914400" y="2484119"/>
            <a:ext cx="3810" cy="284988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900" name="Text Box 4"/>
          <p:cNvSpPr txBox="1">
            <a:spLocks noChangeArrowheads="1"/>
          </p:cNvSpPr>
          <p:nvPr/>
        </p:nvSpPr>
        <p:spPr bwMode="auto">
          <a:xfrm>
            <a:off x="5168265" y="2956559"/>
            <a:ext cx="77533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D(t)</a:t>
            </a:r>
          </a:p>
        </p:txBody>
      </p:sp>
      <p:sp>
        <p:nvSpPr>
          <p:cNvPr id="80901" name="Text Box 5"/>
          <p:cNvSpPr txBox="1">
            <a:spLocks noChangeArrowheads="1"/>
          </p:cNvSpPr>
          <p:nvPr/>
        </p:nvSpPr>
        <p:spPr bwMode="auto">
          <a:xfrm>
            <a:off x="5154930" y="2225039"/>
            <a:ext cx="697230"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A(t)</a:t>
            </a:r>
          </a:p>
        </p:txBody>
      </p:sp>
      <p:sp>
        <p:nvSpPr>
          <p:cNvPr id="80902" name="Text Box 6"/>
          <p:cNvSpPr txBox="1">
            <a:spLocks noChangeArrowheads="1"/>
          </p:cNvSpPr>
          <p:nvPr/>
        </p:nvSpPr>
        <p:spPr bwMode="auto">
          <a:xfrm>
            <a:off x="4674869" y="5337809"/>
            <a:ext cx="1163956"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dirty="0">
                <a:latin typeface="Times New Roman"/>
                <a:cs typeface="Times New Roman"/>
              </a:rPr>
              <a:t>Time</a:t>
            </a:r>
          </a:p>
        </p:txBody>
      </p:sp>
      <p:sp>
        <p:nvSpPr>
          <p:cNvPr id="80903" name="Freeform 7"/>
          <p:cNvSpPr>
            <a:spLocks/>
          </p:cNvSpPr>
          <p:nvPr/>
        </p:nvSpPr>
        <p:spPr bwMode="auto">
          <a:xfrm>
            <a:off x="925829" y="2499359"/>
            <a:ext cx="4297680" cy="2819400"/>
          </a:xfrm>
          <a:custGeom>
            <a:avLst/>
            <a:gdLst>
              <a:gd name="T0" fmla="*/ 0 w 2256"/>
              <a:gd name="T1" fmla="*/ 1200 h 1200"/>
              <a:gd name="T2" fmla="*/ 144 w 2256"/>
              <a:gd name="T3" fmla="*/ 912 h 1200"/>
              <a:gd name="T4" fmla="*/ 288 w 2256"/>
              <a:gd name="T5" fmla="*/ 864 h 1200"/>
              <a:gd name="T6" fmla="*/ 420 w 2256"/>
              <a:gd name="T7" fmla="*/ 846 h 1200"/>
              <a:gd name="T8" fmla="*/ 522 w 2256"/>
              <a:gd name="T9" fmla="*/ 804 h 1200"/>
              <a:gd name="T10" fmla="*/ 684 w 2256"/>
              <a:gd name="T11" fmla="*/ 642 h 1200"/>
              <a:gd name="T12" fmla="*/ 786 w 2256"/>
              <a:gd name="T13" fmla="*/ 384 h 1200"/>
              <a:gd name="T14" fmla="*/ 924 w 2256"/>
              <a:gd name="T15" fmla="*/ 270 h 1200"/>
              <a:gd name="T16" fmla="*/ 1146 w 2256"/>
              <a:gd name="T17" fmla="*/ 258 h 1200"/>
              <a:gd name="T18" fmla="*/ 1536 w 2256"/>
              <a:gd name="T19" fmla="*/ 126 h 1200"/>
              <a:gd name="T20" fmla="*/ 2058 w 2256"/>
              <a:gd name="T21" fmla="*/ 54 h 1200"/>
              <a:gd name="T22" fmla="*/ 2256 w 2256"/>
              <a:gd name="T23"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6" h="1200">
                <a:moveTo>
                  <a:pt x="0" y="1200"/>
                </a:moveTo>
                <a:cubicBezTo>
                  <a:pt x="48" y="1084"/>
                  <a:pt x="96" y="968"/>
                  <a:pt x="144" y="912"/>
                </a:cubicBezTo>
                <a:cubicBezTo>
                  <a:pt x="192" y="856"/>
                  <a:pt x="242" y="875"/>
                  <a:pt x="288" y="864"/>
                </a:cubicBezTo>
                <a:cubicBezTo>
                  <a:pt x="334" y="853"/>
                  <a:pt x="381" y="856"/>
                  <a:pt x="420" y="846"/>
                </a:cubicBezTo>
                <a:cubicBezTo>
                  <a:pt x="459" y="836"/>
                  <a:pt x="478" y="838"/>
                  <a:pt x="522" y="804"/>
                </a:cubicBezTo>
                <a:cubicBezTo>
                  <a:pt x="566" y="770"/>
                  <a:pt x="640" y="712"/>
                  <a:pt x="684" y="642"/>
                </a:cubicBezTo>
                <a:cubicBezTo>
                  <a:pt x="728" y="572"/>
                  <a:pt x="746" y="446"/>
                  <a:pt x="786" y="384"/>
                </a:cubicBezTo>
                <a:cubicBezTo>
                  <a:pt x="826" y="322"/>
                  <a:pt x="864" y="291"/>
                  <a:pt x="924" y="270"/>
                </a:cubicBezTo>
                <a:cubicBezTo>
                  <a:pt x="984" y="249"/>
                  <a:pt x="1044" y="282"/>
                  <a:pt x="1146" y="258"/>
                </a:cubicBezTo>
                <a:cubicBezTo>
                  <a:pt x="1248" y="234"/>
                  <a:pt x="1384" y="160"/>
                  <a:pt x="1536" y="126"/>
                </a:cubicBezTo>
                <a:cubicBezTo>
                  <a:pt x="1688" y="92"/>
                  <a:pt x="1938" y="75"/>
                  <a:pt x="2058" y="54"/>
                </a:cubicBezTo>
                <a:cubicBezTo>
                  <a:pt x="2178" y="33"/>
                  <a:pt x="2217" y="16"/>
                  <a:pt x="2256" y="0"/>
                </a:cubicBezTo>
              </a:path>
            </a:pathLst>
          </a:custGeom>
          <a:noFill/>
          <a:ln w="28575" cap="flat" cmpd="sng">
            <a:solidFill>
              <a:srgbClr val="FF0000"/>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904" name="Freeform 8"/>
          <p:cNvSpPr>
            <a:spLocks/>
          </p:cNvSpPr>
          <p:nvPr/>
        </p:nvSpPr>
        <p:spPr bwMode="auto">
          <a:xfrm>
            <a:off x="925828" y="3230879"/>
            <a:ext cx="4286250" cy="2087880"/>
          </a:xfrm>
          <a:custGeom>
            <a:avLst/>
            <a:gdLst>
              <a:gd name="T0" fmla="*/ 0 w 2160"/>
              <a:gd name="T1" fmla="*/ 1056 h 1056"/>
              <a:gd name="T2" fmla="*/ 156 w 2160"/>
              <a:gd name="T3" fmla="*/ 906 h 1056"/>
              <a:gd name="T4" fmla="*/ 432 w 2160"/>
              <a:gd name="T5" fmla="*/ 828 h 1056"/>
              <a:gd name="T6" fmla="*/ 786 w 2160"/>
              <a:gd name="T7" fmla="*/ 726 h 1056"/>
              <a:gd name="T8" fmla="*/ 972 w 2160"/>
              <a:gd name="T9" fmla="*/ 528 h 1056"/>
              <a:gd name="T10" fmla="*/ 1104 w 2160"/>
              <a:gd name="T11" fmla="*/ 432 h 1056"/>
              <a:gd name="T12" fmla="*/ 1536 w 2160"/>
              <a:gd name="T13" fmla="*/ 288 h 1056"/>
              <a:gd name="T14" fmla="*/ 1872 w 2160"/>
              <a:gd name="T15" fmla="*/ 96 h 1056"/>
              <a:gd name="T16" fmla="*/ 2160 w 2160"/>
              <a:gd name="T17" fmla="*/ 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 h="1056">
                <a:moveTo>
                  <a:pt x="0" y="1056"/>
                </a:moveTo>
                <a:cubicBezTo>
                  <a:pt x="42" y="1000"/>
                  <a:pt x="84" y="944"/>
                  <a:pt x="156" y="906"/>
                </a:cubicBezTo>
                <a:cubicBezTo>
                  <a:pt x="228" y="868"/>
                  <a:pt x="327" y="858"/>
                  <a:pt x="432" y="828"/>
                </a:cubicBezTo>
                <a:cubicBezTo>
                  <a:pt x="537" y="798"/>
                  <a:pt x="696" y="776"/>
                  <a:pt x="786" y="726"/>
                </a:cubicBezTo>
                <a:cubicBezTo>
                  <a:pt x="876" y="676"/>
                  <a:pt x="919" y="577"/>
                  <a:pt x="972" y="528"/>
                </a:cubicBezTo>
                <a:cubicBezTo>
                  <a:pt x="1025" y="479"/>
                  <a:pt x="1010" y="472"/>
                  <a:pt x="1104" y="432"/>
                </a:cubicBezTo>
                <a:cubicBezTo>
                  <a:pt x="1198" y="392"/>
                  <a:pt x="1408" y="344"/>
                  <a:pt x="1536" y="288"/>
                </a:cubicBezTo>
                <a:cubicBezTo>
                  <a:pt x="1664" y="232"/>
                  <a:pt x="1768" y="144"/>
                  <a:pt x="1872" y="96"/>
                </a:cubicBezTo>
                <a:cubicBezTo>
                  <a:pt x="1976" y="48"/>
                  <a:pt x="2068" y="24"/>
                  <a:pt x="2160" y="0"/>
                </a:cubicBezTo>
              </a:path>
            </a:pathLst>
          </a:custGeom>
          <a:noFill/>
          <a:ln w="28575" cap="flat" cmpd="sng">
            <a:solidFill>
              <a:srgbClr val="0099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nvGrpSpPr>
          <p:cNvPr id="3" name="Group 2"/>
          <p:cNvGrpSpPr/>
          <p:nvPr/>
        </p:nvGrpSpPr>
        <p:grpSpPr>
          <a:xfrm>
            <a:off x="2333624" y="3547109"/>
            <a:ext cx="775336" cy="1188720"/>
            <a:chOff x="3697287" y="2743200"/>
            <a:chExt cx="646113" cy="990600"/>
          </a:xfrm>
        </p:grpSpPr>
        <p:sp>
          <p:nvSpPr>
            <p:cNvPr id="80905" name="Line 9"/>
            <p:cNvSpPr>
              <a:spLocks noChangeShapeType="1"/>
            </p:cNvSpPr>
            <p:nvPr/>
          </p:nvSpPr>
          <p:spPr bwMode="auto">
            <a:xfrm>
              <a:off x="3733801" y="2743200"/>
              <a:ext cx="0" cy="99060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907" name="Text Box 11"/>
            <p:cNvSpPr txBox="1">
              <a:spLocks noChangeArrowheads="1"/>
            </p:cNvSpPr>
            <p:nvPr/>
          </p:nvSpPr>
          <p:spPr bwMode="auto">
            <a:xfrm>
              <a:off x="3697287" y="2971800"/>
              <a:ext cx="646113"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Q(t)</a:t>
              </a:r>
            </a:p>
          </p:txBody>
        </p:sp>
      </p:grpSp>
      <p:grpSp>
        <p:nvGrpSpPr>
          <p:cNvPr id="2" name="Group 1"/>
          <p:cNvGrpSpPr/>
          <p:nvPr/>
        </p:nvGrpSpPr>
        <p:grpSpPr>
          <a:xfrm>
            <a:off x="2377439" y="3181346"/>
            <a:ext cx="2011680" cy="387798"/>
            <a:chOff x="3733800" y="2438400"/>
            <a:chExt cx="1676400" cy="323165"/>
          </a:xfrm>
        </p:grpSpPr>
        <p:sp>
          <p:nvSpPr>
            <p:cNvPr id="80906" name="Line 10"/>
            <p:cNvSpPr>
              <a:spLocks noChangeShapeType="1"/>
            </p:cNvSpPr>
            <p:nvPr/>
          </p:nvSpPr>
          <p:spPr bwMode="auto">
            <a:xfrm>
              <a:off x="3733800" y="2743200"/>
              <a:ext cx="1676400" cy="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908" name="Text Box 12"/>
            <p:cNvSpPr txBox="1">
              <a:spLocks noChangeArrowheads="1"/>
            </p:cNvSpPr>
            <p:nvPr/>
          </p:nvSpPr>
          <p:spPr bwMode="auto">
            <a:xfrm>
              <a:off x="4343400" y="2438400"/>
              <a:ext cx="646112"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d(t)</a:t>
              </a:r>
            </a:p>
          </p:txBody>
        </p:sp>
      </p:grpSp>
      <p:sp>
        <p:nvSpPr>
          <p:cNvPr id="80909" name="Text Box 13"/>
          <p:cNvSpPr txBox="1">
            <a:spLocks noChangeArrowheads="1"/>
          </p:cNvSpPr>
          <p:nvPr/>
        </p:nvSpPr>
        <p:spPr bwMode="auto">
          <a:xfrm>
            <a:off x="7010400" y="2418938"/>
            <a:ext cx="7206323" cy="3046988"/>
          </a:xfrm>
          <a:prstGeom prst="rect">
            <a:avLst/>
          </a:prstGeom>
          <a:solidFill>
            <a:schemeClr val="bg1">
              <a:lumMod val="9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SzPct val="150000"/>
            </a:pPr>
            <a:r>
              <a:rPr lang="en-US" sz="2400" i="1" dirty="0">
                <a:latin typeface="Times New Roman" panose="02020603050405020304" pitchFamily="18" charset="0"/>
                <a:cs typeface="Times New Roman" panose="02020603050405020304" pitchFamily="18" charset="0"/>
              </a:rPr>
              <a:t>A(t)</a:t>
            </a:r>
            <a:r>
              <a:rPr lang="en-US" sz="2400" dirty="0">
                <a:latin typeface="+mj-lt"/>
              </a:rPr>
              <a:t>: Cumulative Arrivals. Non-decreasing.</a:t>
            </a:r>
          </a:p>
          <a:p>
            <a:pPr>
              <a:buSzPct val="150000"/>
            </a:pPr>
            <a:r>
              <a:rPr lang="en-US" sz="2400" i="1" dirty="0">
                <a:latin typeface="Times New Roman" panose="02020603050405020304" pitchFamily="18" charset="0"/>
                <a:cs typeface="Times New Roman" panose="02020603050405020304" pitchFamily="18" charset="0"/>
              </a:rPr>
              <a:t>D(t)</a:t>
            </a:r>
            <a:r>
              <a:rPr lang="en-US" sz="2400" dirty="0">
                <a:latin typeface="+mj-lt"/>
              </a:rPr>
              <a:t>: Cumulative Departures. Non-decreasing.</a:t>
            </a:r>
          </a:p>
          <a:p>
            <a:pPr>
              <a:buSzPct val="150000"/>
            </a:pPr>
            <a:endParaRPr lang="en-US" sz="2400" dirty="0">
              <a:latin typeface="+mj-lt"/>
            </a:endParaRPr>
          </a:p>
          <a:p>
            <a:pPr>
              <a:buSzPct val="150000"/>
            </a:pPr>
            <a:r>
              <a:rPr lang="en-US" sz="2400" dirty="0">
                <a:latin typeface="+mj-lt"/>
              </a:rPr>
              <a:t>Queue occupancy: </a:t>
            </a:r>
            <a:r>
              <a:rPr lang="en-US" sz="2400" i="1" dirty="0">
                <a:latin typeface="Times New Roman" charset="0"/>
              </a:rPr>
              <a:t>Q(t) = A(t) - D(t).</a:t>
            </a:r>
          </a:p>
          <a:p>
            <a:pPr>
              <a:buSzPct val="150000"/>
            </a:pPr>
            <a:endParaRPr lang="en-US" sz="2400" dirty="0">
              <a:latin typeface="+mj-lt"/>
            </a:endParaRPr>
          </a:p>
          <a:p>
            <a:pPr>
              <a:buSzPct val="150000"/>
            </a:pPr>
            <a:r>
              <a:rPr lang="en-US" sz="2400" dirty="0">
                <a:latin typeface="+mj-lt"/>
              </a:rPr>
              <a:t>Queueing delay,</a:t>
            </a:r>
            <a:r>
              <a:rPr lang="en-US" sz="2400" dirty="0"/>
              <a:t> </a:t>
            </a:r>
            <a:r>
              <a:rPr lang="en-US" sz="2400" i="1" dirty="0">
                <a:latin typeface="Times New Roman" charset="0"/>
              </a:rPr>
              <a:t>d(t)</a:t>
            </a:r>
            <a:r>
              <a:rPr lang="en-US" sz="2400" dirty="0">
                <a:latin typeface="+mj-lt"/>
              </a:rPr>
              <a:t>, is the time spent in the queue by a byte that arrived at time </a:t>
            </a:r>
            <a:r>
              <a:rPr lang="en-US" sz="2400" i="1" dirty="0">
                <a:latin typeface="Times New Roman"/>
                <a:cs typeface="Times New Roman"/>
              </a:rPr>
              <a:t>t</a:t>
            </a:r>
            <a:r>
              <a:rPr lang="en-US" sz="2400" dirty="0">
                <a:latin typeface="+mj-lt"/>
              </a:rPr>
              <a:t>, assuming the queue is served first-come-first-served (FCFS). </a:t>
            </a:r>
          </a:p>
        </p:txBody>
      </p:sp>
      <p:sp>
        <p:nvSpPr>
          <p:cNvPr id="80910" name="Rectangle 14"/>
          <p:cNvSpPr>
            <a:spLocks noGrp="1" noChangeArrowheads="1"/>
          </p:cNvSpPr>
          <p:nvPr>
            <p:ph type="title"/>
          </p:nvPr>
        </p:nvSpPr>
        <p:spPr>
          <a:noFill/>
          <a:ln/>
        </p:spPr>
        <p:txBody>
          <a:bodyPr/>
          <a:lstStyle/>
          <a:p>
            <a:r>
              <a:rPr lang="en-US" dirty="0"/>
              <a:t>Simple model of a queue</a:t>
            </a:r>
          </a:p>
        </p:txBody>
      </p:sp>
      <p:sp>
        <p:nvSpPr>
          <p:cNvPr id="80913" name="Text Box 17"/>
          <p:cNvSpPr txBox="1">
            <a:spLocks noChangeArrowheads="1"/>
          </p:cNvSpPr>
          <p:nvPr/>
        </p:nvSpPr>
        <p:spPr bwMode="auto">
          <a:xfrm rot="16200000">
            <a:off x="-204595" y="3318338"/>
            <a:ext cx="1585690" cy="609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80" dirty="0">
                <a:latin typeface="Times New Roman"/>
                <a:cs typeface="Times New Roman"/>
              </a:rPr>
              <a:t>Cumulative</a:t>
            </a:r>
          </a:p>
          <a:p>
            <a:pPr algn="ctr"/>
            <a:r>
              <a:rPr lang="en-US" sz="1680" dirty="0">
                <a:latin typeface="Times New Roman"/>
                <a:cs typeface="Times New Roman"/>
              </a:rPr>
              <a:t>number of bytes</a:t>
            </a:r>
          </a:p>
        </p:txBody>
      </p:sp>
    </p:spTree>
    <p:extLst>
      <p:ext uri="{BB962C8B-B14F-4D97-AF65-F5344CB8AC3E}">
        <p14:creationId xmlns:p14="http://schemas.microsoft.com/office/powerpoint/2010/main" val="210126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4"/>
          <p:cNvSpPr>
            <a:spLocks noGrp="1"/>
          </p:cNvSpPr>
          <p:nvPr>
            <p:ph type="sldNum" sz="quarter" idx="12"/>
          </p:nvPr>
        </p:nvSpPr>
        <p:spPr/>
        <p:txBody>
          <a:bodyPr/>
          <a:lstStyle/>
          <a:p>
            <a:fld id="{08336FAF-42A0-E74B-B450-9D4D64AA42AE}" type="slidenum">
              <a:rPr lang="en-US"/>
              <a:pPr/>
              <a:t>9</a:t>
            </a:fld>
            <a:endParaRPr lang="en-US"/>
          </a:p>
        </p:txBody>
      </p:sp>
      <p:sp>
        <p:nvSpPr>
          <p:cNvPr id="81934" name="Rectangle 14"/>
          <p:cNvSpPr>
            <a:spLocks noGrp="1" noChangeArrowheads="1"/>
          </p:cNvSpPr>
          <p:nvPr>
            <p:ph type="title"/>
          </p:nvPr>
        </p:nvSpPr>
        <p:spPr>
          <a:xfrm>
            <a:off x="2560320" y="365760"/>
            <a:ext cx="9326880" cy="1371600"/>
          </a:xfrm>
          <a:noFill/>
          <a:ln/>
        </p:spPr>
        <p:txBody>
          <a:bodyPr/>
          <a:lstStyle/>
          <a:p>
            <a:r>
              <a:rPr lang="en-US" dirty="0"/>
              <a:t>Example (store &amp; forward)</a:t>
            </a:r>
          </a:p>
        </p:txBody>
      </p:sp>
      <p:sp>
        <p:nvSpPr>
          <p:cNvPr id="81942" name="Text Box 22"/>
          <p:cNvSpPr txBox="1">
            <a:spLocks noChangeArrowheads="1"/>
          </p:cNvSpPr>
          <p:nvPr/>
        </p:nvSpPr>
        <p:spPr bwMode="auto">
          <a:xfrm>
            <a:off x="2001804" y="1737360"/>
            <a:ext cx="4008648" cy="20867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160" dirty="0">
                <a:latin typeface="+mj-lt"/>
              </a:rPr>
              <a:t>Every second, a 500 bit packet arrives to a queue at rate 10,000b/s. The maximum departure rate is 1,000b/s. What is the average occupancy of the queue?</a:t>
            </a:r>
          </a:p>
        </p:txBody>
      </p:sp>
      <p:sp>
        <p:nvSpPr>
          <p:cNvPr id="6" name="TextBox 5"/>
          <p:cNvSpPr txBox="1"/>
          <p:nvPr/>
        </p:nvSpPr>
        <p:spPr>
          <a:xfrm>
            <a:off x="2001804" y="5303520"/>
            <a:ext cx="10342596" cy="2286000"/>
          </a:xfrm>
          <a:prstGeom prst="rect">
            <a:avLst/>
          </a:prstGeom>
          <a:noFill/>
          <a:ln>
            <a:solidFill>
              <a:srgbClr val="000000"/>
            </a:solidFill>
          </a:ln>
        </p:spPr>
        <p:txBody>
          <a:bodyPr wrap="square" rtlCol="0">
            <a:normAutofit fontScale="70000" lnSpcReduction="20000"/>
          </a:bodyPr>
          <a:lstStyle/>
          <a:p>
            <a:r>
              <a:rPr lang="en-US" sz="4114" u="sng" dirty="0">
                <a:latin typeface="+mj-lt"/>
              </a:rPr>
              <a:t>Solution</a:t>
            </a:r>
            <a:r>
              <a:rPr lang="en-US" sz="4114" dirty="0">
                <a:latin typeface="+mj-lt"/>
              </a:rPr>
              <a:t>: During each repeating 1s cycle, the queue fills at rate 10,000b/s for 0.05s, then empties at rate 1,000b/s for 0.5s. Over the first 0.55s, the average queue occupancy is therefore 250 bits. The queue is empty for 0.45s every cycle, and so average queue occupancy is (0.55 * 250) + (0.45 * 0) = 137.5 bits. </a:t>
            </a:r>
          </a:p>
        </p:txBody>
      </p:sp>
      <p:grpSp>
        <p:nvGrpSpPr>
          <p:cNvPr id="11" name="Group 10"/>
          <p:cNvGrpSpPr/>
          <p:nvPr/>
        </p:nvGrpSpPr>
        <p:grpSpPr>
          <a:xfrm>
            <a:off x="6035040" y="1645920"/>
            <a:ext cx="6589752" cy="3288614"/>
            <a:chOff x="3505200" y="1371600"/>
            <a:chExt cx="5491460" cy="2740511"/>
          </a:xfrm>
        </p:grpSpPr>
        <p:grpSp>
          <p:nvGrpSpPr>
            <p:cNvPr id="3" name="Group 2"/>
            <p:cNvGrpSpPr/>
            <p:nvPr/>
          </p:nvGrpSpPr>
          <p:grpSpPr>
            <a:xfrm>
              <a:off x="3546033" y="1371600"/>
              <a:ext cx="4540692" cy="2375713"/>
              <a:chOff x="4308033" y="1371600"/>
              <a:chExt cx="4540692" cy="2375713"/>
            </a:xfrm>
          </p:grpSpPr>
          <p:sp>
            <p:nvSpPr>
              <p:cNvPr id="81922" name="Line 2"/>
              <p:cNvSpPr>
                <a:spLocks noChangeShapeType="1"/>
              </p:cNvSpPr>
              <p:nvPr/>
            </p:nvSpPr>
            <p:spPr bwMode="auto">
              <a:xfrm>
                <a:off x="4800600" y="3744138"/>
                <a:ext cx="4048125" cy="317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23" name="Line 3"/>
              <p:cNvSpPr>
                <a:spLocks noChangeShapeType="1"/>
              </p:cNvSpPr>
              <p:nvPr/>
            </p:nvSpPr>
            <p:spPr bwMode="auto">
              <a:xfrm flipV="1">
                <a:off x="4800600" y="1371600"/>
                <a:ext cx="3175" cy="23749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37" name="Text Box 17"/>
              <p:cNvSpPr txBox="1">
                <a:spLocks noChangeArrowheads="1"/>
              </p:cNvSpPr>
              <p:nvPr/>
            </p:nvSpPr>
            <p:spPr bwMode="auto">
              <a:xfrm rot="16200000">
                <a:off x="3946663" y="1872226"/>
                <a:ext cx="1230571" cy="507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80" dirty="0">
                    <a:latin typeface="+mj-lt"/>
                  </a:rPr>
                  <a:t>Cumulative</a:t>
                </a:r>
              </a:p>
              <a:p>
                <a:pPr algn="ctr"/>
                <a:r>
                  <a:rPr lang="en-US" sz="1680" dirty="0">
                    <a:latin typeface="+mj-lt"/>
                  </a:rPr>
                  <a:t>number of bits</a:t>
                </a:r>
              </a:p>
            </p:txBody>
          </p:sp>
        </p:grpSp>
        <p:sp>
          <p:nvSpPr>
            <p:cNvPr id="81924" name="Text Box 4"/>
            <p:cNvSpPr txBox="1">
              <a:spLocks noChangeArrowheads="1"/>
            </p:cNvSpPr>
            <p:nvPr/>
          </p:nvSpPr>
          <p:spPr bwMode="auto">
            <a:xfrm>
              <a:off x="4834556" y="3102788"/>
              <a:ext cx="646113"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D(t)</a:t>
              </a:r>
            </a:p>
          </p:txBody>
        </p:sp>
        <p:sp>
          <p:nvSpPr>
            <p:cNvPr id="81925" name="Text Box 5"/>
            <p:cNvSpPr txBox="1">
              <a:spLocks noChangeArrowheads="1"/>
            </p:cNvSpPr>
            <p:nvPr/>
          </p:nvSpPr>
          <p:spPr bwMode="auto">
            <a:xfrm>
              <a:off x="4834556" y="2524938"/>
              <a:ext cx="581025"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A(t)</a:t>
              </a:r>
            </a:p>
          </p:txBody>
        </p:sp>
        <p:sp>
          <p:nvSpPr>
            <p:cNvPr id="81926" name="Text Box 6"/>
            <p:cNvSpPr txBox="1">
              <a:spLocks noChangeArrowheads="1"/>
            </p:cNvSpPr>
            <p:nvPr/>
          </p:nvSpPr>
          <p:spPr bwMode="auto">
            <a:xfrm>
              <a:off x="7640637" y="3749675"/>
              <a:ext cx="969963"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a:latin typeface="+mj-lt"/>
                </a:rPr>
                <a:t>time</a:t>
              </a:r>
            </a:p>
          </p:txBody>
        </p:sp>
        <p:sp>
          <p:nvSpPr>
            <p:cNvPr id="81938" name="Freeform 18"/>
            <p:cNvSpPr>
              <a:spLocks/>
            </p:cNvSpPr>
            <p:nvPr/>
          </p:nvSpPr>
          <p:spPr bwMode="auto">
            <a:xfrm>
              <a:off x="4038600" y="1915338"/>
              <a:ext cx="4958060" cy="1828800"/>
            </a:xfrm>
            <a:custGeom>
              <a:avLst/>
              <a:gdLst>
                <a:gd name="T0" fmla="*/ 0 w 2688"/>
                <a:gd name="T1" fmla="*/ 1152 h 1152"/>
                <a:gd name="T2" fmla="*/ 432 w 2688"/>
                <a:gd name="T3" fmla="*/ 576 h 1152"/>
                <a:gd name="T4" fmla="*/ 1680 w 2688"/>
                <a:gd name="T5" fmla="*/ 576 h 1152"/>
                <a:gd name="T6" fmla="*/ 2064 w 2688"/>
                <a:gd name="T7" fmla="*/ 0 h 1152"/>
                <a:gd name="T8" fmla="*/ 2688 w 2688"/>
                <a:gd name="T9" fmla="*/ 0 h 1152"/>
                <a:gd name="connsiteX0" fmla="*/ 0 w 11619"/>
                <a:gd name="connsiteY0" fmla="*/ 10000 h 10000"/>
                <a:gd name="connsiteX1" fmla="*/ 1607 w 11619"/>
                <a:gd name="connsiteY1" fmla="*/ 5000 h 10000"/>
                <a:gd name="connsiteX2" fmla="*/ 6250 w 11619"/>
                <a:gd name="connsiteY2" fmla="*/ 5000 h 10000"/>
                <a:gd name="connsiteX3" fmla="*/ 7679 w 11619"/>
                <a:gd name="connsiteY3" fmla="*/ 0 h 10000"/>
                <a:gd name="connsiteX4" fmla="*/ 11619 w 116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9" h="10000">
                  <a:moveTo>
                    <a:pt x="0" y="10000"/>
                  </a:moveTo>
                  <a:lnTo>
                    <a:pt x="1607" y="5000"/>
                  </a:lnTo>
                  <a:lnTo>
                    <a:pt x="6250" y="5000"/>
                  </a:lnTo>
                  <a:lnTo>
                    <a:pt x="7679" y="0"/>
                  </a:lnTo>
                  <a:lnTo>
                    <a:pt x="11619" y="0"/>
                  </a:lnTo>
                </a:path>
              </a:pathLst>
            </a:custGeom>
            <a:noFill/>
            <a:ln w="28575" cap="flat" cmpd="sng">
              <a:solidFill>
                <a:srgbClr val="FF00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1" name="Freeform 21"/>
            <p:cNvSpPr>
              <a:spLocks/>
            </p:cNvSpPr>
            <p:nvPr/>
          </p:nvSpPr>
          <p:spPr bwMode="auto">
            <a:xfrm>
              <a:off x="4724400" y="1917700"/>
              <a:ext cx="4267200" cy="1828800"/>
            </a:xfrm>
            <a:custGeom>
              <a:avLst/>
              <a:gdLst>
                <a:gd name="T0" fmla="*/ 0 w 2688"/>
                <a:gd name="T1" fmla="*/ 1152 h 1152"/>
                <a:gd name="T2" fmla="*/ 912 w 2688"/>
                <a:gd name="T3" fmla="*/ 576 h 1152"/>
                <a:gd name="T4" fmla="*/ 1680 w 2688"/>
                <a:gd name="T5" fmla="*/ 576 h 1152"/>
                <a:gd name="T6" fmla="*/ 2688 w 2688"/>
                <a:gd name="T7" fmla="*/ 0 h 1152"/>
                <a:gd name="connsiteX0" fmla="*/ 0 w 10000"/>
                <a:gd name="connsiteY0" fmla="*/ 10000 h 10000"/>
                <a:gd name="connsiteX1" fmla="*/ 3393 w 10000"/>
                <a:gd name="connsiteY1" fmla="*/ 5000 h 10000"/>
                <a:gd name="connsiteX2" fmla="*/ 6131 w 10000"/>
                <a:gd name="connsiteY2" fmla="*/ 5000 h 10000"/>
                <a:gd name="connsiteX3" fmla="*/ 1000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3393" y="5000"/>
                  </a:lnTo>
                  <a:lnTo>
                    <a:pt x="6131" y="5000"/>
                  </a:lnTo>
                  <a:cubicBezTo>
                    <a:pt x="7381" y="3333"/>
                    <a:pt x="8750" y="1667"/>
                    <a:pt x="10000" y="0"/>
                  </a:cubicBezTo>
                </a:path>
              </a:pathLst>
            </a:custGeom>
            <a:noFill/>
            <a:ln w="28575" cap="flat" cmpd="sng">
              <a:solidFill>
                <a:srgbClr val="0099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5" name="Line 25"/>
            <p:cNvSpPr>
              <a:spLocks noChangeShapeType="1"/>
            </p:cNvSpPr>
            <p:nvPr/>
          </p:nvSpPr>
          <p:spPr bwMode="auto">
            <a:xfrm>
              <a:off x="4724400" y="2829738"/>
              <a:ext cx="0" cy="1066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6" name="Line 26"/>
            <p:cNvSpPr>
              <a:spLocks noChangeShapeType="1"/>
            </p:cNvSpPr>
            <p:nvPr/>
          </p:nvSpPr>
          <p:spPr bwMode="auto">
            <a:xfrm>
              <a:off x="3886200" y="2829738"/>
              <a:ext cx="838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7" name="Line 27"/>
            <p:cNvSpPr>
              <a:spLocks noChangeShapeType="1"/>
            </p:cNvSpPr>
            <p:nvPr/>
          </p:nvSpPr>
          <p:spPr bwMode="auto">
            <a:xfrm>
              <a:off x="6189841" y="2829738"/>
              <a:ext cx="0" cy="1066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8" name="Line 28"/>
            <p:cNvSpPr>
              <a:spLocks noChangeShapeType="1"/>
            </p:cNvSpPr>
            <p:nvPr/>
          </p:nvSpPr>
          <p:spPr bwMode="auto">
            <a:xfrm>
              <a:off x="6705600" y="2829738"/>
              <a:ext cx="0" cy="1066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9" name="Text Box 29"/>
            <p:cNvSpPr txBox="1">
              <a:spLocks noChangeArrowheads="1"/>
            </p:cNvSpPr>
            <p:nvPr/>
          </p:nvSpPr>
          <p:spPr bwMode="auto">
            <a:xfrm>
              <a:off x="4494213" y="3850501"/>
              <a:ext cx="485176"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0.05s</a:t>
              </a:r>
            </a:p>
          </p:txBody>
        </p:sp>
        <p:sp>
          <p:nvSpPr>
            <p:cNvPr id="81950" name="Text Box 30"/>
            <p:cNvSpPr txBox="1">
              <a:spLocks noChangeArrowheads="1"/>
            </p:cNvSpPr>
            <p:nvPr/>
          </p:nvSpPr>
          <p:spPr bwMode="auto">
            <a:xfrm>
              <a:off x="5959654" y="3850501"/>
              <a:ext cx="485176"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0.55s</a:t>
              </a:r>
            </a:p>
          </p:txBody>
        </p:sp>
        <p:sp>
          <p:nvSpPr>
            <p:cNvPr id="81951" name="Text Box 31"/>
            <p:cNvSpPr txBox="1">
              <a:spLocks noChangeArrowheads="1"/>
            </p:cNvSpPr>
            <p:nvPr/>
          </p:nvSpPr>
          <p:spPr bwMode="auto">
            <a:xfrm>
              <a:off x="6450013" y="3850501"/>
              <a:ext cx="407697"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a:latin typeface="+mj-lt"/>
                </a:rPr>
                <a:t>1.0s</a:t>
              </a:r>
            </a:p>
          </p:txBody>
        </p:sp>
        <p:sp>
          <p:nvSpPr>
            <p:cNvPr id="81952" name="Text Box 32"/>
            <p:cNvSpPr txBox="1">
              <a:spLocks noChangeArrowheads="1"/>
            </p:cNvSpPr>
            <p:nvPr/>
          </p:nvSpPr>
          <p:spPr bwMode="auto">
            <a:xfrm>
              <a:off x="3505200" y="2677338"/>
              <a:ext cx="386323"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500</a:t>
              </a:r>
            </a:p>
          </p:txBody>
        </p:sp>
        <p:sp>
          <p:nvSpPr>
            <p:cNvPr id="27" name="Line 28"/>
            <p:cNvSpPr>
              <a:spLocks noChangeShapeType="1"/>
            </p:cNvSpPr>
            <p:nvPr/>
          </p:nvSpPr>
          <p:spPr bwMode="auto">
            <a:xfrm flipH="1">
              <a:off x="7315200" y="1915338"/>
              <a:ext cx="2702" cy="19685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8" name="Text Box 31"/>
            <p:cNvSpPr txBox="1">
              <a:spLocks noChangeArrowheads="1"/>
            </p:cNvSpPr>
            <p:nvPr/>
          </p:nvSpPr>
          <p:spPr bwMode="auto">
            <a:xfrm>
              <a:off x="7086600" y="3837801"/>
              <a:ext cx="485176"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a:latin typeface="+mj-lt"/>
                </a:rPr>
                <a:t>1.05s</a:t>
              </a:r>
              <a:endParaRPr lang="en-US" sz="1440" dirty="0">
                <a:latin typeface="+mj-lt"/>
              </a:endParaRPr>
            </a:p>
          </p:txBody>
        </p:sp>
      </p:grpSp>
      <p:grpSp>
        <p:nvGrpSpPr>
          <p:cNvPr id="10" name="Group 9"/>
          <p:cNvGrpSpPr/>
          <p:nvPr/>
        </p:nvGrpSpPr>
        <p:grpSpPr>
          <a:xfrm>
            <a:off x="7498080" y="3412236"/>
            <a:ext cx="1964056" cy="1065490"/>
            <a:chOff x="4724400" y="2843530"/>
            <a:chExt cx="1636713" cy="887908"/>
          </a:xfrm>
        </p:grpSpPr>
        <p:cxnSp>
          <p:nvCxnSpPr>
            <p:cNvPr id="30" name="Straight Arrow Connector 29"/>
            <p:cNvCxnSpPr/>
            <p:nvPr/>
          </p:nvCxnSpPr>
          <p:spPr bwMode="auto">
            <a:xfrm>
              <a:off x="4724400" y="2843530"/>
              <a:ext cx="1460381" cy="887908"/>
            </a:xfrm>
            <a:prstGeom prst="straightConnector1">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2" name="Text Box 4"/>
            <p:cNvSpPr txBox="1">
              <a:spLocks noChangeArrowheads="1"/>
            </p:cNvSpPr>
            <p:nvPr/>
          </p:nvSpPr>
          <p:spPr bwMode="auto">
            <a:xfrm>
              <a:off x="5715000" y="3276600"/>
              <a:ext cx="646113"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40" i="1">
                  <a:latin typeface="Times New Roman" charset="0"/>
                </a:rPr>
                <a:t>Q(t</a:t>
              </a:r>
              <a:r>
                <a:rPr lang="en-US" sz="1440" i="1" dirty="0">
                  <a:latin typeface="Times New Roman" charset="0"/>
                </a:rPr>
                <a:t>)</a:t>
              </a:r>
            </a:p>
          </p:txBody>
        </p:sp>
      </p:grpSp>
    </p:spTree>
    <p:extLst>
      <p:ext uri="{BB962C8B-B14F-4D97-AF65-F5344CB8AC3E}">
        <p14:creationId xmlns:p14="http://schemas.microsoft.com/office/powerpoint/2010/main" val="31533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Data\Microsoft\Templates\Blank Presentation.pot</Template>
  <TotalTime>37685</TotalTime>
  <Words>3594</Words>
  <Application>Microsoft Macintosh PowerPoint</Application>
  <PresentationFormat>Custom</PresentationFormat>
  <Paragraphs>507</Paragraphs>
  <Slides>29</Slides>
  <Notes>26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2" baseType="lpstr">
      <vt:lpstr>Arial</vt:lpstr>
      <vt:lpstr>Bookman Old Style</vt:lpstr>
      <vt:lpstr>Calibri</vt:lpstr>
      <vt:lpstr>Cambria Math</vt:lpstr>
      <vt:lpstr>Comic Sans MS</vt:lpstr>
      <vt:lpstr>Courier New</vt:lpstr>
      <vt:lpstr>Helvetica</vt:lpstr>
      <vt:lpstr>Lucida Grande</vt:lpstr>
      <vt:lpstr>Symbol</vt:lpstr>
      <vt:lpstr>Times New Roman</vt:lpstr>
      <vt:lpstr>Wingdings</vt:lpstr>
      <vt:lpstr>Blank Presentation</vt:lpstr>
      <vt:lpstr>Equation</vt:lpstr>
      <vt:lpstr>Nick’s Review topics</vt:lpstr>
      <vt:lpstr>CS144: An Introduction to Computer Networks</vt:lpstr>
      <vt:lpstr>Outline</vt:lpstr>
      <vt:lpstr>PowerPoint Presentation</vt:lpstr>
      <vt:lpstr>PowerPoint Presentation</vt:lpstr>
      <vt:lpstr>PowerPoint Presentation</vt:lpstr>
      <vt:lpstr>Simple model of a router queue</vt:lpstr>
      <vt:lpstr>Simple model of a queue</vt:lpstr>
      <vt:lpstr>Example (store &amp; forward)</vt:lpstr>
      <vt:lpstr>Example (“cut through”)</vt:lpstr>
      <vt:lpstr>How do I give flows a weighted  fair share of a link? (instead of strict priority)</vt:lpstr>
      <vt:lpstr>Weighted Fair Queueing</vt:lpstr>
      <vt:lpstr>Weighted Fair Queueing (WFQ)</vt:lpstr>
      <vt:lpstr>Weighted Fair Queueing (WFQ)</vt:lpstr>
      <vt:lpstr>Delay guarantees: Intuition</vt:lpstr>
      <vt:lpstr>Delay guarantees: Intuition</vt:lpstr>
      <vt:lpstr>Bounding end-to-end delay</vt:lpstr>
      <vt:lpstr>The leaky bucket regulator </vt:lpstr>
      <vt:lpstr>The leaky bucket regulator Limiting the “burstiness” </vt:lpstr>
      <vt:lpstr>Putting it all together</vt:lpstr>
      <vt:lpstr>An Example</vt:lpstr>
      <vt:lpstr>Nick’s Review topics</vt:lpstr>
      <vt:lpstr>Spanning Tree</vt:lpstr>
      <vt:lpstr>Dijkstra’s shortest path first algorithm (example of a “Link State Algorithm”)</vt:lpstr>
      <vt:lpstr>Example Annotated Graph</vt:lpstr>
      <vt:lpstr>Example Annotated Graph</vt:lpstr>
      <vt:lpstr>An example: spanning tree rooted on R8 </vt:lpstr>
      <vt:lpstr>The algorithm</vt:lpstr>
      <vt:lpstr>The algorithm</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CS244a: An Introduction to Computer Networks</dc:title>
  <dc:creator>Nick McKeown</dc:creator>
  <cp:lastModifiedBy>Nick W McKeown</cp:lastModifiedBy>
  <cp:revision>314</cp:revision>
  <cp:lastPrinted>2012-08-31T17:48:44Z</cp:lastPrinted>
  <dcterms:created xsi:type="dcterms:W3CDTF">1999-12-30T18:54:40Z</dcterms:created>
  <dcterms:modified xsi:type="dcterms:W3CDTF">2019-12-04T19:06:18Z</dcterms:modified>
</cp:coreProperties>
</file>