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0"/>
  </p:notesMasterIdLst>
  <p:handoutMasterIdLst>
    <p:handoutMasterId r:id="rId61"/>
  </p:handoutMasterIdLst>
  <p:sldIdLst>
    <p:sldId id="464" r:id="rId2"/>
    <p:sldId id="433" r:id="rId3"/>
    <p:sldId id="461" r:id="rId4"/>
    <p:sldId id="455" r:id="rId5"/>
    <p:sldId id="456" r:id="rId6"/>
    <p:sldId id="463" r:id="rId7"/>
    <p:sldId id="443" r:id="rId8"/>
    <p:sldId id="457" r:id="rId9"/>
    <p:sldId id="458" r:id="rId10"/>
    <p:sldId id="459" r:id="rId11"/>
    <p:sldId id="454" r:id="rId12"/>
    <p:sldId id="444" r:id="rId13"/>
    <p:sldId id="445" r:id="rId14"/>
    <p:sldId id="446" r:id="rId15"/>
    <p:sldId id="447" r:id="rId16"/>
    <p:sldId id="449" r:id="rId17"/>
    <p:sldId id="448" r:id="rId18"/>
    <p:sldId id="450" r:id="rId19"/>
    <p:sldId id="452" r:id="rId20"/>
    <p:sldId id="451" r:id="rId21"/>
    <p:sldId id="453" r:id="rId22"/>
    <p:sldId id="460" r:id="rId23"/>
    <p:sldId id="442" r:id="rId24"/>
    <p:sldId id="485" r:id="rId25"/>
    <p:sldId id="466" r:id="rId26"/>
    <p:sldId id="467" r:id="rId27"/>
    <p:sldId id="468" r:id="rId28"/>
    <p:sldId id="469" r:id="rId29"/>
    <p:sldId id="470" r:id="rId30"/>
    <p:sldId id="471" r:id="rId31"/>
    <p:sldId id="472" r:id="rId32"/>
    <p:sldId id="473" r:id="rId33"/>
    <p:sldId id="474" r:id="rId34"/>
    <p:sldId id="475" r:id="rId35"/>
    <p:sldId id="476" r:id="rId36"/>
    <p:sldId id="477" r:id="rId37"/>
    <p:sldId id="478" r:id="rId38"/>
    <p:sldId id="479" r:id="rId39"/>
    <p:sldId id="480" r:id="rId40"/>
    <p:sldId id="481" r:id="rId41"/>
    <p:sldId id="482" r:id="rId42"/>
    <p:sldId id="483" r:id="rId43"/>
    <p:sldId id="484" r:id="rId44"/>
    <p:sldId id="343" r:id="rId45"/>
    <p:sldId id="432" r:id="rId46"/>
    <p:sldId id="422" r:id="rId47"/>
    <p:sldId id="423" r:id="rId48"/>
    <p:sldId id="424" r:id="rId49"/>
    <p:sldId id="425" r:id="rId50"/>
    <p:sldId id="375" r:id="rId51"/>
    <p:sldId id="426" r:id="rId52"/>
    <p:sldId id="428" r:id="rId53"/>
    <p:sldId id="429" r:id="rId54"/>
    <p:sldId id="430" r:id="rId55"/>
    <p:sldId id="486" r:id="rId56"/>
    <p:sldId id="431" r:id="rId57"/>
    <p:sldId id="427" r:id="rId58"/>
    <p:sldId id="411" r:id="rId59"/>
  </p:sldIdLst>
  <p:sldSz cx="14630400" cy="8229600"/>
  <p:notesSz cx="6845300" cy="9396413"/>
  <p:defaultTextStyle>
    <a:defPPr>
      <a:defRPr lang="en-US"/>
    </a:defPPr>
    <a:lvl1pPr algn="l" rtl="0" eaLnBrk="0" fontAlgn="base" hangingPunct="0">
      <a:spcBef>
        <a:spcPct val="0"/>
      </a:spcBef>
      <a:spcAft>
        <a:spcPct val="0"/>
      </a:spcAft>
      <a:defRPr sz="3428" kern="1200">
        <a:solidFill>
          <a:schemeClr val="tx1"/>
        </a:solidFill>
        <a:latin typeface="Comic Sans MS" charset="0"/>
        <a:ea typeface="ＭＳ Ｐゴシック" charset="0"/>
        <a:cs typeface="+mn-cs"/>
      </a:defRPr>
    </a:lvl1pPr>
    <a:lvl2pPr marL="653110" algn="l" rtl="0" eaLnBrk="0" fontAlgn="base" hangingPunct="0">
      <a:spcBef>
        <a:spcPct val="0"/>
      </a:spcBef>
      <a:spcAft>
        <a:spcPct val="0"/>
      </a:spcAft>
      <a:defRPr sz="3428" kern="1200">
        <a:solidFill>
          <a:schemeClr val="tx1"/>
        </a:solidFill>
        <a:latin typeface="Comic Sans MS" charset="0"/>
        <a:ea typeface="ＭＳ Ｐゴシック" charset="0"/>
        <a:cs typeface="+mn-cs"/>
      </a:defRPr>
    </a:lvl2pPr>
    <a:lvl3pPr marL="1306220" algn="l" rtl="0" eaLnBrk="0" fontAlgn="base" hangingPunct="0">
      <a:spcBef>
        <a:spcPct val="0"/>
      </a:spcBef>
      <a:spcAft>
        <a:spcPct val="0"/>
      </a:spcAft>
      <a:defRPr sz="3428" kern="1200">
        <a:solidFill>
          <a:schemeClr val="tx1"/>
        </a:solidFill>
        <a:latin typeface="Comic Sans MS" charset="0"/>
        <a:ea typeface="ＭＳ Ｐゴシック" charset="0"/>
        <a:cs typeface="+mn-cs"/>
      </a:defRPr>
    </a:lvl3pPr>
    <a:lvl4pPr marL="1959331" algn="l" rtl="0" eaLnBrk="0" fontAlgn="base" hangingPunct="0">
      <a:spcBef>
        <a:spcPct val="0"/>
      </a:spcBef>
      <a:spcAft>
        <a:spcPct val="0"/>
      </a:spcAft>
      <a:defRPr sz="3428" kern="1200">
        <a:solidFill>
          <a:schemeClr val="tx1"/>
        </a:solidFill>
        <a:latin typeface="Comic Sans MS" charset="0"/>
        <a:ea typeface="ＭＳ Ｐゴシック" charset="0"/>
        <a:cs typeface="+mn-cs"/>
      </a:defRPr>
    </a:lvl4pPr>
    <a:lvl5pPr marL="2612441" algn="l" rtl="0" eaLnBrk="0" fontAlgn="base" hangingPunct="0">
      <a:spcBef>
        <a:spcPct val="0"/>
      </a:spcBef>
      <a:spcAft>
        <a:spcPct val="0"/>
      </a:spcAft>
      <a:defRPr sz="3428" kern="1200">
        <a:solidFill>
          <a:schemeClr val="tx1"/>
        </a:solidFill>
        <a:latin typeface="Comic Sans MS" charset="0"/>
        <a:ea typeface="ＭＳ Ｐゴシック" charset="0"/>
        <a:cs typeface="+mn-cs"/>
      </a:defRPr>
    </a:lvl5pPr>
    <a:lvl6pPr marL="3265551" algn="l" defTabSz="653110" rtl="0" eaLnBrk="1" latinLnBrk="0" hangingPunct="1">
      <a:defRPr sz="3428" kern="1200">
        <a:solidFill>
          <a:schemeClr val="tx1"/>
        </a:solidFill>
        <a:latin typeface="Comic Sans MS" charset="0"/>
        <a:ea typeface="ＭＳ Ｐゴシック" charset="0"/>
        <a:cs typeface="+mn-cs"/>
      </a:defRPr>
    </a:lvl6pPr>
    <a:lvl7pPr marL="3918661" algn="l" defTabSz="653110" rtl="0" eaLnBrk="1" latinLnBrk="0" hangingPunct="1">
      <a:defRPr sz="3428" kern="1200">
        <a:solidFill>
          <a:schemeClr val="tx1"/>
        </a:solidFill>
        <a:latin typeface="Comic Sans MS" charset="0"/>
        <a:ea typeface="ＭＳ Ｐゴシック" charset="0"/>
        <a:cs typeface="+mn-cs"/>
      </a:defRPr>
    </a:lvl7pPr>
    <a:lvl8pPr marL="4571771" algn="l" defTabSz="653110" rtl="0" eaLnBrk="1" latinLnBrk="0" hangingPunct="1">
      <a:defRPr sz="3428" kern="1200">
        <a:solidFill>
          <a:schemeClr val="tx1"/>
        </a:solidFill>
        <a:latin typeface="Comic Sans MS" charset="0"/>
        <a:ea typeface="ＭＳ Ｐゴシック" charset="0"/>
        <a:cs typeface="+mn-cs"/>
      </a:defRPr>
    </a:lvl8pPr>
    <a:lvl9pPr marL="5224882" algn="l" defTabSz="653110" rtl="0" eaLnBrk="1" latinLnBrk="0" hangingPunct="1">
      <a:defRPr sz="3428" kern="1200">
        <a:solidFill>
          <a:schemeClr val="tx1"/>
        </a:solidFill>
        <a:latin typeface="Comic Sans MS" charset="0"/>
        <a:ea typeface="ＭＳ Ｐゴシック" charset="0"/>
        <a:cs typeface="+mn-cs"/>
      </a:defRPr>
    </a:lvl9pPr>
  </p:defaultTextStyle>
  <p:extLst>
    <p:ext uri="{EFAFB233-063F-42B5-8137-9DF3F51BA10A}">
      <p15:sldGuideLst xmlns:p15="http://schemas.microsoft.com/office/powerpoint/2012/main">
        <p15:guide id="1" orient="horz" pos="5183" userDrawn="1">
          <p15:clr>
            <a:srgbClr val="A4A3A4"/>
          </p15:clr>
        </p15:guide>
        <p15:guide id="2" pos="860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hiddenSlides="1" frameSlides="1"/>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E7D"/>
    <a:srgbClr val="262598"/>
    <a:srgbClr val="009999"/>
    <a:srgbClr val="CC0099"/>
    <a:srgbClr val="009900"/>
    <a:srgbClr val="FF0000"/>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3" autoAdjust="0"/>
    <p:restoredTop sz="96208" autoAdjust="0"/>
  </p:normalViewPr>
  <p:slideViewPr>
    <p:cSldViewPr showGuides="1">
      <p:cViewPr varScale="1">
        <p:scale>
          <a:sx n="85" d="100"/>
          <a:sy n="85" d="100"/>
        </p:scale>
        <p:origin x="200" y="472"/>
      </p:cViewPr>
      <p:guideLst>
        <p:guide orient="horz" pos="5183"/>
        <p:guide pos="860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67038" cy="4699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232" tIns="45115" rIns="90232" bIns="45115" numCol="1" anchor="t" anchorCtr="0" compatLnSpc="1">
            <a:prstTxWarp prst="textNoShape">
              <a:avLst/>
            </a:prstTxWarp>
          </a:bodyPr>
          <a:lstStyle>
            <a:lvl1pPr defTabSz="903288">
              <a:defRPr sz="1100">
                <a:latin typeface="Times New Roman" charset="0"/>
              </a:defRPr>
            </a:lvl1pPr>
          </a:lstStyle>
          <a:p>
            <a:endParaRPr lang="en-US"/>
          </a:p>
        </p:txBody>
      </p:sp>
      <p:sp>
        <p:nvSpPr>
          <p:cNvPr id="6147" name="Rectangle 3"/>
          <p:cNvSpPr>
            <a:spLocks noGrp="1" noChangeArrowheads="1"/>
          </p:cNvSpPr>
          <p:nvPr>
            <p:ph type="dt" sz="quarter" idx="1"/>
          </p:nvPr>
        </p:nvSpPr>
        <p:spPr bwMode="auto">
          <a:xfrm>
            <a:off x="3878263" y="0"/>
            <a:ext cx="2967037" cy="4699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232" tIns="45115" rIns="90232" bIns="45115" numCol="1" anchor="t" anchorCtr="0" compatLnSpc="1">
            <a:prstTxWarp prst="textNoShape">
              <a:avLst/>
            </a:prstTxWarp>
          </a:bodyPr>
          <a:lstStyle>
            <a:lvl1pPr algn="r" defTabSz="903288">
              <a:defRPr sz="1100">
                <a:latin typeface="Times New Roman" charset="0"/>
              </a:defRPr>
            </a:lvl1pPr>
          </a:lstStyle>
          <a:p>
            <a:endParaRPr lang="en-US"/>
          </a:p>
        </p:txBody>
      </p:sp>
      <p:sp>
        <p:nvSpPr>
          <p:cNvPr id="6148" name="Rectangle 4"/>
          <p:cNvSpPr>
            <a:spLocks noGrp="1" noChangeArrowheads="1"/>
          </p:cNvSpPr>
          <p:nvPr>
            <p:ph type="ftr" sz="quarter" idx="2"/>
          </p:nvPr>
        </p:nvSpPr>
        <p:spPr bwMode="auto">
          <a:xfrm>
            <a:off x="0" y="8926513"/>
            <a:ext cx="2967038" cy="4699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232" tIns="45115" rIns="90232" bIns="45115" numCol="1" anchor="b" anchorCtr="0" compatLnSpc="1">
            <a:prstTxWarp prst="textNoShape">
              <a:avLst/>
            </a:prstTxWarp>
          </a:bodyPr>
          <a:lstStyle>
            <a:lvl1pPr defTabSz="903288">
              <a:defRPr sz="1100">
                <a:latin typeface="Times New Roman" charset="0"/>
              </a:defRPr>
            </a:lvl1pPr>
          </a:lstStyle>
          <a:p>
            <a:endParaRPr lang="en-US"/>
          </a:p>
        </p:txBody>
      </p:sp>
      <p:sp>
        <p:nvSpPr>
          <p:cNvPr id="6149" name="Rectangle 5"/>
          <p:cNvSpPr>
            <a:spLocks noGrp="1" noChangeArrowheads="1"/>
          </p:cNvSpPr>
          <p:nvPr>
            <p:ph type="sldNum" sz="quarter" idx="3"/>
          </p:nvPr>
        </p:nvSpPr>
        <p:spPr bwMode="auto">
          <a:xfrm>
            <a:off x="3878263" y="8926513"/>
            <a:ext cx="2967037" cy="4699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232" tIns="45115" rIns="90232" bIns="45115" numCol="1" anchor="b" anchorCtr="0" compatLnSpc="1">
            <a:prstTxWarp prst="textNoShape">
              <a:avLst/>
            </a:prstTxWarp>
          </a:bodyPr>
          <a:lstStyle>
            <a:lvl1pPr algn="r" defTabSz="903288">
              <a:defRPr sz="1100">
                <a:latin typeface="Times New Roman" charset="0"/>
              </a:defRPr>
            </a:lvl1pPr>
          </a:lstStyle>
          <a:p>
            <a:fld id="{F6F3DC1E-3E1F-E143-A1F8-770C22BF3330}" type="slidenum">
              <a:rPr lang="en-US"/>
              <a:pPr/>
              <a:t>‹#›</a:t>
            </a:fld>
            <a:endParaRPr lang="en-US"/>
          </a:p>
        </p:txBody>
      </p:sp>
    </p:spTree>
    <p:extLst>
      <p:ext uri="{BB962C8B-B14F-4D97-AF65-F5344CB8AC3E}">
        <p14:creationId xmlns:p14="http://schemas.microsoft.com/office/powerpoint/2010/main" val="22305924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67038" cy="4699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232" tIns="45115" rIns="90232" bIns="45115" numCol="1" anchor="t" anchorCtr="0" compatLnSpc="1">
            <a:prstTxWarp prst="textNoShape">
              <a:avLst/>
            </a:prstTxWarp>
          </a:bodyPr>
          <a:lstStyle>
            <a:lvl1pPr defTabSz="903288">
              <a:defRPr sz="1100">
                <a:latin typeface="Times New Roman" charset="0"/>
              </a:defRPr>
            </a:lvl1pPr>
          </a:lstStyle>
          <a:p>
            <a:endParaRPr lang="en-US"/>
          </a:p>
        </p:txBody>
      </p:sp>
      <p:sp>
        <p:nvSpPr>
          <p:cNvPr id="3075" name="Rectangle 3"/>
          <p:cNvSpPr>
            <a:spLocks noGrp="1" noChangeArrowheads="1"/>
          </p:cNvSpPr>
          <p:nvPr>
            <p:ph type="dt" idx="1"/>
          </p:nvPr>
        </p:nvSpPr>
        <p:spPr bwMode="auto">
          <a:xfrm>
            <a:off x="3878263" y="0"/>
            <a:ext cx="2967037" cy="4699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232" tIns="45115" rIns="90232" bIns="45115" numCol="1" anchor="t" anchorCtr="0" compatLnSpc="1">
            <a:prstTxWarp prst="textNoShape">
              <a:avLst/>
            </a:prstTxWarp>
          </a:bodyPr>
          <a:lstStyle>
            <a:lvl1pPr algn="r" defTabSz="903288">
              <a:defRPr sz="1100">
                <a:latin typeface="Times New Roman" charset="0"/>
              </a:defRPr>
            </a:lvl1pPr>
          </a:lstStyle>
          <a:p>
            <a:endParaRPr lang="en-US"/>
          </a:p>
        </p:txBody>
      </p:sp>
      <p:sp>
        <p:nvSpPr>
          <p:cNvPr id="3076" name="Rectangle 4"/>
          <p:cNvSpPr>
            <a:spLocks noGrp="1" noRot="1" noChangeAspect="1" noChangeArrowheads="1" noTextEdit="1"/>
          </p:cNvSpPr>
          <p:nvPr>
            <p:ph type="sldImg" idx="2"/>
          </p:nvPr>
        </p:nvSpPr>
        <p:spPr bwMode="auto">
          <a:xfrm>
            <a:off x="290513" y="704850"/>
            <a:ext cx="6264275" cy="3524250"/>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3077" name="Rectangle 5"/>
          <p:cNvSpPr>
            <a:spLocks noGrp="1" noChangeArrowheads="1"/>
          </p:cNvSpPr>
          <p:nvPr>
            <p:ph type="body" sz="quarter" idx="3"/>
          </p:nvPr>
        </p:nvSpPr>
        <p:spPr bwMode="auto">
          <a:xfrm>
            <a:off x="912813" y="4464050"/>
            <a:ext cx="5019675" cy="4227513"/>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232" tIns="45115" rIns="90232" bIns="451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8" name="Rectangle 6"/>
          <p:cNvSpPr>
            <a:spLocks noGrp="1" noChangeArrowheads="1"/>
          </p:cNvSpPr>
          <p:nvPr>
            <p:ph type="ftr" sz="quarter" idx="4"/>
          </p:nvPr>
        </p:nvSpPr>
        <p:spPr bwMode="auto">
          <a:xfrm>
            <a:off x="0" y="8926513"/>
            <a:ext cx="2967038" cy="4699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232" tIns="45115" rIns="90232" bIns="45115" numCol="1" anchor="b" anchorCtr="0" compatLnSpc="1">
            <a:prstTxWarp prst="textNoShape">
              <a:avLst/>
            </a:prstTxWarp>
          </a:bodyPr>
          <a:lstStyle>
            <a:lvl1pPr defTabSz="903288">
              <a:defRPr sz="1100">
                <a:latin typeface="Times New Roman" charset="0"/>
              </a:defRPr>
            </a:lvl1pPr>
          </a:lstStyle>
          <a:p>
            <a:endParaRPr lang="en-US"/>
          </a:p>
        </p:txBody>
      </p:sp>
      <p:sp>
        <p:nvSpPr>
          <p:cNvPr id="3079" name="Rectangle 7"/>
          <p:cNvSpPr>
            <a:spLocks noGrp="1" noChangeArrowheads="1"/>
          </p:cNvSpPr>
          <p:nvPr>
            <p:ph type="sldNum" sz="quarter" idx="5"/>
          </p:nvPr>
        </p:nvSpPr>
        <p:spPr bwMode="auto">
          <a:xfrm>
            <a:off x="3878263" y="8926513"/>
            <a:ext cx="2967037" cy="4699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0232" tIns="45115" rIns="90232" bIns="45115" numCol="1" anchor="b" anchorCtr="0" compatLnSpc="1">
            <a:prstTxWarp prst="textNoShape">
              <a:avLst/>
            </a:prstTxWarp>
          </a:bodyPr>
          <a:lstStyle>
            <a:lvl1pPr algn="r" defTabSz="903288">
              <a:defRPr sz="1100">
                <a:latin typeface="Times New Roman" charset="0"/>
              </a:defRPr>
            </a:lvl1pPr>
          </a:lstStyle>
          <a:p>
            <a:fld id="{F9359941-1679-5443-A686-DD245D03B7E2}" type="slidenum">
              <a:rPr lang="en-US"/>
              <a:pPr/>
              <a:t>‹#›</a:t>
            </a:fld>
            <a:endParaRPr lang="en-US"/>
          </a:p>
        </p:txBody>
      </p:sp>
    </p:spTree>
    <p:extLst>
      <p:ext uri="{BB962C8B-B14F-4D97-AF65-F5344CB8AC3E}">
        <p14:creationId xmlns:p14="http://schemas.microsoft.com/office/powerpoint/2010/main" val="24508012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714" kern="1200">
        <a:solidFill>
          <a:schemeClr val="tx1"/>
        </a:solidFill>
        <a:latin typeface="Times New Roman" charset="0"/>
        <a:ea typeface="ＭＳ Ｐゴシック" charset="0"/>
        <a:cs typeface="+mn-cs"/>
      </a:defRPr>
    </a:lvl1pPr>
    <a:lvl2pPr marL="653110" algn="l" rtl="0" eaLnBrk="0" fontAlgn="base" hangingPunct="0">
      <a:spcBef>
        <a:spcPct val="30000"/>
      </a:spcBef>
      <a:spcAft>
        <a:spcPct val="0"/>
      </a:spcAft>
      <a:defRPr sz="1714" kern="1200">
        <a:solidFill>
          <a:schemeClr val="tx1"/>
        </a:solidFill>
        <a:latin typeface="Times New Roman" charset="0"/>
        <a:ea typeface="ＭＳ Ｐゴシック" charset="0"/>
        <a:cs typeface="+mn-cs"/>
      </a:defRPr>
    </a:lvl2pPr>
    <a:lvl3pPr marL="1306220" algn="l" rtl="0" eaLnBrk="0" fontAlgn="base" hangingPunct="0">
      <a:spcBef>
        <a:spcPct val="30000"/>
      </a:spcBef>
      <a:spcAft>
        <a:spcPct val="0"/>
      </a:spcAft>
      <a:defRPr sz="1714" kern="1200">
        <a:solidFill>
          <a:schemeClr val="tx1"/>
        </a:solidFill>
        <a:latin typeface="Times New Roman" charset="0"/>
        <a:ea typeface="ＭＳ Ｐゴシック" charset="0"/>
        <a:cs typeface="+mn-cs"/>
      </a:defRPr>
    </a:lvl3pPr>
    <a:lvl4pPr marL="1959331" algn="l" rtl="0" eaLnBrk="0" fontAlgn="base" hangingPunct="0">
      <a:spcBef>
        <a:spcPct val="30000"/>
      </a:spcBef>
      <a:spcAft>
        <a:spcPct val="0"/>
      </a:spcAft>
      <a:defRPr sz="1714" kern="1200">
        <a:solidFill>
          <a:schemeClr val="tx1"/>
        </a:solidFill>
        <a:latin typeface="Times New Roman" charset="0"/>
        <a:ea typeface="ＭＳ Ｐゴシック" charset="0"/>
        <a:cs typeface="+mn-cs"/>
      </a:defRPr>
    </a:lvl4pPr>
    <a:lvl5pPr marL="2612441" algn="l" rtl="0" eaLnBrk="0" fontAlgn="base" hangingPunct="0">
      <a:spcBef>
        <a:spcPct val="30000"/>
      </a:spcBef>
      <a:spcAft>
        <a:spcPct val="0"/>
      </a:spcAft>
      <a:defRPr sz="1714" kern="1200">
        <a:solidFill>
          <a:schemeClr val="tx1"/>
        </a:solidFill>
        <a:latin typeface="Times New Roman" charset="0"/>
        <a:ea typeface="ＭＳ Ｐゴシック" charset="0"/>
        <a:cs typeface="+mn-cs"/>
      </a:defRPr>
    </a:lvl5pPr>
    <a:lvl6pPr marL="3265551" algn="l" defTabSz="653110" rtl="0" eaLnBrk="1" latinLnBrk="0" hangingPunct="1">
      <a:defRPr sz="1714" kern="1200">
        <a:solidFill>
          <a:schemeClr val="tx1"/>
        </a:solidFill>
        <a:latin typeface="+mn-lt"/>
        <a:ea typeface="+mn-ea"/>
        <a:cs typeface="+mn-cs"/>
      </a:defRPr>
    </a:lvl6pPr>
    <a:lvl7pPr marL="3918661" algn="l" defTabSz="653110" rtl="0" eaLnBrk="1" latinLnBrk="0" hangingPunct="1">
      <a:defRPr sz="1714" kern="1200">
        <a:solidFill>
          <a:schemeClr val="tx1"/>
        </a:solidFill>
        <a:latin typeface="+mn-lt"/>
        <a:ea typeface="+mn-ea"/>
        <a:cs typeface="+mn-cs"/>
      </a:defRPr>
    </a:lvl7pPr>
    <a:lvl8pPr marL="4571771" algn="l" defTabSz="653110" rtl="0" eaLnBrk="1" latinLnBrk="0" hangingPunct="1">
      <a:defRPr sz="1714" kern="1200">
        <a:solidFill>
          <a:schemeClr val="tx1"/>
        </a:solidFill>
        <a:latin typeface="+mn-lt"/>
        <a:ea typeface="+mn-ea"/>
        <a:cs typeface="+mn-cs"/>
      </a:defRPr>
    </a:lvl8pPr>
    <a:lvl9pPr marL="5224882" algn="l" defTabSz="653110" rtl="0" eaLnBrk="1" latinLnBrk="0" hangingPunct="1">
      <a:defRPr sz="1714"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E0164E-DAE3-9644-A2DF-BA83867AA814}" type="slidenum">
              <a:rPr lang="en-US"/>
              <a:pPr/>
              <a:t>1</a:t>
            </a:fld>
            <a:endParaRPr lang="en-US"/>
          </a:p>
        </p:txBody>
      </p:sp>
      <p:sp>
        <p:nvSpPr>
          <p:cNvPr id="51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123" name="Rectangle 3"/>
          <p:cNvSpPr>
            <a:spLocks noGrp="1" noChangeArrowheads="1"/>
          </p:cNvSpPr>
          <p:nvPr>
            <p:ph type="body" idx="1"/>
          </p:nvPr>
        </p:nvSpPr>
        <p:spPr/>
        <p:txBody>
          <a:bodyPr/>
          <a:lstStyle/>
          <a:p>
            <a:endParaRPr lang="en-US" sz="2000" dirty="0"/>
          </a:p>
        </p:txBody>
      </p:sp>
    </p:spTree>
    <p:extLst>
      <p:ext uri="{BB962C8B-B14F-4D97-AF65-F5344CB8AC3E}">
        <p14:creationId xmlns:p14="http://schemas.microsoft.com/office/powerpoint/2010/main" val="20146242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can a packet switched network</a:t>
            </a:r>
            <a:r>
              <a:rPr lang="en-US" baseline="0" dirty="0"/>
              <a:t> give weighted priorities between two or more flows, instead of just strict priority?</a:t>
            </a:r>
            <a:endParaRPr lang="en-US"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10</a:t>
            </a:fld>
            <a:endParaRPr lang="en-US"/>
          </a:p>
        </p:txBody>
      </p:sp>
    </p:spTree>
    <p:extLst>
      <p:ext uri="{BB962C8B-B14F-4D97-AF65-F5344CB8AC3E}">
        <p14:creationId xmlns:p14="http://schemas.microsoft.com/office/powerpoint/2010/main" val="12810406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513" y="704850"/>
            <a:ext cx="6264275" cy="3524250"/>
          </a:xfrm>
        </p:spPr>
      </p:sp>
      <p:sp>
        <p:nvSpPr>
          <p:cNvPr id="3" name="Notes Placeholder 2"/>
          <p:cNvSpPr>
            <a:spLocks noGrp="1"/>
          </p:cNvSpPr>
          <p:nvPr>
            <p:ph type="body" idx="1"/>
          </p:nvPr>
        </p:nvSpPr>
        <p:spPr/>
        <p:txBody>
          <a:bodyPr/>
          <a:lstStyle/>
          <a:p>
            <a:r>
              <a:rPr lang="en-US" dirty="0"/>
              <a:t>Let</a:t>
            </a:r>
            <a:r>
              <a:rPr lang="en-US" baseline="0" dirty="0"/>
              <a:t> me explain what I mean by way of an example. Let’s say we have these red and blue packets in their own queues</a:t>
            </a:r>
            <a:r>
              <a:rPr lang="is-IS" baseline="0" dirty="0"/>
              <a:t>…..</a:t>
            </a:r>
            <a:endParaRPr lang="en-US"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11</a:t>
            </a:fld>
            <a:endParaRPr lang="en-US"/>
          </a:p>
        </p:txBody>
      </p:sp>
    </p:spTree>
    <p:extLst>
      <p:ext uri="{BB962C8B-B14F-4D97-AF65-F5344CB8AC3E}">
        <p14:creationId xmlns:p14="http://schemas.microsoft.com/office/powerpoint/2010/main" val="10725076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513" y="704850"/>
            <a:ext cx="6264275" cy="3524250"/>
          </a:xfrm>
        </p:spPr>
      </p:sp>
      <p:sp>
        <p:nvSpPr>
          <p:cNvPr id="3" name="Notes Placeholder 2"/>
          <p:cNvSpPr>
            <a:spLocks noGrp="1"/>
          </p:cNvSpPr>
          <p:nvPr>
            <p:ph type="body" idx="1"/>
          </p:nvPr>
        </p:nvSpPr>
        <p:spPr/>
        <p:txBody>
          <a:bodyPr/>
          <a:lstStyle/>
          <a:p>
            <a:r>
              <a:rPr lang="is-IS" dirty="0"/>
              <a:t>…and we want to give each flow an</a:t>
            </a:r>
            <a:r>
              <a:rPr lang="is-IS" baseline="0" dirty="0"/>
              <a:t> equal fair share of the egress link capacity. In other words, I want them to get half each.</a:t>
            </a:r>
          </a:p>
          <a:p>
            <a:r>
              <a:rPr lang="is-IS" baseline="0" dirty="0"/>
              <a:t>A very natural way would be to take alternate packets from each queue. A blue one, then a red one, then a blue one and so on...</a:t>
            </a:r>
            <a:endParaRPr lang="en-US"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12</a:t>
            </a:fld>
            <a:endParaRPr lang="en-US"/>
          </a:p>
        </p:txBody>
      </p:sp>
    </p:spTree>
    <p:extLst>
      <p:ext uri="{BB962C8B-B14F-4D97-AF65-F5344CB8AC3E}">
        <p14:creationId xmlns:p14="http://schemas.microsoft.com/office/powerpoint/2010/main" val="5375976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513" y="704850"/>
            <a:ext cx="6264275" cy="3524250"/>
          </a:xfrm>
        </p:spPr>
      </p:sp>
      <p:sp>
        <p:nvSpPr>
          <p:cNvPr id="3" name="Notes Placeholder 2"/>
          <p:cNvSpPr>
            <a:spLocks noGrp="1"/>
          </p:cNvSpPr>
          <p:nvPr>
            <p:ph type="body" idx="1"/>
          </p:nvPr>
        </p:nvSpPr>
        <p:spPr/>
        <p:txBody>
          <a:bodyPr/>
          <a:lstStyle/>
          <a:p>
            <a:r>
              <a:rPr lang="en-US" dirty="0"/>
              <a:t>The problem with</a:t>
            </a:r>
            <a:r>
              <a:rPr lang="en-US" baseline="0" dirty="0"/>
              <a:t> this approach is pretty clear: While each flow gets to send at the same packet rate, the data rate is far from equal. That’s because the big blue packets take more than their fair share of the bit rate. This is going to be a problem in general, because packet lengths are variable, and the queues could be filled with a whole variety of different packet lengths. </a:t>
            </a:r>
          </a:p>
          <a:p>
            <a:endParaRPr lang="en-US" baseline="0" dirty="0"/>
          </a:p>
          <a:p>
            <a:r>
              <a:rPr lang="en-US" baseline="0" dirty="0"/>
              <a:t>What should we do?</a:t>
            </a:r>
            <a:endParaRPr lang="en-US"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13</a:t>
            </a:fld>
            <a:endParaRPr lang="en-US"/>
          </a:p>
        </p:txBody>
      </p:sp>
    </p:spTree>
    <p:extLst>
      <p:ext uri="{BB962C8B-B14F-4D97-AF65-F5344CB8AC3E}">
        <p14:creationId xmlns:p14="http://schemas.microsoft.com/office/powerpoint/2010/main" val="13082189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513" y="704850"/>
            <a:ext cx="6264275" cy="3524250"/>
          </a:xfrm>
        </p:spPr>
      </p:sp>
      <p:sp>
        <p:nvSpPr>
          <p:cNvPr id="3" name="Notes Placeholder 2"/>
          <p:cNvSpPr>
            <a:spLocks noGrp="1"/>
          </p:cNvSpPr>
          <p:nvPr>
            <p:ph type="body" idx="1"/>
          </p:nvPr>
        </p:nvSpPr>
        <p:spPr/>
        <p:txBody>
          <a:bodyPr/>
          <a:lstStyle/>
          <a:p>
            <a:r>
              <a:rPr lang="en-US" dirty="0"/>
              <a:t>What</a:t>
            </a:r>
            <a:r>
              <a:rPr lang="en-US" baseline="0" dirty="0"/>
              <a:t> we really want is for an equal number of red and blue bits to be placed on the outgoing link, like this. This guarantees we always guarantees the two flows get an equal share of the outgoing link.</a:t>
            </a:r>
            <a:endParaRPr lang="en-US"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14</a:t>
            </a:fld>
            <a:endParaRPr lang="en-US"/>
          </a:p>
        </p:txBody>
      </p:sp>
    </p:spTree>
    <p:extLst>
      <p:ext uri="{BB962C8B-B14F-4D97-AF65-F5344CB8AC3E}">
        <p14:creationId xmlns:p14="http://schemas.microsoft.com/office/powerpoint/2010/main" val="16466040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513" y="704850"/>
            <a:ext cx="6264275" cy="3524250"/>
          </a:xfrm>
        </p:spPr>
      </p:sp>
      <p:sp>
        <p:nvSpPr>
          <p:cNvPr id="3" name="Notes Placeholder 2"/>
          <p:cNvSpPr>
            <a:spLocks noGrp="1"/>
          </p:cNvSpPr>
          <p:nvPr>
            <p:ph type="body" idx="1"/>
          </p:nvPr>
        </p:nvSpPr>
        <p:spPr/>
        <p:txBody>
          <a:bodyPr/>
          <a:lstStyle/>
          <a:p>
            <a:r>
              <a:rPr lang="en-US" dirty="0"/>
              <a:t>But of course</a:t>
            </a:r>
            <a:r>
              <a:rPr lang="en-US" baseline="0" dirty="0"/>
              <a:t> this has a problem too: While each flow gets to send at the same data rate, we no longer have packet switching, because we’ve broken up the packets into bits.</a:t>
            </a:r>
            <a:endParaRPr lang="en-US"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15</a:t>
            </a:fld>
            <a:endParaRPr lang="en-US"/>
          </a:p>
        </p:txBody>
      </p:sp>
    </p:spTree>
    <p:extLst>
      <p:ext uri="{BB962C8B-B14F-4D97-AF65-F5344CB8AC3E}">
        <p14:creationId xmlns:p14="http://schemas.microsoft.com/office/powerpoint/2010/main" val="21258216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here’s the key question of this video: Can we combine the best of both. In other words, can we use packet</a:t>
            </a:r>
            <a:r>
              <a:rPr lang="en-US" baseline="0" dirty="0"/>
              <a:t> switching, but get the benefits of bit by bit fair sharing of the link?</a:t>
            </a:r>
          </a:p>
          <a:p>
            <a:endParaRPr lang="en-US" baseline="0" dirty="0"/>
          </a:p>
          <a:p>
            <a:r>
              <a:rPr lang="en-US" baseline="0" dirty="0"/>
              <a:t>The answer is yes, and next I’m going to explain how.</a:t>
            </a:r>
            <a:endParaRPr lang="en-US"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16</a:t>
            </a:fld>
            <a:endParaRPr lang="en-US"/>
          </a:p>
        </p:txBody>
      </p:sp>
    </p:spTree>
    <p:extLst>
      <p:ext uri="{BB962C8B-B14F-4D97-AF65-F5344CB8AC3E}">
        <p14:creationId xmlns:p14="http://schemas.microsoft.com/office/powerpoint/2010/main" val="13309582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513" y="704850"/>
            <a:ext cx="6264275" cy="3524250"/>
          </a:xfrm>
        </p:spPr>
      </p:sp>
      <p:sp>
        <p:nvSpPr>
          <p:cNvPr id="3" name="Notes Placeholder 2"/>
          <p:cNvSpPr>
            <a:spLocks noGrp="1"/>
          </p:cNvSpPr>
          <p:nvPr>
            <p:ph type="body" idx="1"/>
          </p:nvPr>
        </p:nvSpPr>
        <p:spPr/>
        <p:txBody>
          <a:bodyPr/>
          <a:lstStyle/>
          <a:p>
            <a:r>
              <a:rPr lang="en-US" dirty="0"/>
              <a:t>What if we look</a:t>
            </a:r>
            <a:r>
              <a:rPr lang="en-US" baseline="0" dirty="0"/>
              <a:t> at the time the packets *would* have finished if we were sending them bit by bit. For example, the first red packet would finish here &lt;click&gt; because it’s 4 bits long. The next few red packets complete at these times &lt;click&gt;. The blue packets finish at these times. &lt;click&gt;</a:t>
            </a:r>
          </a:p>
          <a:p>
            <a:endParaRPr lang="en-US" baseline="0" dirty="0"/>
          </a:p>
          <a:p>
            <a:r>
              <a:rPr lang="en-US" baseline="0" dirty="0"/>
              <a:t>Now, because the first red packet finishes first, we are going to send it first. The next packet to finish is also a red packet, so we send its bits next. The next packet to finish is a blue packet, so we send its bits next, and so on for red packets and blue packet. At the end, we are left with a couple of bits from the next blue packet, and they will be sent with the rest of the blue packet when it’s ready to depart. You can see that this scheme is designed to take into consideration both the bit rate and the fact that we need to send packets. This scheme is called Fair Queueing.</a:t>
            </a:r>
          </a:p>
          <a:p>
            <a:endParaRPr lang="en-US" baseline="0" dirty="0"/>
          </a:p>
          <a:p>
            <a:r>
              <a:rPr lang="en-US" baseline="0" dirty="0"/>
              <a:t>&lt;click&gt; Packets are sent in the order they would complete in the bit-by-bit scheme. </a:t>
            </a:r>
          </a:p>
          <a:p>
            <a:r>
              <a:rPr lang="en-US" baseline="0" dirty="0"/>
              <a:t>The big question is: Does this give fair and equal share of the data rate?</a:t>
            </a:r>
          </a:p>
          <a:p>
            <a:endParaRPr lang="en-US" baseline="0"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17</a:t>
            </a:fld>
            <a:endParaRPr lang="en-US"/>
          </a:p>
        </p:txBody>
      </p:sp>
    </p:spTree>
    <p:extLst>
      <p:ext uri="{BB962C8B-B14F-4D97-AF65-F5344CB8AC3E}">
        <p14:creationId xmlns:p14="http://schemas.microsoft.com/office/powerpoint/2010/main" val="9941572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answer is Yes</a:t>
            </a:r>
            <a:r>
              <a:rPr lang="en-US" baseline="0" dirty="0"/>
              <a:t> – Fair queueing gives equal share bit rate to both. </a:t>
            </a:r>
          </a:p>
          <a:p>
            <a:endParaRPr 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In fact, </a:t>
            </a:r>
            <a:r>
              <a:rPr lang="en-US" dirty="0"/>
              <a:t>It can be proved that the departure time of a packet with Fair Queueing is no more than </a:t>
            </a:r>
            <a:r>
              <a:rPr lang="en-US" i="1" dirty="0" err="1"/>
              <a:t>L</a:t>
            </a:r>
            <a:r>
              <a:rPr lang="en-US" i="1" baseline="-25000" dirty="0" err="1"/>
              <a:t>max</a:t>
            </a:r>
            <a:r>
              <a:rPr lang="en-US" dirty="0"/>
              <a:t>/</a:t>
            </a:r>
            <a:r>
              <a:rPr lang="en-US" i="1" dirty="0"/>
              <a:t>R</a:t>
            </a:r>
            <a:r>
              <a:rPr lang="en-US" dirty="0"/>
              <a:t> seconds later than if it was scheduled bit-by-bit. Where </a:t>
            </a:r>
            <a:r>
              <a:rPr lang="en-US" i="1" dirty="0" err="1"/>
              <a:t>L</a:t>
            </a:r>
            <a:r>
              <a:rPr lang="en-US" i="1" baseline="-25000" dirty="0" err="1"/>
              <a:t>max</a:t>
            </a:r>
            <a:r>
              <a:rPr lang="en-US" dirty="0"/>
              <a:t> is the maximum length packet and </a:t>
            </a:r>
            <a:r>
              <a:rPr lang="en-US" i="1" dirty="0"/>
              <a:t>R</a:t>
            </a:r>
            <a:r>
              <a:rPr lang="en-US" dirty="0"/>
              <a:t> is the data rate of the outgoing link.</a:t>
            </a:r>
          </a:p>
          <a:p>
            <a:endParaRPr 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 </a:t>
            </a:r>
            <a:r>
              <a:rPr lang="en-US" dirty="0"/>
              <a:t>This means that in the</a:t>
            </a:r>
            <a:r>
              <a:rPr lang="en-US" baseline="0" dirty="0"/>
              <a:t> limit, </a:t>
            </a:r>
            <a:r>
              <a:rPr lang="en-US" dirty="0"/>
              <a:t>the two flows receive equal share of the data rate.</a:t>
            </a:r>
          </a:p>
          <a:p>
            <a:endParaRPr lang="en-US" dirty="0"/>
          </a:p>
          <a:p>
            <a:r>
              <a:rPr lang="en-US" dirty="0"/>
              <a:t>The result extends to any number of flows sharing a link.</a:t>
            </a:r>
            <a:r>
              <a:rPr lang="en-US" baseline="0" dirty="0"/>
              <a:t>  </a:t>
            </a:r>
            <a:r>
              <a:rPr lang="en-US" dirty="0"/>
              <a:t>If you’d like to learn more about Fair Queueing, and read</a:t>
            </a:r>
            <a:r>
              <a:rPr lang="en-US" baseline="0" dirty="0"/>
              <a:t> the main proof that it works, then you can find this paper on the web.</a:t>
            </a:r>
          </a:p>
          <a:p>
            <a:endParaRPr lang="en-US" baseline="0" dirty="0"/>
          </a:p>
          <a:p>
            <a:r>
              <a:rPr lang="en-US" baseline="0" dirty="0"/>
              <a:t>Now we know how to give an equal fair share to flows, what if we want to give an unequal fair share? </a:t>
            </a:r>
            <a:endParaRPr lang="en-US"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18</a:t>
            </a:fld>
            <a:endParaRPr lang="en-US"/>
          </a:p>
        </p:txBody>
      </p:sp>
    </p:spTree>
    <p:extLst>
      <p:ext uri="{BB962C8B-B14F-4D97-AF65-F5344CB8AC3E}">
        <p14:creationId xmlns:p14="http://schemas.microsoft.com/office/powerpoint/2010/main" val="586291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In other words, What is we want to give a different share of the link to each flow? A weighted fair share of the link.</a:t>
            </a:r>
            <a:endParaRPr lang="en-US" dirty="0"/>
          </a:p>
          <a:p>
            <a:endParaRPr lang="en-US"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19</a:t>
            </a:fld>
            <a:endParaRPr lang="en-US"/>
          </a:p>
        </p:txBody>
      </p:sp>
    </p:spTree>
    <p:extLst>
      <p:ext uri="{BB962C8B-B14F-4D97-AF65-F5344CB8AC3E}">
        <p14:creationId xmlns:p14="http://schemas.microsoft.com/office/powerpoint/2010/main" val="1752091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513" y="704850"/>
            <a:ext cx="6264275" cy="3524250"/>
          </a:xfrm>
        </p:spPr>
      </p:sp>
      <p:sp>
        <p:nvSpPr>
          <p:cNvPr id="3" name="Notes Placeholder 2"/>
          <p:cNvSpPr>
            <a:spLocks noGrp="1"/>
          </p:cNvSpPr>
          <p:nvPr>
            <p:ph type="body" idx="1"/>
          </p:nvPr>
        </p:nvSpPr>
        <p:spPr/>
        <p:txBody>
          <a:bodyPr/>
          <a:lstStyle/>
          <a:p>
            <a:r>
              <a:rPr lang="en-US" baseline="0" dirty="0"/>
              <a:t>And so for fairly natural reasons, most queues are kept in FIFO order. FIFO queues, like the one shown here, have a nice property that we will take advantage of later: If you want to know how long an arriving packet will wait in a FIFO queue, you only need to know the occupancy of the queue when it arrived (i.e. how many packets are ahead of it waiting to depart), and the service rate of the queue. We will see later how we use this to guarantee the delay of a packet across a whole network of packet switches.</a:t>
            </a:r>
            <a:endParaRPr lang="en-US" dirty="0"/>
          </a:p>
          <a:p>
            <a:endParaRPr lang="en-US" dirty="0"/>
          </a:p>
          <a:p>
            <a:r>
              <a:rPr lang="en-US" dirty="0"/>
              <a:t>But I’m getting ahead of myself</a:t>
            </a:r>
            <a:r>
              <a:rPr lang="is-IS" dirty="0"/>
              <a:t>…... </a:t>
            </a:r>
            <a:r>
              <a:rPr lang="en-US" dirty="0"/>
              <a:t> before we get to that, I want you to think about the </a:t>
            </a:r>
            <a:r>
              <a:rPr lang="en-US" i="1" dirty="0"/>
              <a:t>downsides</a:t>
            </a:r>
            <a:r>
              <a:rPr lang="en-US" dirty="0"/>
              <a:t> of FIFO queues. First, and perhaps most obviously, everyone is treated</a:t>
            </a:r>
            <a:r>
              <a:rPr lang="en-US" baseline="0" dirty="0"/>
              <a:t> equally. Your packets arrive at the tail of the queue &lt;</a:t>
            </a:r>
            <a:r>
              <a:rPr lang="en-US" baseline="0" dirty="0" err="1"/>
              <a:t>click,click</a:t>
            </a:r>
            <a:r>
              <a:rPr lang="en-US" baseline="0" dirty="0"/>
              <a:t>&gt;, and you leave from the head &lt;click&gt;. Often this is a good thing. </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2</a:t>
            </a:fld>
            <a:endParaRPr lang="en-US"/>
          </a:p>
        </p:txBody>
      </p:sp>
    </p:spTree>
    <p:extLst>
      <p:ext uri="{BB962C8B-B14F-4D97-AF65-F5344CB8AC3E}">
        <p14:creationId xmlns:p14="http://schemas.microsoft.com/office/powerpoint/2010/main" val="14901969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513" y="704850"/>
            <a:ext cx="6264275" cy="3524250"/>
          </a:xfrm>
        </p:spPr>
      </p:sp>
      <p:sp>
        <p:nvSpPr>
          <p:cNvPr id="3" name="Notes Placeholder 2"/>
          <p:cNvSpPr>
            <a:spLocks noGrp="1"/>
          </p:cNvSpPr>
          <p:nvPr>
            <p:ph type="body" idx="1"/>
          </p:nvPr>
        </p:nvSpPr>
        <p:spPr/>
        <p:txBody>
          <a:bodyPr/>
          <a:lstStyle/>
          <a:p>
            <a:r>
              <a:rPr lang="en-US" dirty="0"/>
              <a:t>This variant is called Weighted Fair Queueing and is one of the most famous results in the field</a:t>
            </a:r>
            <a:r>
              <a:rPr lang="en-US" baseline="0" dirty="0"/>
              <a:t> of packet switching.</a:t>
            </a:r>
          </a:p>
          <a:p>
            <a:endParaRPr lang="en-US" baseline="0" dirty="0"/>
          </a:p>
          <a:p>
            <a:r>
              <a:rPr lang="en-US" baseline="0" dirty="0"/>
              <a:t>IN this example, we want to give ¾ of the outgoing link to the blue flow and ¼ to the red flow. We want the traffic in the upper blue queue to be served at THREE TIMES the rate of the traffic in the lower queue. The same result works as before. We first pretend to schedule the packets bit by bit, taking three blue bits for every one red bit. Then we figure out the order in which the packets would complete, shown here. And we send the packets in this order. Notice that the blue packets are sent more often now, because they complete sooner.</a:t>
            </a:r>
          </a:p>
          <a:p>
            <a:endParaRPr lang="en-US" baseline="0" dirty="0"/>
          </a:p>
          <a:p>
            <a:r>
              <a:rPr lang="en-US" baseline="0" dirty="0"/>
              <a:t>We can generalize Weighted Fair Queueing to the situation where there are “n” queues, each with their own rate……</a:t>
            </a:r>
            <a:endParaRPr lang="en-US"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20</a:t>
            </a:fld>
            <a:endParaRPr lang="en-US"/>
          </a:p>
        </p:txBody>
      </p:sp>
    </p:spTree>
    <p:extLst>
      <p:ext uri="{BB962C8B-B14F-4D97-AF65-F5344CB8AC3E}">
        <p14:creationId xmlns:p14="http://schemas.microsoft.com/office/powerpoint/2010/main" val="17693287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100000"/>
            </a:pPr>
            <a:r>
              <a:rPr lang="en-US" dirty="0"/>
              <a:t>In WFQ</a:t>
            </a:r>
            <a:r>
              <a:rPr lang="en-US" baseline="0" dirty="0"/>
              <a:t> with N flows sharing a link of rate R, we can assign a fraction “</a:t>
            </a:r>
            <a:r>
              <a:rPr lang="en-US" baseline="0" dirty="0" err="1"/>
              <a:t>fai</a:t>
            </a:r>
            <a:r>
              <a:rPr lang="en-US" baseline="0" dirty="0"/>
              <a:t>” 1 of the outgoing link to flow 1, </a:t>
            </a:r>
            <a:r>
              <a:rPr lang="en-US" baseline="0" dirty="0" err="1"/>
              <a:t>fai</a:t>
            </a:r>
            <a:r>
              <a:rPr lang="en-US" baseline="0" dirty="0"/>
              <a:t> 2 to flow 2 and so on for all N flows, where the sum of all the </a:t>
            </a:r>
            <a:r>
              <a:rPr lang="en-US" baseline="0" dirty="0" err="1"/>
              <a:t>fai’s</a:t>
            </a:r>
            <a:r>
              <a:rPr lang="en-US" baseline="0" dirty="0"/>
              <a:t> sums to 1.</a:t>
            </a:r>
          </a:p>
          <a:p>
            <a:pPr>
              <a:buSzPct val="100000"/>
            </a:pPr>
            <a:endParaRPr lang="en-US" baseline="0" dirty="0"/>
          </a:p>
          <a:p>
            <a:pPr>
              <a:buSzPct val="100000"/>
            </a:pPr>
            <a:r>
              <a:rPr lang="en-US" dirty="0"/>
              <a:t>The procedure the </a:t>
            </a:r>
            <a:r>
              <a:rPr lang="en-US" baseline="0" dirty="0"/>
              <a:t>switch follows to schedule packets, is shown on the left.</a:t>
            </a:r>
            <a:endParaRPr lang="en-US" dirty="0"/>
          </a:p>
          <a:p>
            <a:pPr>
              <a:buSzPct val="100000"/>
            </a:pPr>
            <a:endParaRPr lang="en-US" sz="1000" dirty="0"/>
          </a:p>
          <a:p>
            <a:pPr marL="514350" indent="-514350">
              <a:buSzPct val="100000"/>
              <a:buFont typeface="+mj-lt"/>
              <a:buAutoNum type="arabicPeriod"/>
            </a:pPr>
            <a:r>
              <a:rPr lang="en-US" sz="1800" dirty="0"/>
              <a:t>First, Determine the </a:t>
            </a:r>
            <a:r>
              <a:rPr lang="en-US" sz="1800" u="sng" dirty="0"/>
              <a:t>departure time</a:t>
            </a:r>
            <a:r>
              <a:rPr lang="en-US" sz="1800" dirty="0"/>
              <a:t> for each packet using the weighted bit-by-bit scheme. </a:t>
            </a:r>
          </a:p>
          <a:p>
            <a:pPr marL="514350" indent="-514350">
              <a:buSzPct val="100000"/>
              <a:buFont typeface="+mj-lt"/>
              <a:buAutoNum type="arabicPeriod"/>
            </a:pPr>
            <a:r>
              <a:rPr lang="en-US" sz="1800" dirty="0"/>
              <a:t>Second, Forward the packets in order of increasing </a:t>
            </a:r>
            <a:r>
              <a:rPr lang="en-US" sz="1800" u="sng" dirty="0"/>
              <a:t>departure time</a:t>
            </a:r>
            <a:r>
              <a:rPr lang="en-US" sz="1800" dirty="0"/>
              <a:t>.</a:t>
            </a:r>
          </a:p>
          <a:p>
            <a:pPr marL="514350" indent="-514350">
              <a:buSzPct val="100000"/>
              <a:buFont typeface="+mj-lt"/>
              <a:buAutoNum type="arabicPeriod"/>
            </a:pPr>
            <a:endParaRPr lang="en-US" sz="1800" dirty="0"/>
          </a:p>
          <a:p>
            <a:pPr marL="0" indent="0">
              <a:buSzPct val="100000"/>
              <a:buFont typeface="+mj-lt"/>
              <a:buNone/>
            </a:pPr>
            <a:r>
              <a:rPr lang="en-US" sz="1800" dirty="0"/>
              <a:t>The</a:t>
            </a:r>
            <a:r>
              <a:rPr lang="en-US" sz="1800" baseline="0" dirty="0"/>
              <a:t> WFQ proof means that flow </a:t>
            </a:r>
            <a:r>
              <a:rPr lang="en-US" sz="1800" baseline="0" dirty="0" err="1"/>
              <a:t>i</a:t>
            </a:r>
            <a:r>
              <a:rPr lang="en-US" sz="1800" baseline="0" dirty="0"/>
              <a:t> is guaranteed to receive at least rate </a:t>
            </a:r>
            <a:r>
              <a:rPr lang="en-US" sz="1800" baseline="0" dirty="0" err="1"/>
              <a:t>fai</a:t>
            </a:r>
            <a:r>
              <a:rPr lang="en-US" sz="1800" baseline="0" dirty="0"/>
              <a:t> </a:t>
            </a:r>
            <a:r>
              <a:rPr lang="en-US" sz="1800" baseline="0" dirty="0" err="1"/>
              <a:t>i</a:t>
            </a:r>
            <a:r>
              <a:rPr lang="en-US" sz="1800" baseline="0" dirty="0"/>
              <a:t> times R.</a:t>
            </a:r>
            <a:endParaRPr lang="en-US" sz="1800" dirty="0"/>
          </a:p>
          <a:p>
            <a:endParaRPr lang="en-US"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21</a:t>
            </a:fld>
            <a:endParaRPr lang="en-US"/>
          </a:p>
        </p:txBody>
      </p:sp>
    </p:spTree>
    <p:extLst>
      <p:ext uri="{BB962C8B-B14F-4D97-AF65-F5344CB8AC3E}">
        <p14:creationId xmlns:p14="http://schemas.microsoft.com/office/powerpoint/2010/main" val="21104571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Putting it all together, here is what a</a:t>
            </a:r>
            <a:r>
              <a:rPr lang="en-US" baseline="0" dirty="0"/>
              <a:t> switch needs to do in order to implement WFQ for N flows sharing a link of rate R.</a:t>
            </a:r>
          </a:p>
          <a:p>
            <a:r>
              <a:rPr lang="en-US" baseline="0" dirty="0"/>
              <a:t>When packets arrive at different ingress ports, the switch needs to classify which flow the packet belongs to &lt;click&gt;. This is the first pink box on the left. It then puts the packet in the correct flow queue &lt;click&gt;. </a:t>
            </a:r>
          </a:p>
          <a:p>
            <a:r>
              <a:rPr lang="en-US" baseline="0" dirty="0"/>
              <a:t>The packet scheduler on the right pulls packets from the heads of the flow queues using the scheme I described earlier &lt;click&gt;. It figures out which packet will finish next if they were served bit by bit.</a:t>
            </a:r>
          </a:p>
          <a:p>
            <a:endParaRPr lang="en-US" baseline="0" dirty="0"/>
          </a:p>
          <a:p>
            <a:r>
              <a:rPr lang="en-US" baseline="0" dirty="0"/>
              <a:t>As I’m sure you can see, WFQ is very powerful. It’s conceptually simple and lets us give a guaranteed bit rate to every flow, even though the packets are variable size.</a:t>
            </a:r>
          </a:p>
          <a:p>
            <a:endParaRPr lang="en-US" baseline="0" dirty="0"/>
          </a:p>
          <a:p>
            <a:r>
              <a:rPr lang="en-US" baseline="0" dirty="0"/>
              <a:t>In case you are worrying about how complicated the packet scheduler’s job is, and whether it can really be made practical, there are lots of papers describing clever techniques to build it. The original WFQ paper also explains how we can determine the finishing time of a packet when it first arrives, making the job much simpler. WFQ schedules have been built at very high speeds, and most commercial switches and routers today implement it, or something very close to it, in order to give a weighted fair share of the link.</a:t>
            </a:r>
            <a:endParaRPr lang="en-US"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22</a:t>
            </a:fld>
            <a:endParaRPr lang="en-US"/>
          </a:p>
        </p:txBody>
      </p:sp>
    </p:spTree>
    <p:extLst>
      <p:ext uri="{BB962C8B-B14F-4D97-AF65-F5344CB8AC3E}">
        <p14:creationId xmlns:p14="http://schemas.microsoft.com/office/powerpoint/2010/main" val="18101913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Summary</a:t>
            </a:r>
            <a:r>
              <a:rPr lang="is-IS" dirty="0"/>
              <a:t>….</a:t>
            </a:r>
            <a:r>
              <a:rPr lang="en-US" dirty="0"/>
              <a:t> </a:t>
            </a:r>
          </a:p>
          <a:p>
            <a:pPr marL="514350" indent="-514350">
              <a:buFont typeface="+mj-lt"/>
              <a:buAutoNum type="arabicPeriod"/>
            </a:pPr>
            <a:r>
              <a:rPr lang="en-US" sz="1800" dirty="0"/>
              <a:t>FIFO queues are a free for all: No priorities, no guaranteed rates.</a:t>
            </a:r>
            <a:br>
              <a:rPr lang="en-US" sz="1800" dirty="0"/>
            </a:br>
            <a:r>
              <a:rPr lang="en-US" sz="900" dirty="0"/>
              <a:t>  </a:t>
            </a:r>
            <a:endParaRPr lang="en-US" sz="1100" dirty="0"/>
          </a:p>
          <a:p>
            <a:pPr marL="514350" indent="-514350">
              <a:buFont typeface="+mj-lt"/>
              <a:buAutoNum type="arabicPeriod"/>
            </a:pPr>
            <a:r>
              <a:rPr lang="en-US" sz="1800" dirty="0"/>
              <a:t>Strict priorities: High priority traffic “sees” a network with no low priority traffic. Useful if we have limited amounts of high priority traffic.</a:t>
            </a:r>
            <a:br>
              <a:rPr lang="en-US" sz="1800" dirty="0"/>
            </a:br>
            <a:r>
              <a:rPr lang="en-US" sz="1000" dirty="0"/>
              <a:t> </a:t>
            </a:r>
          </a:p>
          <a:p>
            <a:pPr marL="514350" indent="-514350">
              <a:buFont typeface="+mj-lt"/>
              <a:buAutoNum type="arabicPeriod"/>
            </a:pPr>
            <a:r>
              <a:rPr lang="en-US" sz="1800" dirty="0"/>
              <a:t>Weighted Fair Queueing (WFQ) lets us give each flow a guaranteed service rate, by scheduling them in order of their bit-by-bit finishing times.</a:t>
            </a:r>
          </a:p>
          <a:p>
            <a:endParaRPr lang="en-US"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23</a:t>
            </a:fld>
            <a:endParaRPr lang="en-US"/>
          </a:p>
        </p:txBody>
      </p:sp>
    </p:spTree>
    <p:extLst>
      <p:ext uri="{BB962C8B-B14F-4D97-AF65-F5344CB8AC3E}">
        <p14:creationId xmlns:p14="http://schemas.microsoft.com/office/powerpoint/2010/main" val="7270995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video we are going to</a:t>
            </a:r>
            <a:r>
              <a:rPr lang="en-US" baseline="0" dirty="0"/>
              <a:t> </a:t>
            </a:r>
            <a:r>
              <a:rPr lang="en-US" dirty="0"/>
              <a:t>look at two</a:t>
            </a:r>
            <a:r>
              <a:rPr lang="en-US" baseline="0" dirty="0"/>
              <a:t> different, but relatively simple ways to queue packets, and schedule their departure. The first is to keep different FIFO queues, one for each priority level. The second is to give different flows a different rate, and guarantee a minimum rate of service for every flow.</a:t>
            </a:r>
          </a:p>
          <a:p>
            <a:endParaRPr lang="en-US" baseline="0" dirty="0"/>
          </a:p>
          <a:p>
            <a:r>
              <a:rPr lang="en-US" baseline="0" dirty="0"/>
              <a:t>We will start with priority queues</a:t>
            </a:r>
            <a:r>
              <a:rPr lang="is-IS" baseline="0" dirty="0"/>
              <a:t>….</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24</a:t>
            </a:fld>
            <a:endParaRPr lang="en-US"/>
          </a:p>
        </p:txBody>
      </p:sp>
    </p:spTree>
    <p:extLst>
      <p:ext uri="{BB962C8B-B14F-4D97-AF65-F5344CB8AC3E}">
        <p14:creationId xmlns:p14="http://schemas.microsoft.com/office/powerpoint/2010/main" val="27068636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513" y="704850"/>
            <a:ext cx="6264275" cy="352425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baseline="0" dirty="0"/>
                  <a:t>I'm going to start by giving you the intuition for how it works. Here is our network of packet switches again, from an earlier video. End Host A sends packet to End Host B over 4 links and through three packet switches. You’ll remember the equation for the end to end delay,</a:t>
                </a:r>
              </a:p>
              <a:p>
                <a:endParaRPr lang="en-US" baseline="0" dirty="0"/>
              </a:p>
              <a:p>
                <a:r>
                  <a:rPr lang="en-US" baseline="0" dirty="0"/>
                  <a:t>Tau equals the sum of the </a:t>
                </a:r>
                <a:r>
                  <a:rPr lang="en-US" baseline="0" dirty="0" err="1"/>
                  <a:t>packetization</a:t>
                </a:r>
                <a:r>
                  <a:rPr lang="en-US" baseline="0" dirty="0"/>
                  <a:t> delay p over r I, the propagation delay L I over c and the queueing delay</a:t>
                </a:r>
                <a:r>
                  <a:rPr lang="is-IS" baseline="0" dirty="0"/>
                  <a:t>….</a:t>
                </a:r>
                <a:r>
                  <a:rPr lang="en-US" baseline="0" dirty="0"/>
                  <a:t> across the network.</a:t>
                </a:r>
              </a:p>
              <a:p>
                <a:endParaRPr lang="en-US" baseline="0" dirty="0"/>
              </a:p>
              <a:p>
                <a:r>
                  <a:rPr lang="en-US" baseline="0" dirty="0"/>
                  <a:t>The only variable portion of the delay is the queueing delay in each switch, caused by other flows sharing the queues with our packets. And so if we want to guarantee an upper bound on the delay across the network, we need to bound the queueing delay in each </a:t>
                </a:r>
                <a:r>
                  <a:rPr lang="en-US" baseline="0" dirty="0" err="1"/>
                  <a:t>swtich</a:t>
                </a:r>
                <a:r>
                  <a:rPr lang="en-US" baseline="0" dirty="0"/>
                  <a:t>. </a:t>
                </a:r>
              </a:p>
              <a:p>
                <a:pPr algn="ctr"/>
                <a:r>
                  <a:rPr lang="en-US" baseline="0" dirty="0"/>
                  <a:t>The intuition behind it is as follows: </a:t>
                </a:r>
                <a:r>
                  <a:rPr lang="en-US" sz="1800" kern="1200" dirty="0">
                    <a:solidFill>
                      <a:schemeClr val="tx1"/>
                    </a:solidFill>
                    <a:latin typeface="Times New Roman" charset="0"/>
                    <a:ea typeface="ＭＳ Ｐゴシック" charset="0"/>
                    <a:cs typeface="+mn-cs"/>
                  </a:rPr>
                  <a:t>The following value are fixed (or under our control): </a:t>
                </a:r>
                <a:r>
                  <a:rPr lang="en-US" sz="1800" i="1" dirty="0">
                    <a:latin typeface="Times New Roman" charset="0"/>
                    <a:ea typeface="Times New Roman" charset="0"/>
                    <a:cs typeface="Times New Roman" charset="0"/>
                  </a:rPr>
                  <a:t>p, c, l</a:t>
                </a:r>
                <a:r>
                  <a:rPr lang="en-US" sz="1800" i="1" baseline="-25000" dirty="0">
                    <a:latin typeface="Times New Roman" charset="0"/>
                    <a:ea typeface="Times New Roman" charset="0"/>
                    <a:cs typeface="Times New Roman" charset="0"/>
                  </a:rPr>
                  <a:t>i</a:t>
                </a:r>
                <a:r>
                  <a:rPr lang="en-US" sz="1800" i="1" dirty="0">
                    <a:latin typeface="Times New Roman" charset="0"/>
                    <a:ea typeface="Times New Roman" charset="0"/>
                    <a:cs typeface="Times New Roman" charset="0"/>
                  </a:rPr>
                  <a:t> </a:t>
                </a:r>
                <a:r>
                  <a:rPr lang="en-US" sz="1800" kern="1200" dirty="0">
                    <a:solidFill>
                      <a:schemeClr val="tx1"/>
                    </a:solidFill>
                    <a:latin typeface="Times New Roman" charset="0"/>
                    <a:ea typeface="Times New Roman" charset="0"/>
                    <a:cs typeface="Times New Roman" charset="0"/>
                  </a:rPr>
                  <a:t>and</a:t>
                </a:r>
                <a:r>
                  <a:rPr lang="en-US" sz="1800" i="1" dirty="0">
                    <a:latin typeface="Times New Roman" charset="0"/>
                    <a:ea typeface="Times New Roman" charset="0"/>
                    <a:cs typeface="Times New Roman" charset="0"/>
                  </a:rPr>
                  <a:t> </a:t>
                </a:r>
                <a:r>
                  <a:rPr lang="en-US" sz="1800" i="1" dirty="0" err="1">
                    <a:latin typeface="Times New Roman" charset="0"/>
                    <a:ea typeface="Times New Roman" charset="0"/>
                    <a:cs typeface="Times New Roman" charset="0"/>
                  </a:rPr>
                  <a:t>r</a:t>
                </a:r>
                <a:r>
                  <a:rPr lang="en-US" sz="1800" i="1" baseline="-25000" dirty="0" err="1">
                    <a:latin typeface="Times New Roman" charset="0"/>
                    <a:ea typeface="Times New Roman" charset="0"/>
                    <a:cs typeface="Times New Roman" charset="0"/>
                  </a:rPr>
                  <a:t>i</a:t>
                </a:r>
                <a:r>
                  <a:rPr lang="en-US" sz="1800" kern="1200" dirty="0">
                    <a:solidFill>
                      <a:schemeClr val="tx1"/>
                    </a:solidFill>
                    <a:latin typeface="Times New Roman" charset="0"/>
                    <a:ea typeface="ＭＳ Ｐゴシック" charset="0"/>
                    <a:cs typeface="+mn-cs"/>
                  </a:rPr>
                  <a:t>. </a:t>
                </a:r>
              </a:p>
              <a:p>
                <a:pPr algn="ctr"/>
                <a:r>
                  <a:rPr lang="en-US" sz="1800" kern="1200" dirty="0">
                    <a:solidFill>
                      <a:schemeClr val="tx1"/>
                    </a:solidFill>
                    <a:latin typeface="Times New Roman" charset="0"/>
                    <a:ea typeface="ＭＳ Ｐゴシック" charset="0"/>
                    <a:cs typeface="+mn-cs"/>
                  </a:rPr>
                  <a:t>If we know the upper bound of </a:t>
                </a:r>
                <a14:m>
                  <m:oMath xmlns:m="http://schemas.openxmlformats.org/officeDocument/2006/math">
                    <m:sSub>
                      <m:sSubPr>
                        <m:ctrlPr>
                          <a:rPr lang="en-US" sz="1800" i="1" smtClean="0">
                            <a:solidFill>
                              <a:srgbClr val="FF0000"/>
                            </a:solidFill>
                            <a:latin typeface="Cambria Math" panose="02040503050406030204" pitchFamily="18" charset="0"/>
                          </a:rPr>
                        </m:ctrlPr>
                      </m:sSubPr>
                      <m:e>
                        <m:r>
                          <a:rPr lang="en-US" sz="1800" b="0" i="1" smtClean="0">
                            <a:solidFill>
                              <a:srgbClr val="FF0000"/>
                            </a:solidFill>
                            <a:latin typeface="Cambria Math" charset="0"/>
                          </a:rPr>
                          <m:t>𝑄</m:t>
                        </m:r>
                      </m:e>
                      <m:sub>
                        <m:r>
                          <a:rPr lang="en-US" sz="1800" b="0" i="1" smtClean="0">
                            <a:solidFill>
                              <a:srgbClr val="FF0000"/>
                            </a:solidFill>
                            <a:latin typeface="Cambria Math" charset="0"/>
                          </a:rPr>
                          <m:t>1</m:t>
                        </m:r>
                      </m:sub>
                    </m:sSub>
                    <m:d>
                      <m:dPr>
                        <m:ctrlPr>
                          <a:rPr lang="is-IS" sz="1800" i="1" smtClean="0">
                            <a:solidFill>
                              <a:srgbClr val="FF0000"/>
                            </a:solidFill>
                            <a:latin typeface="Cambria Math" panose="02040503050406030204" pitchFamily="18" charset="0"/>
                          </a:rPr>
                        </m:ctrlPr>
                      </m:dPr>
                      <m:e>
                        <m:r>
                          <a:rPr lang="en-US" sz="1800" b="0" i="1" smtClean="0">
                            <a:solidFill>
                              <a:srgbClr val="FF0000"/>
                            </a:solidFill>
                            <a:latin typeface="Cambria Math" charset="0"/>
                          </a:rPr>
                          <m:t>𝑡</m:t>
                        </m:r>
                      </m:e>
                    </m:d>
                    <m:r>
                      <a:rPr lang="en-US" sz="1800" b="0" i="1" smtClean="0">
                        <a:latin typeface="Cambria Math" charset="0"/>
                      </a:rPr>
                      <m:t>, </m:t>
                    </m:r>
                    <m:sSub>
                      <m:sSubPr>
                        <m:ctrlPr>
                          <a:rPr lang="en-US" sz="1800" b="0" i="1" smtClean="0">
                            <a:solidFill>
                              <a:srgbClr val="FF0000"/>
                            </a:solidFill>
                            <a:latin typeface="Cambria Math" panose="02040503050406030204" pitchFamily="18" charset="0"/>
                          </a:rPr>
                        </m:ctrlPr>
                      </m:sSubPr>
                      <m:e>
                        <m:r>
                          <a:rPr lang="en-US" sz="1800" b="0" i="1" smtClean="0">
                            <a:solidFill>
                              <a:srgbClr val="FF0000"/>
                            </a:solidFill>
                            <a:latin typeface="Cambria Math" charset="0"/>
                          </a:rPr>
                          <m:t>𝑄</m:t>
                        </m:r>
                      </m:e>
                      <m:sub>
                        <m:r>
                          <a:rPr lang="en-US" sz="1800" b="0" i="1" smtClean="0">
                            <a:solidFill>
                              <a:srgbClr val="FF0000"/>
                            </a:solidFill>
                            <a:latin typeface="Cambria Math" charset="0"/>
                          </a:rPr>
                          <m:t>2</m:t>
                        </m:r>
                      </m:sub>
                    </m:sSub>
                    <m:d>
                      <m:dPr>
                        <m:ctrlPr>
                          <a:rPr lang="is-IS" sz="1800" b="0" i="1" smtClean="0">
                            <a:solidFill>
                              <a:srgbClr val="FF0000"/>
                            </a:solidFill>
                            <a:latin typeface="Cambria Math" panose="02040503050406030204" pitchFamily="18" charset="0"/>
                          </a:rPr>
                        </m:ctrlPr>
                      </m:dPr>
                      <m:e>
                        <m:r>
                          <a:rPr lang="en-US" sz="1800" b="0" i="1" smtClean="0">
                            <a:solidFill>
                              <a:srgbClr val="FF0000"/>
                            </a:solidFill>
                            <a:latin typeface="Cambria Math" charset="0"/>
                          </a:rPr>
                          <m:t>𝑡</m:t>
                        </m:r>
                      </m:e>
                    </m:d>
                  </m:oMath>
                </a14:m>
                <a:r>
                  <a:rPr lang="en-US" sz="1800" kern="1200" dirty="0">
                    <a:solidFill>
                      <a:schemeClr val="tx1"/>
                    </a:solidFill>
                    <a:latin typeface="Times New Roman" charset="0"/>
                    <a:ea typeface="ＭＳ Ｐゴシック" charset="0"/>
                    <a:cs typeface="+mn-cs"/>
                  </a:rPr>
                  <a:t>, and </a:t>
                </a:r>
                <a14:m>
                  <m:oMath xmlns:m="http://schemas.openxmlformats.org/officeDocument/2006/math">
                    <m:sSub>
                      <m:sSubPr>
                        <m:ctrlPr>
                          <a:rPr lang="en-US" sz="1800" i="1" smtClean="0">
                            <a:solidFill>
                              <a:srgbClr val="FF0000"/>
                            </a:solidFill>
                            <a:latin typeface="Cambria Math" panose="02040503050406030204" pitchFamily="18" charset="0"/>
                          </a:rPr>
                        </m:ctrlPr>
                      </m:sSubPr>
                      <m:e>
                        <m:r>
                          <a:rPr lang="en-US" sz="1800" i="1">
                            <a:solidFill>
                              <a:srgbClr val="FF0000"/>
                            </a:solidFill>
                            <a:latin typeface="Cambria Math" charset="0"/>
                          </a:rPr>
                          <m:t>𝑄</m:t>
                        </m:r>
                      </m:e>
                      <m:sub>
                        <m:r>
                          <a:rPr lang="en-US" sz="1800" b="0" i="1" smtClean="0">
                            <a:solidFill>
                              <a:srgbClr val="FF0000"/>
                            </a:solidFill>
                            <a:latin typeface="Cambria Math" charset="0"/>
                          </a:rPr>
                          <m:t>3</m:t>
                        </m:r>
                      </m:sub>
                    </m:sSub>
                    <m:d>
                      <m:dPr>
                        <m:ctrlPr>
                          <a:rPr lang="is-IS" sz="1800" i="1">
                            <a:solidFill>
                              <a:srgbClr val="FF0000"/>
                            </a:solidFill>
                            <a:latin typeface="Cambria Math" panose="02040503050406030204" pitchFamily="18" charset="0"/>
                          </a:rPr>
                        </m:ctrlPr>
                      </m:dPr>
                      <m:e>
                        <m:r>
                          <a:rPr lang="en-US" sz="1800" i="1">
                            <a:solidFill>
                              <a:srgbClr val="FF0000"/>
                            </a:solidFill>
                            <a:latin typeface="Cambria Math" charset="0"/>
                          </a:rPr>
                          <m:t>𝑡</m:t>
                        </m:r>
                      </m:e>
                    </m:d>
                    <m:r>
                      <a:rPr lang="en-US" sz="1800" i="1">
                        <a:latin typeface="Cambria Math" charset="0"/>
                      </a:rPr>
                      <m:t>,</m:t>
                    </m:r>
                  </m:oMath>
                </a14:m>
                <a:r>
                  <a:rPr lang="en-US" sz="1800" kern="1200" dirty="0">
                    <a:solidFill>
                      <a:schemeClr val="tx1"/>
                    </a:solidFill>
                    <a:latin typeface="Times New Roman" charset="0"/>
                    <a:ea typeface="ＭＳ Ｐゴシック" charset="0"/>
                    <a:cs typeface="Times New Roman"/>
                  </a:rPr>
                  <a:t> then we know the upper bound of the end-to-end delay.</a:t>
                </a:r>
              </a:p>
              <a:p>
                <a:r>
                  <a:rPr lang="en-US" baseline="0" dirty="0"/>
                  <a:t>We are going to use the fact that we can guarantee the rate of a flow to bound the queueing delay it experiences in each packet switch along the way.</a:t>
                </a:r>
              </a:p>
            </p:txBody>
          </p:sp>
        </mc:Choice>
        <mc:Fallback xmlns="">
          <p:sp>
            <p:nvSpPr>
              <p:cNvPr id="3" name="Notes Placeholder 2"/>
              <p:cNvSpPr>
                <a:spLocks noGrp="1"/>
              </p:cNvSpPr>
              <p:nvPr>
                <p:ph type="body" idx="1"/>
              </p:nvPr>
            </p:nvSpPr>
            <p:spPr/>
            <p:txBody>
              <a:bodyPr/>
              <a:lstStyle/>
              <a:p>
                <a:r>
                  <a:rPr lang="en-US" baseline="0" dirty="0" smtClean="0"/>
                  <a:t>I'm going to start by giving you the intuition for how it works. Here is our network of packet switches again, from an earlier video. End Host A sends packet to End Host B over 4 links and through three packet switches. You’ll remember the equation for the end to end delay,</a:t>
                </a:r>
              </a:p>
              <a:p>
                <a:endParaRPr lang="en-US" baseline="0" dirty="0" smtClean="0"/>
              </a:p>
              <a:p>
                <a:r>
                  <a:rPr lang="en-US" baseline="0" dirty="0" smtClean="0"/>
                  <a:t>Tau equals the sum of the </a:t>
                </a:r>
                <a:r>
                  <a:rPr lang="en-US" baseline="0" dirty="0" err="1" smtClean="0"/>
                  <a:t>packetization</a:t>
                </a:r>
                <a:r>
                  <a:rPr lang="en-US" baseline="0" dirty="0" smtClean="0"/>
                  <a:t> delay p over r I, the propagation delay L I over c and the queueing delay</a:t>
                </a:r>
                <a:r>
                  <a:rPr lang="is-IS" baseline="0" dirty="0" smtClean="0"/>
                  <a:t>….</a:t>
                </a:r>
                <a:r>
                  <a:rPr lang="en-US" baseline="0" dirty="0" smtClean="0"/>
                  <a:t> across the network.</a:t>
                </a:r>
              </a:p>
              <a:p>
                <a:endParaRPr lang="en-US" baseline="0" dirty="0" smtClean="0"/>
              </a:p>
              <a:p>
                <a:r>
                  <a:rPr lang="en-US" baseline="0" dirty="0" smtClean="0"/>
                  <a:t>The only variable portion of the delay is the queueing delay in each switch, caused by other flows sharing the queues with our packets. And so if we want to guarantee an upper bound on the delay across the network, we need to bound the queueing delay in each </a:t>
                </a:r>
                <a:r>
                  <a:rPr lang="en-US" baseline="0" dirty="0" err="1" smtClean="0"/>
                  <a:t>swtich</a:t>
                </a:r>
                <a:r>
                  <a:rPr lang="en-US" baseline="0" dirty="0" smtClean="0"/>
                  <a:t>. </a:t>
                </a:r>
              </a:p>
              <a:p>
                <a:pPr algn="ctr"/>
                <a:r>
                  <a:rPr lang="en-US" baseline="0" dirty="0" smtClean="0"/>
                  <a:t>The intuition behind it is as follows: </a:t>
                </a:r>
                <a:r>
                  <a:rPr lang="en-US" sz="1800" kern="1200" dirty="0" smtClean="0">
                    <a:solidFill>
                      <a:schemeClr val="tx1"/>
                    </a:solidFill>
                    <a:latin typeface="Times New Roman" charset="0"/>
                    <a:ea typeface="ＭＳ Ｐゴシック" charset="0"/>
                    <a:cs typeface="+mn-cs"/>
                  </a:rPr>
                  <a:t>The following value are fixed (or under our control): </a:t>
                </a:r>
                <a:r>
                  <a:rPr lang="en-US" sz="1800" i="1" dirty="0" smtClean="0">
                    <a:latin typeface="Times New Roman" charset="0"/>
                    <a:ea typeface="Times New Roman" charset="0"/>
                    <a:cs typeface="Times New Roman" charset="0"/>
                  </a:rPr>
                  <a:t>p, c, l</a:t>
                </a:r>
                <a:r>
                  <a:rPr lang="en-US" sz="1800" i="1" baseline="-25000" dirty="0" smtClean="0">
                    <a:latin typeface="Times New Roman" charset="0"/>
                    <a:ea typeface="Times New Roman" charset="0"/>
                    <a:cs typeface="Times New Roman" charset="0"/>
                  </a:rPr>
                  <a:t>i</a:t>
                </a:r>
                <a:r>
                  <a:rPr lang="en-US" sz="1800" i="1" dirty="0" smtClean="0">
                    <a:latin typeface="Times New Roman" charset="0"/>
                    <a:ea typeface="Times New Roman" charset="0"/>
                    <a:cs typeface="Times New Roman" charset="0"/>
                  </a:rPr>
                  <a:t> </a:t>
                </a:r>
                <a:r>
                  <a:rPr lang="en-US" sz="1800" kern="1200" dirty="0" smtClean="0">
                    <a:solidFill>
                      <a:schemeClr val="tx1"/>
                    </a:solidFill>
                    <a:latin typeface="Times New Roman" charset="0"/>
                    <a:ea typeface="Times New Roman" charset="0"/>
                    <a:cs typeface="Times New Roman" charset="0"/>
                  </a:rPr>
                  <a:t>and</a:t>
                </a:r>
                <a:r>
                  <a:rPr lang="en-US" sz="1800" i="1" dirty="0" smtClean="0">
                    <a:latin typeface="Times New Roman" charset="0"/>
                    <a:ea typeface="Times New Roman" charset="0"/>
                    <a:cs typeface="Times New Roman" charset="0"/>
                  </a:rPr>
                  <a:t> </a:t>
                </a:r>
                <a:r>
                  <a:rPr lang="en-US" sz="1800" i="1" dirty="0" err="1" smtClean="0">
                    <a:latin typeface="Times New Roman" charset="0"/>
                    <a:ea typeface="Times New Roman" charset="0"/>
                    <a:cs typeface="Times New Roman" charset="0"/>
                  </a:rPr>
                  <a:t>r</a:t>
                </a:r>
                <a:r>
                  <a:rPr lang="en-US" sz="1800" i="1" baseline="-25000" dirty="0" err="1" smtClean="0">
                    <a:latin typeface="Times New Roman" charset="0"/>
                    <a:ea typeface="Times New Roman" charset="0"/>
                    <a:cs typeface="Times New Roman" charset="0"/>
                  </a:rPr>
                  <a:t>i</a:t>
                </a:r>
                <a:r>
                  <a:rPr lang="en-US" sz="1800" kern="1200" dirty="0" smtClean="0">
                    <a:solidFill>
                      <a:schemeClr val="tx1"/>
                    </a:solidFill>
                    <a:latin typeface="Times New Roman" charset="0"/>
                    <a:ea typeface="ＭＳ Ｐゴシック" charset="0"/>
                    <a:cs typeface="+mn-cs"/>
                  </a:rPr>
                  <a:t>. </a:t>
                </a:r>
              </a:p>
              <a:p>
                <a:pPr algn="ctr"/>
                <a:r>
                  <a:rPr lang="en-US" sz="1800" kern="1200" dirty="0" smtClean="0">
                    <a:solidFill>
                      <a:schemeClr val="tx1"/>
                    </a:solidFill>
                    <a:latin typeface="Times New Roman" charset="0"/>
                    <a:ea typeface="ＭＳ Ｐゴシック" charset="0"/>
                    <a:cs typeface="+mn-cs"/>
                  </a:rPr>
                  <a:t>If </a:t>
                </a:r>
                <a:r>
                  <a:rPr lang="en-US" sz="1800" kern="1200" dirty="0">
                    <a:solidFill>
                      <a:schemeClr val="tx1"/>
                    </a:solidFill>
                    <a:latin typeface="Times New Roman" charset="0"/>
                    <a:ea typeface="ＭＳ Ｐゴシック" charset="0"/>
                    <a:cs typeface="+mn-cs"/>
                  </a:rPr>
                  <a:t>we know the upper bound of </a:t>
                </a:r>
                <a:r>
                  <a:rPr lang="en-US" sz="1800" b="0" i="0" smtClean="0">
                    <a:solidFill>
                      <a:srgbClr val="FF0000"/>
                    </a:solidFill>
                    <a:latin typeface="Cambria Math" charset="0"/>
                  </a:rPr>
                  <a:t>𝑄_1</a:t>
                </a:r>
                <a:r>
                  <a:rPr lang="is-IS" sz="1800" b="0" i="0" smtClean="0">
                    <a:solidFill>
                      <a:srgbClr val="FF0000"/>
                    </a:solidFill>
                    <a:latin typeface="Cambria Math" charset="0"/>
                  </a:rPr>
                  <a:t> </a:t>
                </a:r>
                <a:r>
                  <a:rPr lang="is-IS" sz="1800" i="0" smtClean="0">
                    <a:solidFill>
                      <a:srgbClr val="FF0000"/>
                    </a:solidFill>
                    <a:latin typeface="Cambria Math" charset="0"/>
                  </a:rPr>
                  <a:t>(</a:t>
                </a:r>
                <a:r>
                  <a:rPr lang="en-US" sz="1800" b="0" i="0" smtClean="0">
                    <a:solidFill>
                      <a:srgbClr val="FF0000"/>
                    </a:solidFill>
                    <a:latin typeface="Cambria Math" charset="0"/>
                  </a:rPr>
                  <a:t>𝑡)</a:t>
                </a:r>
                <a:r>
                  <a:rPr lang="en-US" sz="1800" b="0" i="0" smtClean="0">
                    <a:latin typeface="Cambria Math" charset="0"/>
                  </a:rPr>
                  <a:t>, </a:t>
                </a:r>
                <a:r>
                  <a:rPr lang="en-US" sz="1800" b="0" i="0" smtClean="0">
                    <a:solidFill>
                      <a:srgbClr val="FF0000"/>
                    </a:solidFill>
                    <a:latin typeface="Cambria Math" charset="0"/>
                  </a:rPr>
                  <a:t>𝑄_2</a:t>
                </a:r>
                <a:r>
                  <a:rPr lang="is-IS" sz="1800" b="0" i="0" smtClean="0">
                    <a:solidFill>
                      <a:srgbClr val="FF0000"/>
                    </a:solidFill>
                    <a:latin typeface="Cambria Math" charset="0"/>
                  </a:rPr>
                  <a:t> (</a:t>
                </a:r>
                <a:r>
                  <a:rPr lang="en-US" sz="1800" b="0" i="0" smtClean="0">
                    <a:solidFill>
                      <a:srgbClr val="FF0000"/>
                    </a:solidFill>
                    <a:latin typeface="Cambria Math" charset="0"/>
                  </a:rPr>
                  <a:t>𝑡)</a:t>
                </a:r>
                <a:r>
                  <a:rPr lang="en-US" sz="1800" kern="1200" dirty="0" smtClean="0">
                    <a:solidFill>
                      <a:schemeClr val="tx1"/>
                    </a:solidFill>
                    <a:latin typeface="Times New Roman" charset="0"/>
                    <a:ea typeface="ＭＳ Ｐゴシック" charset="0"/>
                    <a:cs typeface="+mn-cs"/>
                  </a:rPr>
                  <a:t>, and </a:t>
                </a:r>
                <a:r>
                  <a:rPr lang="en-US" sz="1800" i="0">
                    <a:solidFill>
                      <a:srgbClr val="FF0000"/>
                    </a:solidFill>
                    <a:latin typeface="Cambria Math" charset="0"/>
                  </a:rPr>
                  <a:t>𝑄</a:t>
                </a:r>
                <a:r>
                  <a:rPr lang="en-US" sz="1800" i="0" smtClean="0">
                    <a:solidFill>
                      <a:srgbClr val="FF0000"/>
                    </a:solidFill>
                    <a:latin typeface="Cambria Math" charset="0"/>
                  </a:rPr>
                  <a:t>_</a:t>
                </a:r>
                <a:r>
                  <a:rPr lang="en-US" sz="1800" b="0" i="0" smtClean="0">
                    <a:solidFill>
                      <a:srgbClr val="FF0000"/>
                    </a:solidFill>
                    <a:latin typeface="Cambria Math" charset="0"/>
                  </a:rPr>
                  <a:t>3</a:t>
                </a:r>
                <a:r>
                  <a:rPr lang="is-IS" sz="1800" b="0" i="0">
                    <a:solidFill>
                      <a:srgbClr val="FF0000"/>
                    </a:solidFill>
                    <a:latin typeface="Cambria Math" charset="0"/>
                  </a:rPr>
                  <a:t> </a:t>
                </a:r>
                <a:r>
                  <a:rPr lang="is-IS" sz="1800" i="0">
                    <a:solidFill>
                      <a:srgbClr val="FF0000"/>
                    </a:solidFill>
                    <a:latin typeface="Cambria Math" charset="0"/>
                  </a:rPr>
                  <a:t>(</a:t>
                </a:r>
                <a:r>
                  <a:rPr lang="en-US" sz="1800" i="0">
                    <a:solidFill>
                      <a:srgbClr val="FF0000"/>
                    </a:solidFill>
                    <a:latin typeface="Cambria Math" charset="0"/>
                  </a:rPr>
                  <a:t>𝑡)</a:t>
                </a:r>
                <a:r>
                  <a:rPr lang="en-US" sz="1800" i="0">
                    <a:latin typeface="Cambria Math" charset="0"/>
                  </a:rPr>
                  <a:t>,</a:t>
                </a:r>
                <a:r>
                  <a:rPr lang="en-US" sz="1800" kern="1200" dirty="0">
                    <a:solidFill>
                      <a:schemeClr val="tx1"/>
                    </a:solidFill>
                    <a:latin typeface="Times New Roman" charset="0"/>
                    <a:ea typeface="ＭＳ Ｐゴシック" charset="0"/>
                    <a:cs typeface="Times New Roman"/>
                  </a:rPr>
                  <a:t> then we know the upper bound of the end-to-end delay.</a:t>
                </a:r>
              </a:p>
              <a:p>
                <a:r>
                  <a:rPr lang="en-US" baseline="0" dirty="0" smtClean="0"/>
                  <a:t>We are going to use the fact that we can guarantee the rate of a flow to bound the queueing delay it experiences in each packet switch along the way.</a:t>
                </a:r>
                <a:endParaRPr lang="en-US" baseline="0" dirty="0" smtClean="0"/>
              </a:p>
            </p:txBody>
          </p:sp>
        </mc:Fallback>
      </mc:AlternateContent>
      <p:sp>
        <p:nvSpPr>
          <p:cNvPr id="4" name="Slide Number Placeholder 3"/>
          <p:cNvSpPr>
            <a:spLocks noGrp="1"/>
          </p:cNvSpPr>
          <p:nvPr>
            <p:ph type="sldNum" sz="quarter" idx="10"/>
          </p:nvPr>
        </p:nvSpPr>
        <p:spPr/>
        <p:txBody>
          <a:bodyPr/>
          <a:lstStyle/>
          <a:p>
            <a:fld id="{F9359941-1679-5443-A686-DD245D03B7E2}" type="slidenum">
              <a:rPr lang="en-US" smtClean="0"/>
              <a:pPr/>
              <a:t>25</a:t>
            </a:fld>
            <a:endParaRPr lang="en-US"/>
          </a:p>
        </p:txBody>
      </p:sp>
    </p:spTree>
    <p:extLst>
      <p:ext uri="{BB962C8B-B14F-4D97-AF65-F5344CB8AC3E}">
        <p14:creationId xmlns:p14="http://schemas.microsoft.com/office/powerpoint/2010/main" val="11121103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making the following simple observation: &lt;click&gt;</a:t>
            </a:r>
            <a:r>
              <a:rPr lang="en-US" baseline="0" dirty="0"/>
              <a:t> If a queue of size b is full of packets, and the queue is served at rate r, then the time it takes to drain the queue is b over r. It means that when a packet arrives to the queue, if the queue is served in FIFO order, then the packet can’t possibly be delayed by the queue for more than b over r seconds. </a:t>
            </a:r>
          </a:p>
          <a:p>
            <a:endParaRPr lang="en-US" baseline="0" dirty="0"/>
          </a:p>
          <a:p>
            <a:r>
              <a:rPr lang="en-US" baseline="0" dirty="0"/>
              <a:t>Before moving on, make sure you understand this observation and can see why this is true. It’s the key idea behind giving delay guarantees, and without feeling comfortable with it, the rest of the video won’t make much sense.</a:t>
            </a:r>
          </a:p>
          <a:p>
            <a:endParaRPr lang="en-US" baseline="0" dirty="0"/>
          </a:p>
          <a:p>
            <a:r>
              <a:rPr lang="en-US" baseline="0" dirty="0"/>
              <a:t>As a numeric example &lt;click to show example&gt;, imagine a packet arrives to a FIFO queue of size 1 million bits, and the queue is served at 1Gb/s, then the packet is guaranteed to depart within 10^6 divided by 10^9 seconds, which is 1 </a:t>
            </a:r>
            <a:r>
              <a:rPr lang="en-US" baseline="0" dirty="0" err="1"/>
              <a:t>ms.</a:t>
            </a:r>
            <a:r>
              <a:rPr lang="en-US" baseline="0" dirty="0"/>
              <a:t> The maximum delay through the queue is 1ms.</a:t>
            </a:r>
            <a:endParaRPr lang="en-US"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26</a:t>
            </a:fld>
            <a:endParaRPr lang="en-US"/>
          </a:p>
        </p:txBody>
      </p:sp>
    </p:spTree>
    <p:extLst>
      <p:ext uri="{BB962C8B-B14F-4D97-AF65-F5344CB8AC3E}">
        <p14:creationId xmlns:p14="http://schemas.microsoft.com/office/powerpoint/2010/main" val="40668545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513" y="704850"/>
            <a:ext cx="6264275" cy="3524250"/>
          </a:xfrm>
        </p:spPr>
      </p:sp>
      <p:sp>
        <p:nvSpPr>
          <p:cNvPr id="3" name="Notes Placeholder 2"/>
          <p:cNvSpPr>
            <a:spLocks noGrp="1"/>
          </p:cNvSpPr>
          <p:nvPr>
            <p:ph type="body" idx="1"/>
          </p:nvPr>
        </p:nvSpPr>
        <p:spPr/>
        <p:txBody>
          <a:bodyPr/>
          <a:lstStyle/>
          <a:p>
            <a:r>
              <a:rPr lang="en-US" baseline="0" dirty="0"/>
              <a:t>This is easily extended to a packet passing through a network of switches, where we know the size of each queue and the rate at which it is served.</a:t>
            </a:r>
          </a:p>
          <a:p>
            <a:endParaRPr lang="en-US" baseline="0" dirty="0"/>
          </a:p>
          <a:p>
            <a:r>
              <a:rPr lang="en-US" baseline="0" dirty="0"/>
              <a:t>In this example, imagine a network that is completely idle, with no other packets in it. We send a sequence of packets from A to B along exactly the same path, through the same queues shown here. </a:t>
            </a:r>
          </a:p>
          <a:p>
            <a:r>
              <a:rPr lang="en-US" baseline="0" dirty="0"/>
              <a:t>Our single packet will have an end to end delay bounded by this formula: The sum of the fixed delay over four links, plus the upper bound on how long it takes to go through the three router queues of size b1, b2 and b3. </a:t>
            </a:r>
          </a:p>
          <a:p>
            <a:endParaRPr lang="en-US" baseline="0"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27</a:t>
            </a:fld>
            <a:endParaRPr lang="en-US"/>
          </a:p>
        </p:txBody>
      </p:sp>
    </p:spTree>
    <p:extLst>
      <p:ext uri="{BB962C8B-B14F-4D97-AF65-F5344CB8AC3E}">
        <p14:creationId xmlns:p14="http://schemas.microsoft.com/office/powerpoint/2010/main" val="24611924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result takes us only so far. It doesn’t tell us what happens when the second link is slower than the first, causing packets to back up in the queue. If the queue is full when a packet arrives, is the packet dropped? If so, we haven’t done a very good job controlling the delay of our packet across the network if it gets dropped on the floor. </a:t>
            </a:r>
          </a:p>
          <a:p>
            <a:r>
              <a:rPr lang="en-US" baseline="0" dirty="0"/>
              <a:t>Second, it treats all packet sharing a queue as one big flow. In practice, an egress link has packets from many different inputs. If they all share the same queue, then we can’t say much about the experience for one individual flow. </a:t>
            </a:r>
          </a:p>
          <a:p>
            <a:endParaRPr 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So our next question is: </a:t>
            </a:r>
            <a:r>
              <a:rPr lang="en-US" dirty="0"/>
              <a:t>How can we give an upper bound on delay to each and every individual flow in the network? </a:t>
            </a:r>
          </a:p>
          <a:p>
            <a:endParaRPr lang="en-US"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28</a:t>
            </a:fld>
            <a:endParaRPr lang="en-US"/>
          </a:p>
        </p:txBody>
      </p:sp>
    </p:spTree>
    <p:extLst>
      <p:ext uri="{BB962C8B-B14F-4D97-AF65-F5344CB8AC3E}">
        <p14:creationId xmlns:p14="http://schemas.microsoft.com/office/powerpoint/2010/main" val="8106853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probably guessed it: We are going to</a:t>
            </a:r>
            <a:r>
              <a:rPr lang="en-US" baseline="0" dirty="0"/>
              <a:t> use Weighted Fair Queueing again. </a:t>
            </a:r>
            <a:endParaRPr lang="en-US"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29</a:t>
            </a:fld>
            <a:endParaRPr lang="en-US"/>
          </a:p>
        </p:txBody>
      </p:sp>
    </p:spTree>
    <p:extLst>
      <p:ext uri="{BB962C8B-B14F-4D97-AF65-F5344CB8AC3E}">
        <p14:creationId xmlns:p14="http://schemas.microsoft.com/office/powerpoint/2010/main" val="40970663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513" y="704850"/>
            <a:ext cx="6264275" cy="3524250"/>
          </a:xfrm>
        </p:spPr>
      </p:sp>
      <p:sp>
        <p:nvSpPr>
          <p:cNvPr id="3" name="Notes Placeholder 2"/>
          <p:cNvSpPr>
            <a:spLocks noGrp="1"/>
          </p:cNvSpPr>
          <p:nvPr>
            <p:ph type="body" idx="1"/>
          </p:nvPr>
        </p:nvSpPr>
        <p:spPr/>
        <p:txBody>
          <a:bodyPr/>
          <a:lstStyle/>
          <a:p>
            <a:r>
              <a:rPr lang="en-US" baseline="0" dirty="0"/>
              <a:t>But if different flows with different levels of importance, you might want some to jump ahead in the queue &lt;click, click&gt;. For example, imagine a network carrying free-service red packets for some customers and premium-service blue packets for other customers who pay more. In this case, it makes sense for the blue traffic to jump ahead. Or perhaps we want the control traffic that keeps the network operating to take precedence over the regular data traffic. Whatever reason we might have to give some traffic priority over other traffic, a FIFO queue isn’t much help, because it simply serves the packets in the order they were received.</a:t>
            </a:r>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3</a:t>
            </a:fld>
            <a:endParaRPr lang="en-US"/>
          </a:p>
        </p:txBody>
      </p:sp>
    </p:spTree>
    <p:extLst>
      <p:ext uri="{BB962C8B-B14F-4D97-AF65-F5344CB8AC3E}">
        <p14:creationId xmlns:p14="http://schemas.microsoft.com/office/powerpoint/2010/main" val="5858425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a:t>
            </a:r>
            <a:r>
              <a:rPr lang="en-US" baseline="0" dirty="0"/>
              <a:t> create a queue for each flow, and if we know the size of the queue, then we can bound the delay through the queue. For example, the packets for the blue flow are placed in a queue of size b </a:t>
            </a:r>
            <a:r>
              <a:rPr lang="en-US" baseline="0" dirty="0" err="1"/>
              <a:t>i</a:t>
            </a:r>
            <a:r>
              <a:rPr lang="en-US" baseline="0" dirty="0"/>
              <a:t>, and the queue is served at rate a </a:t>
            </a:r>
            <a:r>
              <a:rPr lang="en-US" baseline="0" dirty="0" err="1"/>
              <a:t>i</a:t>
            </a:r>
            <a:r>
              <a:rPr lang="en-US" baseline="0" dirty="0"/>
              <a:t> times R. It means the delay &lt;click&gt; for all the packets in the flow, through this router, is no more b I over </a:t>
            </a:r>
            <a:r>
              <a:rPr lang="en-US" baseline="0" dirty="0" err="1"/>
              <a:t>fai</a:t>
            </a:r>
            <a:r>
              <a:rPr lang="en-US" baseline="0" dirty="0"/>
              <a:t> I times R. </a:t>
            </a:r>
            <a:endParaRPr lang="en-US"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30</a:t>
            </a:fld>
            <a:endParaRPr lang="en-US"/>
          </a:p>
        </p:txBody>
      </p:sp>
    </p:spTree>
    <p:extLst>
      <p:ext uri="{BB962C8B-B14F-4D97-AF65-F5344CB8AC3E}">
        <p14:creationId xmlns:p14="http://schemas.microsoft.com/office/powerpoint/2010/main" val="15596999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now create a</a:t>
            </a:r>
            <a:r>
              <a:rPr lang="en-US" baseline="0" dirty="0"/>
              <a:t> simple example for how we </a:t>
            </a:r>
            <a:r>
              <a:rPr lang="en-US" dirty="0"/>
              <a:t>bound the</a:t>
            </a:r>
            <a:r>
              <a:rPr lang="en-US" baseline="0" dirty="0"/>
              <a:t> delay for a flow of packets across a network of WFQ routers.</a:t>
            </a:r>
            <a:endParaRPr lang="en-US"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31</a:t>
            </a:fld>
            <a:endParaRPr lang="en-US"/>
          </a:p>
        </p:txBody>
      </p:sp>
    </p:spTree>
    <p:extLst>
      <p:ext uri="{BB962C8B-B14F-4D97-AF65-F5344CB8AC3E}">
        <p14:creationId xmlns:p14="http://schemas.microsoft.com/office/powerpoint/2010/main" val="9459404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a:t>
            </a:r>
            <a:r>
              <a:rPr lang="en-US" baseline="0" dirty="0"/>
              <a:t> we can allocate a queue of size b in each of the routers along the path, served at rate a times R using WFQ. This gives us a simple expression for the end to end delay for packets belonging to the flow. No matter what other traffic is in the network, so long as this queue is served at rate a times R, then the end to end delay is bounded.</a:t>
            </a:r>
            <a:endParaRPr lang="en-US"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32</a:t>
            </a:fld>
            <a:endParaRPr lang="en-US"/>
          </a:p>
        </p:txBody>
      </p:sp>
    </p:spTree>
    <p:extLst>
      <p:ext uri="{BB962C8B-B14F-4D97-AF65-F5344CB8AC3E}">
        <p14:creationId xmlns:p14="http://schemas.microsoft.com/office/powerpoint/2010/main" val="9570759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a:t>
            </a:r>
            <a:r>
              <a:rPr lang="en-US" baseline="0" dirty="0"/>
              <a:t> to get back to this question of packets being dropped when a queue overflows. </a:t>
            </a:r>
          </a:p>
          <a:p>
            <a:endParaRPr 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If the packets are far apart, then the queues drain the first packet before the second one arrives. All is good, and the delay equation holds.</a:t>
            </a:r>
          </a:p>
          <a:p>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But</a:t>
            </a:r>
            <a:r>
              <a:rPr lang="is-IS" dirty="0"/>
              <a:t>… </a:t>
            </a:r>
            <a:r>
              <a:rPr lang="en-US" dirty="0"/>
              <a:t>If the packets are close together in a “burst”, then they can arrive faster than </a:t>
            </a:r>
            <a:r>
              <a:rPr lang="en-US" i="1" dirty="0">
                <a:latin typeface="Times New Roman" charset="0"/>
                <a:ea typeface="Times New Roman" charset="0"/>
                <a:cs typeface="Times New Roman" charset="0"/>
              </a:rPr>
              <a:t>𝜙R</a:t>
            </a:r>
            <a:r>
              <a:rPr lang="en-US" dirty="0"/>
              <a:t> and the queue might overflow, dropping packets.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This might be OK in some cases. But if we want to bound the end-to-end delay of </a:t>
            </a:r>
            <a:r>
              <a:rPr lang="en-US" u="sng" dirty="0"/>
              <a:t>all</a:t>
            </a:r>
            <a:r>
              <a:rPr lang="en-US" dirty="0"/>
              <a:t> packets, then we need to deal with bursts. How?</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r>
              <a:rPr lang="is-IS" dirty="0"/>
              <a:t>We</a:t>
            </a:r>
            <a:r>
              <a:rPr lang="is-IS" baseline="0" dirty="0"/>
              <a:t> are going to control the burstiness when the packets are sent by End Host A into the network using something called a....</a:t>
            </a:r>
            <a:endParaRPr lang="is-IS" dirty="0"/>
          </a:p>
          <a:p>
            <a:endParaRPr lang="en-US"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33</a:t>
            </a:fld>
            <a:endParaRPr lang="en-US"/>
          </a:p>
        </p:txBody>
      </p:sp>
    </p:spTree>
    <p:extLst>
      <p:ext uri="{BB962C8B-B14F-4D97-AF65-F5344CB8AC3E}">
        <p14:creationId xmlns:p14="http://schemas.microsoft.com/office/powerpoint/2010/main" val="20036038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a:t>….leaky bucket</a:t>
            </a:r>
            <a:r>
              <a:rPr lang="is-IS" baseline="0" dirty="0"/>
              <a:t> regulator, shown here. First I will explain what a leaky bucket regulator is, then I will show you how we can use it to limit the burstiness of packets entering the network. </a:t>
            </a:r>
          </a:p>
          <a:p>
            <a:endParaRPr lang="is-IS" baseline="0" dirty="0"/>
          </a:p>
          <a:p>
            <a:r>
              <a:rPr lang="is-IS" baseline="0" dirty="0"/>
              <a:t>At the bottom is a packet FIFO. The basic rule is that we can send a packet if and only if we have tokens in the bucket. We need enough tokens for the number of bits in the packet. Now look at the token bucket. TOkens are put into the bucket at a constant rate, rho. We keep adding them until they are used by departing packets, or until the token bucket fills up. If the bucket is full, new tokens are dropped on the floor.</a:t>
            </a:r>
          </a:p>
          <a:p>
            <a:endParaRPr lang="is-IS" baseline="0" dirty="0"/>
          </a:p>
          <a:p>
            <a:endParaRPr lang="en-US"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34</a:t>
            </a:fld>
            <a:endParaRPr lang="en-US"/>
          </a:p>
        </p:txBody>
      </p:sp>
    </p:spTree>
    <p:extLst>
      <p:ext uri="{BB962C8B-B14F-4D97-AF65-F5344CB8AC3E}">
        <p14:creationId xmlns:p14="http://schemas.microsoft.com/office/powerpoint/2010/main" val="32085588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a:t>Imagine the token bucket is empty and has no</a:t>
            </a:r>
            <a:r>
              <a:rPr lang="is-IS" baseline="0" dirty="0"/>
              <a:t> tokens in it right now. If a packet arrives &lt;click&gt;, it must wait for sufficient tokens to send the data in the packet. Let’s assume we need two tokens to send this blue packet. As soon as we have enough tokens, the packet can depart. Notice that the tokens are consumed when the packet departs and there are no tokens left after it has left. </a:t>
            </a:r>
          </a:p>
          <a:p>
            <a:endParaRPr lang="is-IS" baseline="0" dirty="0"/>
          </a:p>
          <a:p>
            <a:endParaRPr lang="en-US"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35</a:t>
            </a:fld>
            <a:endParaRPr lang="en-US"/>
          </a:p>
        </p:txBody>
      </p:sp>
    </p:spTree>
    <p:extLst>
      <p:ext uri="{BB962C8B-B14F-4D97-AF65-F5344CB8AC3E}">
        <p14:creationId xmlns:p14="http://schemas.microsoft.com/office/powerpoint/2010/main" val="31272063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a:t>Now if *two* packets arrive back to back</a:t>
            </a:r>
            <a:r>
              <a:rPr lang="is-IS" baseline="0" dirty="0"/>
              <a:t> in a burst, the constant drip-drip rate of tokens into the bucket will spread the two packets out. Once again, the first packet leaves as soon as we have two tokens in the bucket. But the second packet has to wait until two new tokens arrive before it could leave. </a:t>
            </a:r>
          </a:p>
          <a:p>
            <a:endParaRPr lang="is-IS" baseline="0" dirty="0"/>
          </a:p>
          <a:p>
            <a:r>
              <a:rPr lang="is-IS" baseline="0" dirty="0"/>
              <a:t>Notice that we can control the departure rate of the packets by picking the rate at which tokens are placed into the bucket. And we can control the maximum size of a burst of packets that can depart at the same time, by controlling how big the bucket is.</a:t>
            </a:r>
          </a:p>
          <a:p>
            <a:endParaRPr lang="is-IS" baseline="0" dirty="0"/>
          </a:p>
          <a:p>
            <a:endParaRPr lang="en-US"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36</a:t>
            </a:fld>
            <a:endParaRPr lang="en-US"/>
          </a:p>
        </p:txBody>
      </p:sp>
    </p:spTree>
    <p:extLst>
      <p:ext uri="{BB962C8B-B14F-4D97-AF65-F5344CB8AC3E}">
        <p14:creationId xmlns:p14="http://schemas.microsoft.com/office/powerpoint/2010/main" val="19304403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Put more precisely,</a:t>
                </a:r>
                <a:r>
                  <a:rPr lang="en-US" baseline="0" dirty="0"/>
                  <a:t> the leaky bucket regulator makes sure that the </a:t>
                </a:r>
                <a:r>
                  <a:rPr lang="en-US" sz="1050" kern="1200" baseline="0" dirty="0">
                    <a:solidFill>
                      <a:schemeClr val="tx1"/>
                    </a:solidFill>
                    <a:latin typeface="Times New Roman" charset="0"/>
                    <a:ea typeface="ＭＳ Ｐゴシック" charset="0"/>
                    <a:cs typeface="+mn-cs"/>
                  </a:rPr>
                  <a:t>n</a:t>
                </a:r>
                <a:r>
                  <a:rPr lang="en-US" sz="1050" kern="1200" dirty="0">
                    <a:solidFill>
                      <a:schemeClr val="tx1"/>
                    </a:solidFill>
                    <a:latin typeface="Times New Roman" charset="0"/>
                    <a:ea typeface="ＭＳ Ｐゴシック" charset="0"/>
                    <a:cs typeface="+mn-cs"/>
                  </a:rPr>
                  <a:t>umber of bits that can be sent in </a:t>
                </a:r>
                <a:r>
                  <a:rPr lang="en-US" sz="1050" u="sng" kern="1200" dirty="0">
                    <a:solidFill>
                      <a:schemeClr val="tx1"/>
                    </a:solidFill>
                    <a:latin typeface="Times New Roman" charset="0"/>
                    <a:ea typeface="ＭＳ Ｐゴシック" charset="0"/>
                    <a:cs typeface="+mn-cs"/>
                  </a:rPr>
                  <a:t>any</a:t>
                </a:r>
                <a:r>
                  <a:rPr lang="en-US" sz="1050" kern="1200" dirty="0">
                    <a:solidFill>
                      <a:schemeClr val="tx1"/>
                    </a:solidFill>
                    <a:latin typeface="Times New Roman" charset="0"/>
                    <a:ea typeface="ＭＳ Ｐゴシック" charset="0"/>
                    <a:cs typeface="+mn-cs"/>
                  </a:rPr>
                  <a:t> period of length </a:t>
                </a:r>
                <a:r>
                  <a:rPr lang="en-US" sz="1050" i="1" kern="1200" dirty="0">
                    <a:solidFill>
                      <a:schemeClr val="tx1"/>
                    </a:solidFill>
                    <a:latin typeface="Times New Roman" charset="0"/>
                    <a:ea typeface="ＭＳ Ｐゴシック" charset="0"/>
                    <a:cs typeface="+mn-cs"/>
                  </a:rPr>
                  <a:t>t </a:t>
                </a:r>
                <a:r>
                  <a:rPr lang="en-US" sz="1050" kern="1200" dirty="0">
                    <a:solidFill>
                      <a:schemeClr val="tx1"/>
                    </a:solidFill>
                    <a:latin typeface="Times New Roman" charset="0"/>
                    <a:ea typeface="ＭＳ Ｐゴシック" charset="0"/>
                    <a:cs typeface="+mn-cs"/>
                  </a:rPr>
                  <a:t>is bounded by: </a:t>
                </a:r>
                <a14:m>
                  <m:oMath xmlns:m="http://schemas.openxmlformats.org/officeDocument/2006/math">
                    <m:r>
                      <a:rPr lang="en-US" i="1" smtClean="0">
                        <a:latin typeface="Cambria Math" charset="0"/>
                        <a:ea typeface="Cambria Math" charset="0"/>
                        <a:cs typeface="Cambria Math" charset="0"/>
                      </a:rPr>
                      <m:t>𝜎</m:t>
                    </m:r>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𝜌</m:t>
                    </m:r>
                    <m:r>
                      <a:rPr lang="en-US" b="0" i="1" smtClean="0">
                        <a:latin typeface="Cambria Math" charset="0"/>
                        <a:ea typeface="Cambria Math" charset="0"/>
                        <a:cs typeface="Cambria Math" charset="0"/>
                      </a:rPr>
                      <m:t>𝑡</m:t>
                    </m:r>
                  </m:oMath>
                </a14:m>
                <a:endParaRPr lang="en-US" sz="1050" kern="1200" dirty="0">
                  <a:solidFill>
                    <a:schemeClr val="tx1"/>
                  </a:solidFill>
                  <a:latin typeface="Times New Roman" charset="0"/>
                  <a:ea typeface="ＭＳ Ｐゴシック" charset="0"/>
                  <a:cs typeface="+mn-cs"/>
                </a:endParaRPr>
              </a:p>
              <a:p>
                <a:r>
                  <a:rPr lang="en-US" dirty="0"/>
                  <a:t>Another name for a leaky bucket regulator</a:t>
                </a:r>
                <a:r>
                  <a:rPr lang="en-US" baseline="0" dirty="0"/>
                  <a:t> is a "sigma rho regulator" for this reason, and by convention we use rho to refer to the long term rate and sigma the maximum size of a burst. </a:t>
                </a:r>
              </a:p>
              <a:p>
                <a:endParaRPr lang="en-US" baseline="0" dirty="0"/>
              </a:p>
              <a:p>
                <a:r>
                  <a:rPr lang="en-US" baseline="0" dirty="0"/>
                  <a:t>Let’s look at what a sigma rho regulator does to an arrival process, A(t) shown here &lt;click&gt;. Let’s assume this is the cumulative arrival of bits to the regulator over time. We can represent the sigma rho regulator by a blue line like this, starting at any point in time. Starting from any point in time, the regulator will constrain the output process to fall below the blue line, because it won't allow an instantaneous burst of more than sigma and a long-term rate of more than rho. &lt;click&gt; In green is the output from the regulator, showing how red arrivals are delayed in the regulator until they can depart. And now we have placed a bound on how </a:t>
                </a:r>
                <a:r>
                  <a:rPr lang="en-US" baseline="0" dirty="0" err="1"/>
                  <a:t>bursty</a:t>
                </a:r>
                <a:r>
                  <a:rPr lang="en-US" baseline="0" dirty="0"/>
                  <a:t> the output is from the regulator.</a:t>
                </a:r>
              </a:p>
            </p:txBody>
          </p:sp>
        </mc:Choice>
        <mc:Fallback xmlns="">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Put more precisely,</a:t>
                </a:r>
                <a:r>
                  <a:rPr lang="en-US" baseline="0" dirty="0" smtClean="0"/>
                  <a:t> the leaky bucket regulator makes sure that the </a:t>
                </a:r>
                <a:r>
                  <a:rPr lang="en-US" sz="1050" kern="1200" baseline="0" dirty="0" smtClean="0">
                    <a:solidFill>
                      <a:schemeClr val="tx1"/>
                    </a:solidFill>
                    <a:latin typeface="Times New Roman" charset="0"/>
                    <a:ea typeface="ＭＳ Ｐゴシック" charset="0"/>
                    <a:cs typeface="+mn-cs"/>
                  </a:rPr>
                  <a:t>n</a:t>
                </a:r>
                <a:r>
                  <a:rPr lang="en-US" sz="1050" kern="1200" dirty="0" smtClean="0">
                    <a:solidFill>
                      <a:schemeClr val="tx1"/>
                    </a:solidFill>
                    <a:latin typeface="Times New Roman" charset="0"/>
                    <a:ea typeface="ＭＳ Ｐゴシック" charset="0"/>
                    <a:cs typeface="+mn-cs"/>
                  </a:rPr>
                  <a:t>umber of bits that can be sent in </a:t>
                </a:r>
                <a:r>
                  <a:rPr lang="en-US" sz="1050" u="sng" kern="1200" dirty="0">
                    <a:solidFill>
                      <a:schemeClr val="tx1"/>
                    </a:solidFill>
                    <a:latin typeface="Times New Roman" charset="0"/>
                    <a:ea typeface="ＭＳ Ｐゴシック" charset="0"/>
                    <a:cs typeface="+mn-cs"/>
                  </a:rPr>
                  <a:t>any</a:t>
                </a:r>
                <a:r>
                  <a:rPr lang="en-US" sz="1050" kern="1200" dirty="0">
                    <a:solidFill>
                      <a:schemeClr val="tx1"/>
                    </a:solidFill>
                    <a:latin typeface="Times New Roman" charset="0"/>
                    <a:ea typeface="ＭＳ Ｐゴシック" charset="0"/>
                    <a:cs typeface="+mn-cs"/>
                  </a:rPr>
                  <a:t> period of length </a:t>
                </a:r>
                <a:r>
                  <a:rPr lang="en-US" sz="1050" i="1" kern="1200" dirty="0" smtClean="0">
                    <a:solidFill>
                      <a:schemeClr val="tx1"/>
                    </a:solidFill>
                    <a:latin typeface="Times New Roman" charset="0"/>
                    <a:ea typeface="ＭＳ Ｐゴシック" charset="0"/>
                    <a:cs typeface="+mn-cs"/>
                  </a:rPr>
                  <a:t>t </a:t>
                </a:r>
                <a:r>
                  <a:rPr lang="en-US" sz="1050" kern="1200" dirty="0" smtClean="0">
                    <a:solidFill>
                      <a:schemeClr val="tx1"/>
                    </a:solidFill>
                    <a:latin typeface="Times New Roman" charset="0"/>
                    <a:ea typeface="ＭＳ Ｐゴシック" charset="0"/>
                    <a:cs typeface="+mn-cs"/>
                  </a:rPr>
                  <a:t>is </a:t>
                </a:r>
                <a:r>
                  <a:rPr lang="en-US" sz="1050" kern="1200" dirty="0">
                    <a:solidFill>
                      <a:schemeClr val="tx1"/>
                    </a:solidFill>
                    <a:latin typeface="Times New Roman" charset="0"/>
                    <a:ea typeface="ＭＳ Ｐゴシック" charset="0"/>
                    <a:cs typeface="+mn-cs"/>
                  </a:rPr>
                  <a:t>bounded by: </a:t>
                </a:r>
                <a:r>
                  <a:rPr lang="en-US" i="0" smtClean="0">
                    <a:latin typeface="Cambria Math" charset="0"/>
                    <a:ea typeface="Cambria Math" charset="0"/>
                    <a:cs typeface="Cambria Math" charset="0"/>
                  </a:rPr>
                  <a:t>𝜎</a:t>
                </a:r>
                <a:r>
                  <a:rPr lang="en-US" b="0" i="0" smtClean="0">
                    <a:latin typeface="Cambria Math" charset="0"/>
                    <a:ea typeface="Cambria Math" charset="0"/>
                    <a:cs typeface="Cambria Math" charset="0"/>
                  </a:rPr>
                  <a:t>+𝜌𝑡</a:t>
                </a:r>
                <a:endParaRPr lang="en-US" sz="1050" kern="1200" dirty="0">
                  <a:solidFill>
                    <a:schemeClr val="tx1"/>
                  </a:solidFill>
                  <a:latin typeface="Times New Roman" charset="0"/>
                  <a:ea typeface="ＭＳ Ｐゴシック" charset="0"/>
                  <a:cs typeface="+mn-cs"/>
                </a:endParaRPr>
              </a:p>
              <a:p>
                <a:r>
                  <a:rPr lang="en-US" dirty="0" smtClean="0"/>
                  <a:t>Another name for a leaky bucket regulator</a:t>
                </a:r>
                <a:r>
                  <a:rPr lang="en-US" baseline="0" dirty="0" smtClean="0"/>
                  <a:t> is a "sigma rho regulator" for this reason, and by convention we use rho to refer to the long term rate and sigma the maximum size of a burst. </a:t>
                </a:r>
              </a:p>
              <a:p>
                <a:endParaRPr lang="en-US" baseline="0" dirty="0" smtClean="0"/>
              </a:p>
              <a:p>
                <a:r>
                  <a:rPr lang="en-US" baseline="0" dirty="0" smtClean="0"/>
                  <a:t>Let’s look at what a sigma rho regulator does to an arrival process, A(t) shown here &lt;click&gt;. Let’s assume this is the cumulative arrival of bits to the regulator over time. We can represent the sigma rho regulator by a blue line like this, starting at any point in time. Starting from any point in time, the regulator will constrain the output process to fall below the blue line, because it won't allow an instantaneous burst of more than sigma and a long-term rate of more than rho. &lt;click&gt; In green is the output from the regulator, showing how red arrivals are delayed in the regulator until they can depart. And now we have placed a bound on how </a:t>
                </a:r>
                <a:r>
                  <a:rPr lang="en-US" baseline="0" dirty="0" err="1" smtClean="0"/>
                  <a:t>bursty</a:t>
                </a:r>
                <a:r>
                  <a:rPr lang="en-US" baseline="0" dirty="0" smtClean="0"/>
                  <a:t> the output is from the regulator.</a:t>
                </a:r>
              </a:p>
            </p:txBody>
          </p:sp>
        </mc:Fallback>
      </mc:AlternateContent>
      <p:sp>
        <p:nvSpPr>
          <p:cNvPr id="4" name="Slide Number Placeholder 3"/>
          <p:cNvSpPr>
            <a:spLocks noGrp="1"/>
          </p:cNvSpPr>
          <p:nvPr>
            <p:ph type="sldNum" sz="quarter" idx="10"/>
          </p:nvPr>
        </p:nvSpPr>
        <p:spPr/>
        <p:txBody>
          <a:bodyPr/>
          <a:lstStyle/>
          <a:p>
            <a:fld id="{F9359941-1679-5443-A686-DD245D03B7E2}" type="slidenum">
              <a:rPr lang="en-US" smtClean="0"/>
              <a:pPr/>
              <a:t>37</a:t>
            </a:fld>
            <a:endParaRPr lang="en-US"/>
          </a:p>
        </p:txBody>
      </p:sp>
    </p:spTree>
    <p:extLst>
      <p:ext uri="{BB962C8B-B14F-4D97-AF65-F5344CB8AC3E}">
        <p14:creationId xmlns:p14="http://schemas.microsoft.com/office/powerpoint/2010/main" val="37475304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Let's see</a:t>
                </a:r>
                <a:r>
                  <a:rPr lang="en-US" baseline="0" dirty="0"/>
                  <a:t> how we use the leaky bucket regulator in practice. The end host contains a leaky bucket regulator, implemented in software or in hardware. It guarantees that the packets the host is sending into the network are sigma-rho constrained. If the buffer at the first router can hold up to b bits, then we need to make sure the packets leaving the end host are sufficiently regulated that they can't make the buffer overflow. This means the rate at which the buffer is served, </a:t>
                </a:r>
                <a:r>
                  <a:rPr lang="en-US" baseline="0" dirty="0" err="1"/>
                  <a:t>fai</a:t>
                </a:r>
                <a:r>
                  <a:rPr lang="en-US" baseline="0" dirty="0"/>
                  <a:t> times R, must be faster than the rate at which the end host sends bits into the network. In other words, we need fair times R greater than rho. If we also make b greater than sigma, then we can be sure the buffer can absorb the largest burst the end host will send. And if we make sure both of these properties are true, then we can be sure no packets are dropped and the delay through the first router is no more than b over </a:t>
                </a:r>
                <a:r>
                  <a:rPr lang="en-US" baseline="0" dirty="0" err="1"/>
                  <a:t>fai</a:t>
                </a:r>
                <a:r>
                  <a:rPr lang="en-US" baseline="0" dirty="0"/>
                  <a:t> times R seconds.</a:t>
                </a:r>
              </a:p>
              <a:p>
                <a:endParaRPr lang="en-US" baseline="0" dirty="0"/>
              </a:p>
              <a:p>
                <a:r>
                  <a:rPr lang="en-US" dirty="0"/>
                  <a:t>&lt;click&gt; What happens when</a:t>
                </a:r>
                <a:r>
                  <a:rPr lang="en-US" baseline="0" dirty="0"/>
                  <a:t> the packets from the first router reach the second router along the path? Can we be sure the packets won't become </a:t>
                </a:r>
                <a:r>
                  <a:rPr lang="en-US" baseline="0" dirty="0" err="1"/>
                  <a:t>bursty</a:t>
                </a:r>
                <a:r>
                  <a:rPr lang="en-US" baseline="0" dirty="0"/>
                  <a:t> again, and overflow the second router?</a:t>
                </a:r>
              </a:p>
              <a:p>
                <a:endParaRPr lang="en-US" baseline="0" dirty="0"/>
              </a:p>
              <a:p>
                <a:r>
                  <a:rPr lang="en-US" baseline="0" dirty="0"/>
                  <a:t>Yes, we can be sure. &lt;click&gt;  </a:t>
                </a:r>
                <a:r>
                  <a:rPr lang="en-US" baseline="0" dirty="0" err="1"/>
                  <a:t>THere</a:t>
                </a:r>
                <a:r>
                  <a:rPr lang="en-US" baseline="0" dirty="0"/>
                  <a:t> is a very cool theorem that says: </a:t>
                </a:r>
                <a:r>
                  <a:rPr lang="en-US" sz="1800" kern="1200" dirty="0">
                    <a:solidFill>
                      <a:schemeClr val="tx1"/>
                    </a:solidFill>
                    <a:latin typeface="Times New Roman" charset="0"/>
                    <a:ea typeface="ＭＳ Ｐゴシック" charset="0"/>
                    <a:cs typeface="+mn-cs"/>
                  </a:rPr>
                  <a:t>If arrivals to the queue are </a:t>
                </a:r>
                <a14:m>
                  <m:oMath xmlns:m="http://schemas.openxmlformats.org/officeDocument/2006/math">
                    <m:d>
                      <m:dPr>
                        <m:ctrlPr>
                          <a:rPr lang="is-IS" sz="1800" i="1" smtClean="0">
                            <a:latin typeface="Cambria Math" panose="02040503050406030204" pitchFamily="18" charset="0"/>
                          </a:rPr>
                        </m:ctrlPr>
                      </m:dPr>
                      <m:e>
                        <m:r>
                          <a:rPr lang="is-IS" sz="1800" i="1" smtClean="0">
                            <a:latin typeface="Cambria Math" charset="0"/>
                            <a:ea typeface="Cambria Math" charset="0"/>
                            <a:cs typeface="Cambria Math" charset="0"/>
                          </a:rPr>
                          <m:t>𝜎</m:t>
                        </m:r>
                        <m:r>
                          <a:rPr lang="en-US" sz="1800" b="0" i="1" smtClean="0">
                            <a:latin typeface="Cambria Math" charset="0"/>
                            <a:ea typeface="Cambria Math" charset="0"/>
                            <a:cs typeface="Cambria Math" charset="0"/>
                          </a:rPr>
                          <m:t>,</m:t>
                        </m:r>
                        <m:r>
                          <a:rPr lang="en-US" sz="1800" b="0" i="1" smtClean="0">
                            <a:latin typeface="Cambria Math" charset="0"/>
                            <a:ea typeface="Cambria Math" charset="0"/>
                            <a:cs typeface="Cambria Math" charset="0"/>
                          </a:rPr>
                          <m:t>𝜌</m:t>
                        </m:r>
                      </m:e>
                    </m:d>
                  </m:oMath>
                </a14:m>
                <a:r>
                  <a:rPr lang="en-US" sz="1800" kern="1200" dirty="0">
                    <a:solidFill>
                      <a:schemeClr val="tx1"/>
                    </a:solidFill>
                    <a:latin typeface="Times New Roman" charset="0"/>
                    <a:ea typeface="ＭＳ Ｐゴシック" charset="0"/>
                    <a:cs typeface="+mn-cs"/>
                  </a:rPr>
                  <a:t>-constrained, </a:t>
                </a:r>
              </a:p>
              <a:p>
                <a:r>
                  <a:rPr lang="en-US" sz="1800" kern="1200" dirty="0">
                    <a:solidFill>
                      <a:schemeClr val="tx1"/>
                    </a:solidFill>
                    <a:latin typeface="Times New Roman" charset="0"/>
                    <a:ea typeface="ＭＳ Ｐゴシック" charset="0"/>
                    <a:cs typeface="+mn-cs"/>
                  </a:rPr>
                  <a:t>and if the queue is served at rate </a:t>
                </a:r>
                <a14:m>
                  <m:oMath xmlns:m="http://schemas.openxmlformats.org/officeDocument/2006/math">
                    <m:r>
                      <a:rPr lang="en-US" sz="1800" i="1">
                        <a:latin typeface="Cambria Math" charset="0"/>
                        <a:ea typeface="Cambria Math" charset="0"/>
                        <a:cs typeface="Cambria Math" charset="0"/>
                      </a:rPr>
                      <m:t>𝜙</m:t>
                    </m:r>
                    <m:r>
                      <a:rPr lang="en-US" sz="1800" i="1">
                        <a:latin typeface="Cambria Math" charset="0"/>
                        <a:ea typeface="Cambria Math" charset="0"/>
                        <a:cs typeface="Cambria Math" charset="0"/>
                      </a:rPr>
                      <m:t>𝑅</m:t>
                    </m:r>
                    <m:r>
                      <a:rPr lang="en-US" sz="1800" i="1">
                        <a:latin typeface="Cambria Math" charset="0"/>
                        <a:ea typeface="Cambria Math" charset="0"/>
                        <a:cs typeface="Cambria Math" charset="0"/>
                      </a:rPr>
                      <m:t>&gt;</m:t>
                    </m:r>
                    <m:r>
                      <a:rPr lang="en-US" sz="1800" i="1">
                        <a:latin typeface="Cambria Math" charset="0"/>
                        <a:ea typeface="Cambria Math" charset="0"/>
                        <a:cs typeface="Cambria Math" charset="0"/>
                      </a:rPr>
                      <m:t>𝜌</m:t>
                    </m:r>
                  </m:oMath>
                </a14:m>
                <a:r>
                  <a:rPr lang="en-US" sz="1800" kern="1200" dirty="0">
                    <a:solidFill>
                      <a:schemeClr val="tx1"/>
                    </a:solidFill>
                    <a:latin typeface="Times New Roman" charset="0"/>
                    <a:ea typeface="ＭＳ Ｐゴシック" charset="0"/>
                    <a:cs typeface="+mn-cs"/>
                  </a:rPr>
                  <a:t> and </a:t>
                </a:r>
                <a14:m>
                  <m:oMath xmlns:m="http://schemas.openxmlformats.org/officeDocument/2006/math">
                    <m:r>
                      <a:rPr lang="en-US" sz="1800" i="1">
                        <a:latin typeface="Cambria Math" charset="0"/>
                      </a:rPr>
                      <m:t>𝑏</m:t>
                    </m:r>
                    <m:r>
                      <a:rPr lang="en-US" sz="1800" i="1">
                        <a:latin typeface="Cambria Math" charset="0"/>
                      </a:rPr>
                      <m:t>&gt;</m:t>
                    </m:r>
                    <m:r>
                      <a:rPr lang="en-US" sz="1800" i="1">
                        <a:latin typeface="Cambria Math" charset="0"/>
                        <a:ea typeface="Cambria Math" charset="0"/>
                        <a:cs typeface="Cambria Math" charset="0"/>
                      </a:rPr>
                      <m:t>𝜎</m:t>
                    </m:r>
                  </m:oMath>
                </a14:m>
                <a:r>
                  <a:rPr lang="en-US" sz="1800" kern="1200" dirty="0">
                    <a:solidFill>
                      <a:schemeClr val="tx1"/>
                    </a:solidFill>
                    <a:latin typeface="Times New Roman" charset="0"/>
                    <a:ea typeface="ＭＳ Ｐゴシック" charset="0"/>
                    <a:cs typeface="+mn-cs"/>
                  </a:rPr>
                  <a:t>, </a:t>
                </a:r>
              </a:p>
              <a:p>
                <a:r>
                  <a:rPr lang="en-US" sz="1800" kern="1200" dirty="0">
                    <a:solidFill>
                      <a:schemeClr val="tx1"/>
                    </a:solidFill>
                    <a:latin typeface="Times New Roman" charset="0"/>
                    <a:ea typeface="ＭＳ Ｐゴシック" charset="0"/>
                    <a:cs typeface="+mn-cs"/>
                  </a:rPr>
                  <a:t>then the departures from the router are also </a:t>
                </a:r>
                <a14:m>
                  <m:oMath xmlns:m="http://schemas.openxmlformats.org/officeDocument/2006/math">
                    <m:d>
                      <m:dPr>
                        <m:ctrlPr>
                          <a:rPr lang="is-IS" sz="1800" i="1">
                            <a:latin typeface="Cambria Math" panose="02040503050406030204" pitchFamily="18" charset="0"/>
                          </a:rPr>
                        </m:ctrlPr>
                      </m:dPr>
                      <m:e>
                        <m:r>
                          <a:rPr lang="is-IS" sz="1800" i="1">
                            <a:latin typeface="Cambria Math" charset="0"/>
                            <a:ea typeface="Cambria Math" charset="0"/>
                            <a:cs typeface="Cambria Math" charset="0"/>
                          </a:rPr>
                          <m:t>𝜎</m:t>
                        </m:r>
                        <m:r>
                          <a:rPr lang="en-US" sz="1800" i="1">
                            <a:latin typeface="Cambria Math" charset="0"/>
                            <a:ea typeface="Cambria Math" charset="0"/>
                            <a:cs typeface="Cambria Math" charset="0"/>
                          </a:rPr>
                          <m:t>,</m:t>
                        </m:r>
                        <m:r>
                          <a:rPr lang="en-US" sz="1800" i="1">
                            <a:latin typeface="Cambria Math" charset="0"/>
                            <a:ea typeface="Cambria Math" charset="0"/>
                            <a:cs typeface="Cambria Math" charset="0"/>
                          </a:rPr>
                          <m:t>𝜌</m:t>
                        </m:r>
                      </m:e>
                    </m:d>
                  </m:oMath>
                </a14:m>
                <a:r>
                  <a:rPr lang="en-US" sz="1800" kern="1200" dirty="0">
                    <a:solidFill>
                      <a:schemeClr val="tx1"/>
                    </a:solidFill>
                    <a:latin typeface="Times New Roman" charset="0"/>
                    <a:ea typeface="ＭＳ Ｐゴシック" charset="0"/>
                    <a:cs typeface="+mn-cs"/>
                  </a:rPr>
                  <a:t>-constrained. Which means</a:t>
                </a:r>
              </a:p>
              <a:p>
                <a:r>
                  <a:rPr lang="en-US" sz="1800" kern="1200" dirty="0">
                    <a:solidFill>
                      <a:schemeClr val="tx1"/>
                    </a:solidFill>
                    <a:latin typeface="Times New Roman" charset="0"/>
                    <a:ea typeface="ＭＳ Ｐゴシック" charset="0"/>
                    <a:cs typeface="+mn-cs"/>
                  </a:rPr>
                  <a:t>arrivals to the next router are also </a:t>
                </a:r>
                <a14:m>
                  <m:oMath xmlns:m="http://schemas.openxmlformats.org/officeDocument/2006/math">
                    <m:d>
                      <m:dPr>
                        <m:ctrlPr>
                          <a:rPr lang="is-IS" sz="1800" i="1">
                            <a:latin typeface="Cambria Math" panose="02040503050406030204" pitchFamily="18" charset="0"/>
                          </a:rPr>
                        </m:ctrlPr>
                      </m:dPr>
                      <m:e>
                        <m:r>
                          <a:rPr lang="is-IS" sz="1800" i="1">
                            <a:latin typeface="Cambria Math" charset="0"/>
                            <a:ea typeface="Cambria Math" charset="0"/>
                            <a:cs typeface="Cambria Math" charset="0"/>
                          </a:rPr>
                          <m:t>𝜎</m:t>
                        </m:r>
                        <m:r>
                          <a:rPr lang="en-US" sz="1800" i="1">
                            <a:latin typeface="Cambria Math" charset="0"/>
                            <a:ea typeface="Cambria Math" charset="0"/>
                            <a:cs typeface="Cambria Math" charset="0"/>
                          </a:rPr>
                          <m:t>,</m:t>
                        </m:r>
                        <m:r>
                          <a:rPr lang="en-US" sz="1800" i="1">
                            <a:latin typeface="Cambria Math" charset="0"/>
                            <a:ea typeface="Cambria Math" charset="0"/>
                            <a:cs typeface="Cambria Math" charset="0"/>
                          </a:rPr>
                          <m:t>𝜌</m:t>
                        </m:r>
                      </m:e>
                    </m:d>
                  </m:oMath>
                </a14:m>
                <a:r>
                  <a:rPr lang="en-US" sz="1800" dirty="0"/>
                  <a:t>-</a:t>
                </a:r>
                <a:r>
                  <a:rPr lang="en-US" sz="1800" kern="1200" dirty="0">
                    <a:solidFill>
                      <a:schemeClr val="tx1"/>
                    </a:solidFill>
                    <a:latin typeface="Times New Roman" charset="0"/>
                    <a:ea typeface="ＭＳ Ｐゴシック" charset="0"/>
                    <a:cs typeface="+mn-cs"/>
                  </a:rPr>
                  <a:t>constrained too</a:t>
                </a:r>
                <a:r>
                  <a:rPr lang="is-IS" sz="1800" kern="1200" dirty="0">
                    <a:solidFill>
                      <a:schemeClr val="tx1"/>
                    </a:solidFill>
                    <a:latin typeface="Times New Roman" charset="0"/>
                    <a:ea typeface="ＭＳ Ｐゴシック" charset="0"/>
                    <a:cs typeface="+mn-cs"/>
                  </a:rPr>
                  <a:t>. </a:t>
                </a:r>
              </a:p>
              <a:p>
                <a:endParaRPr lang="is-IS" sz="1800" kern="1200" dirty="0">
                  <a:solidFill>
                    <a:schemeClr val="tx1"/>
                  </a:solidFill>
                  <a:latin typeface="Times New Roman" charset="0"/>
                  <a:ea typeface="ＭＳ Ｐゴシック" charset="0"/>
                  <a:cs typeface="+mn-cs"/>
                </a:endParaRPr>
              </a:p>
              <a:p>
                <a:r>
                  <a:rPr lang="is-IS" sz="1800" kern="1200" dirty="0">
                    <a:solidFill>
                      <a:schemeClr val="tx1"/>
                    </a:solidFill>
                    <a:latin typeface="Times New Roman" charset="0"/>
                    <a:ea typeface="ＭＳ Ｐゴシック" charset="0"/>
                    <a:cs typeface="+mn-cs"/>
                  </a:rPr>
                  <a:t>And so the delay</a:t>
                </a:r>
                <a:r>
                  <a:rPr lang="is-IS" sz="1800" kern="1200" baseline="0" dirty="0">
                    <a:solidFill>
                      <a:schemeClr val="tx1"/>
                    </a:solidFill>
                    <a:latin typeface="Times New Roman" charset="0"/>
                    <a:ea typeface="ＭＳ Ｐゴシック" charset="0"/>
                    <a:cs typeface="+mn-cs"/>
                  </a:rPr>
                  <a:t> through the second router is also guaranteed to be less than b over fai times R as well!</a:t>
                </a:r>
                <a:endParaRPr lang="en-US" sz="1800" kern="1200" dirty="0">
                  <a:solidFill>
                    <a:schemeClr val="tx1"/>
                  </a:solidFill>
                  <a:latin typeface="Times New Roman" charset="0"/>
                  <a:ea typeface="ＭＳ Ｐゴシック" charset="0"/>
                  <a:cs typeface="+mn-cs"/>
                </a:endParaRPr>
              </a:p>
              <a:p>
                <a:endParaRPr lang="en-US" dirty="0"/>
              </a:p>
            </p:txBody>
          </p:sp>
        </mc:Choice>
        <mc:Fallback xmlns="">
          <p:sp>
            <p:nvSpPr>
              <p:cNvPr id="3" name="Notes Placeholder 2"/>
              <p:cNvSpPr>
                <a:spLocks noGrp="1"/>
              </p:cNvSpPr>
              <p:nvPr>
                <p:ph type="body" idx="1"/>
              </p:nvPr>
            </p:nvSpPr>
            <p:spPr/>
            <p:txBody>
              <a:bodyPr/>
              <a:lstStyle/>
              <a:p>
                <a:r>
                  <a:rPr lang="en-US" dirty="0" smtClean="0"/>
                  <a:t>Let's see</a:t>
                </a:r>
                <a:r>
                  <a:rPr lang="en-US" baseline="0" dirty="0" smtClean="0"/>
                  <a:t> how we use the leaky bucket regulator in practice. The end host contains a leaky bucket regulator, implemented in software or in hardware. It guarantees that the packets the host is sending into the network are sigma-rho constrained. If the buffer at the first router can hold up to b bits, then we need to make sure the packets leaving the end host are sufficiently regulated that they can't make the buffer overflow. This means the rate at which the buffer is served, </a:t>
                </a:r>
                <a:r>
                  <a:rPr lang="en-US" baseline="0" dirty="0" err="1" smtClean="0"/>
                  <a:t>fai</a:t>
                </a:r>
                <a:r>
                  <a:rPr lang="en-US" baseline="0" dirty="0" smtClean="0"/>
                  <a:t> times R, must be faster than the rate at which the end host sends bits into the network. In other words, we need fair times R greater than rho. If we also make b greater than sigma, then we can be sure the buffer can absorb the largest burst the end host will send. And if we make sure both of these properties are true, then we can be sure no packets are dropped and the delay through the first router is no more than b over </a:t>
                </a:r>
                <a:r>
                  <a:rPr lang="en-US" baseline="0" dirty="0" err="1" smtClean="0"/>
                  <a:t>fai</a:t>
                </a:r>
                <a:r>
                  <a:rPr lang="en-US" baseline="0" dirty="0" smtClean="0"/>
                  <a:t> times R seconds.</a:t>
                </a:r>
              </a:p>
              <a:p>
                <a:endParaRPr lang="en-US" baseline="0" dirty="0" smtClean="0"/>
              </a:p>
              <a:p>
                <a:r>
                  <a:rPr lang="en-US" dirty="0" smtClean="0"/>
                  <a:t>&lt;click&gt; What happens when</a:t>
                </a:r>
                <a:r>
                  <a:rPr lang="en-US" baseline="0" dirty="0" smtClean="0"/>
                  <a:t> the packets from the first router reach the second router along the path? Can we be sure the packets won't become </a:t>
                </a:r>
                <a:r>
                  <a:rPr lang="en-US" baseline="0" dirty="0" err="1" smtClean="0"/>
                  <a:t>bursty</a:t>
                </a:r>
                <a:r>
                  <a:rPr lang="en-US" baseline="0" dirty="0" smtClean="0"/>
                  <a:t> again, and overflow the second router?</a:t>
                </a:r>
              </a:p>
              <a:p>
                <a:endParaRPr lang="en-US" baseline="0" dirty="0" smtClean="0"/>
              </a:p>
              <a:p>
                <a:r>
                  <a:rPr lang="en-US" baseline="0" dirty="0" smtClean="0"/>
                  <a:t>Yes, we can be sure. &lt;click&gt;  </a:t>
                </a:r>
                <a:r>
                  <a:rPr lang="en-US" baseline="0" dirty="0" err="1" smtClean="0"/>
                  <a:t>THere</a:t>
                </a:r>
                <a:r>
                  <a:rPr lang="en-US" baseline="0" dirty="0" smtClean="0"/>
                  <a:t> is a very cool theorem that says: </a:t>
                </a:r>
                <a:r>
                  <a:rPr lang="en-US" sz="1800" kern="1200" dirty="0" smtClean="0">
                    <a:solidFill>
                      <a:schemeClr val="tx1"/>
                    </a:solidFill>
                    <a:latin typeface="Times New Roman" charset="0"/>
                    <a:ea typeface="ＭＳ Ｐゴシック" charset="0"/>
                    <a:cs typeface="+mn-cs"/>
                  </a:rPr>
                  <a:t>If arrivals to the queue are </a:t>
                </a:r>
                <a:r>
                  <a:rPr lang="is-IS" sz="1800" i="0" smtClean="0">
                    <a:latin typeface="Cambria Math" charset="0"/>
                  </a:rPr>
                  <a:t>(</a:t>
                </a:r>
                <a:r>
                  <a:rPr lang="is-IS" sz="1800" i="0" smtClean="0">
                    <a:latin typeface="Cambria Math" charset="0"/>
                    <a:ea typeface="Cambria Math" charset="0"/>
                    <a:cs typeface="Cambria Math" charset="0"/>
                  </a:rPr>
                  <a:t>𝜎</a:t>
                </a:r>
                <a:r>
                  <a:rPr lang="en-US" sz="1800" b="0" i="0" smtClean="0">
                    <a:latin typeface="Cambria Math" charset="0"/>
                    <a:ea typeface="Cambria Math" charset="0"/>
                    <a:cs typeface="Cambria Math" charset="0"/>
                  </a:rPr>
                  <a:t>,𝜌)</a:t>
                </a:r>
                <a:r>
                  <a:rPr lang="en-US" sz="1800" kern="1200" dirty="0" smtClean="0">
                    <a:solidFill>
                      <a:schemeClr val="tx1"/>
                    </a:solidFill>
                    <a:latin typeface="Times New Roman" charset="0"/>
                    <a:ea typeface="ＭＳ Ｐゴシック" charset="0"/>
                    <a:cs typeface="+mn-cs"/>
                  </a:rPr>
                  <a:t>-constrained, </a:t>
                </a:r>
              </a:p>
              <a:p>
                <a:r>
                  <a:rPr lang="en-US" sz="1800" kern="1200" dirty="0" smtClean="0">
                    <a:solidFill>
                      <a:schemeClr val="tx1"/>
                    </a:solidFill>
                    <a:latin typeface="Times New Roman" charset="0"/>
                    <a:ea typeface="ＭＳ Ｐゴシック" charset="0"/>
                    <a:cs typeface="+mn-cs"/>
                  </a:rPr>
                  <a:t>and if the queue is served at rate </a:t>
                </a:r>
                <a:r>
                  <a:rPr lang="en-US" sz="1800" i="0">
                    <a:latin typeface="Cambria Math" charset="0"/>
                    <a:ea typeface="Cambria Math" charset="0"/>
                    <a:cs typeface="Cambria Math" charset="0"/>
                  </a:rPr>
                  <a:t>𝜙𝑅&gt;𝜌</a:t>
                </a:r>
                <a:r>
                  <a:rPr lang="en-US" sz="1800" kern="1200" dirty="0">
                    <a:solidFill>
                      <a:schemeClr val="tx1"/>
                    </a:solidFill>
                    <a:latin typeface="Times New Roman" charset="0"/>
                    <a:ea typeface="ＭＳ Ｐゴシック" charset="0"/>
                    <a:cs typeface="+mn-cs"/>
                  </a:rPr>
                  <a:t> and </a:t>
                </a:r>
                <a:r>
                  <a:rPr lang="en-US" sz="1800" i="0">
                    <a:latin typeface="Cambria Math" charset="0"/>
                  </a:rPr>
                  <a:t>𝑏&gt;</a:t>
                </a:r>
                <a:r>
                  <a:rPr lang="en-US" sz="1800" i="0">
                    <a:latin typeface="Cambria Math" charset="0"/>
                    <a:ea typeface="Cambria Math" charset="0"/>
                    <a:cs typeface="Cambria Math" charset="0"/>
                  </a:rPr>
                  <a:t>𝜎</a:t>
                </a:r>
                <a:r>
                  <a:rPr lang="en-US" sz="1800" kern="1200" dirty="0" smtClean="0">
                    <a:solidFill>
                      <a:schemeClr val="tx1"/>
                    </a:solidFill>
                    <a:latin typeface="Times New Roman" charset="0"/>
                    <a:ea typeface="ＭＳ Ｐゴシック" charset="0"/>
                    <a:cs typeface="+mn-cs"/>
                  </a:rPr>
                  <a:t>, </a:t>
                </a:r>
              </a:p>
              <a:p>
                <a:r>
                  <a:rPr lang="en-US" sz="1800" kern="1200" dirty="0" smtClean="0">
                    <a:solidFill>
                      <a:schemeClr val="tx1"/>
                    </a:solidFill>
                    <a:latin typeface="Times New Roman" charset="0"/>
                    <a:ea typeface="ＭＳ Ｐゴシック" charset="0"/>
                    <a:cs typeface="+mn-cs"/>
                  </a:rPr>
                  <a:t>then </a:t>
                </a:r>
                <a:r>
                  <a:rPr lang="en-US" sz="1800" kern="1200" dirty="0" smtClean="0">
                    <a:solidFill>
                      <a:schemeClr val="tx1"/>
                    </a:solidFill>
                    <a:latin typeface="Times New Roman" charset="0"/>
                    <a:ea typeface="ＭＳ Ｐゴシック" charset="0"/>
                    <a:cs typeface="+mn-cs"/>
                  </a:rPr>
                  <a:t>the departures from the router are </a:t>
                </a:r>
                <a:r>
                  <a:rPr lang="en-US" sz="1800" kern="1200" dirty="0" smtClean="0">
                    <a:solidFill>
                      <a:schemeClr val="tx1"/>
                    </a:solidFill>
                    <a:latin typeface="Times New Roman" charset="0"/>
                    <a:ea typeface="ＭＳ Ｐゴシック" charset="0"/>
                    <a:cs typeface="+mn-cs"/>
                  </a:rPr>
                  <a:t>also </a:t>
                </a:r>
                <a:r>
                  <a:rPr lang="is-IS" sz="1800" i="0">
                    <a:latin typeface="Cambria Math" charset="0"/>
                  </a:rPr>
                  <a:t>(</a:t>
                </a:r>
                <a:r>
                  <a:rPr lang="is-IS" sz="1800" i="0">
                    <a:latin typeface="Cambria Math" charset="0"/>
                    <a:ea typeface="Cambria Math" charset="0"/>
                    <a:cs typeface="Cambria Math" charset="0"/>
                  </a:rPr>
                  <a:t>𝜎</a:t>
                </a:r>
                <a:r>
                  <a:rPr lang="en-US" sz="1800" i="0">
                    <a:latin typeface="Cambria Math" charset="0"/>
                    <a:ea typeface="Cambria Math" charset="0"/>
                    <a:cs typeface="Cambria Math" charset="0"/>
                  </a:rPr>
                  <a:t>,𝜌)</a:t>
                </a:r>
                <a:r>
                  <a:rPr lang="en-US" sz="1800" kern="1200" dirty="0">
                    <a:solidFill>
                      <a:schemeClr val="tx1"/>
                    </a:solidFill>
                    <a:latin typeface="Times New Roman" charset="0"/>
                    <a:ea typeface="ＭＳ Ｐゴシック" charset="0"/>
                    <a:cs typeface="+mn-cs"/>
                  </a:rPr>
                  <a:t>-</a:t>
                </a:r>
                <a:r>
                  <a:rPr lang="en-US" sz="1800" kern="1200" dirty="0" smtClean="0">
                    <a:solidFill>
                      <a:schemeClr val="tx1"/>
                    </a:solidFill>
                    <a:latin typeface="Times New Roman" charset="0"/>
                    <a:ea typeface="ＭＳ Ｐゴシック" charset="0"/>
                    <a:cs typeface="+mn-cs"/>
                  </a:rPr>
                  <a:t>constrained. Which means</a:t>
                </a:r>
              </a:p>
              <a:p>
                <a:r>
                  <a:rPr lang="en-US" sz="1800" kern="1200" dirty="0">
                    <a:solidFill>
                      <a:schemeClr val="tx1"/>
                    </a:solidFill>
                    <a:latin typeface="Times New Roman" charset="0"/>
                    <a:ea typeface="ＭＳ Ｐゴシック" charset="0"/>
                    <a:cs typeface="+mn-cs"/>
                  </a:rPr>
                  <a:t>a</a:t>
                </a:r>
                <a:r>
                  <a:rPr lang="en-US" sz="1800" kern="1200" dirty="0" smtClean="0">
                    <a:solidFill>
                      <a:schemeClr val="tx1"/>
                    </a:solidFill>
                    <a:latin typeface="Times New Roman" charset="0"/>
                    <a:ea typeface="ＭＳ Ｐゴシック" charset="0"/>
                    <a:cs typeface="+mn-cs"/>
                  </a:rPr>
                  <a:t>rrivals to the next router are also </a:t>
                </a:r>
                <a:r>
                  <a:rPr lang="is-IS" sz="1800" i="0">
                    <a:latin typeface="Cambria Math" charset="0"/>
                  </a:rPr>
                  <a:t>(</a:t>
                </a:r>
                <a:r>
                  <a:rPr lang="is-IS" sz="1800" i="0">
                    <a:latin typeface="Cambria Math" charset="0"/>
                    <a:ea typeface="Cambria Math" charset="0"/>
                    <a:cs typeface="Cambria Math" charset="0"/>
                  </a:rPr>
                  <a:t>𝜎</a:t>
                </a:r>
                <a:r>
                  <a:rPr lang="en-US" sz="1800" i="0">
                    <a:latin typeface="Cambria Math" charset="0"/>
                    <a:ea typeface="Cambria Math" charset="0"/>
                    <a:cs typeface="Cambria Math" charset="0"/>
                  </a:rPr>
                  <a:t>,𝜌)</a:t>
                </a:r>
                <a:r>
                  <a:rPr lang="en-US" sz="1800" dirty="0"/>
                  <a:t>-</a:t>
                </a:r>
                <a:r>
                  <a:rPr lang="en-US" sz="1800" kern="1200" dirty="0" smtClean="0">
                    <a:solidFill>
                      <a:schemeClr val="tx1"/>
                    </a:solidFill>
                    <a:latin typeface="Times New Roman" charset="0"/>
                    <a:ea typeface="ＭＳ Ｐゴシック" charset="0"/>
                    <a:cs typeface="+mn-cs"/>
                  </a:rPr>
                  <a:t>constrained too</a:t>
                </a:r>
                <a:r>
                  <a:rPr lang="is-IS" sz="1800" kern="1200" dirty="0" smtClean="0">
                    <a:solidFill>
                      <a:schemeClr val="tx1"/>
                    </a:solidFill>
                    <a:latin typeface="Times New Roman" charset="0"/>
                    <a:ea typeface="ＭＳ Ｐゴシック" charset="0"/>
                    <a:cs typeface="+mn-cs"/>
                  </a:rPr>
                  <a:t>. </a:t>
                </a:r>
              </a:p>
              <a:p>
                <a:endParaRPr lang="is-IS" sz="1800" kern="1200" dirty="0" smtClean="0">
                  <a:solidFill>
                    <a:schemeClr val="tx1"/>
                  </a:solidFill>
                  <a:latin typeface="Times New Roman" charset="0"/>
                  <a:ea typeface="ＭＳ Ｐゴシック" charset="0"/>
                  <a:cs typeface="+mn-cs"/>
                </a:endParaRPr>
              </a:p>
              <a:p>
                <a:r>
                  <a:rPr lang="is-IS" sz="1800" kern="1200" dirty="0" smtClean="0">
                    <a:solidFill>
                      <a:schemeClr val="tx1"/>
                    </a:solidFill>
                    <a:latin typeface="Times New Roman" charset="0"/>
                    <a:ea typeface="ＭＳ Ｐゴシック" charset="0"/>
                    <a:cs typeface="+mn-cs"/>
                  </a:rPr>
                  <a:t>And so the delay</a:t>
                </a:r>
                <a:r>
                  <a:rPr lang="is-IS" sz="1800" kern="1200" baseline="0" dirty="0" smtClean="0">
                    <a:solidFill>
                      <a:schemeClr val="tx1"/>
                    </a:solidFill>
                    <a:latin typeface="Times New Roman" charset="0"/>
                    <a:ea typeface="ＭＳ Ｐゴシック" charset="0"/>
                    <a:cs typeface="+mn-cs"/>
                  </a:rPr>
                  <a:t> through the second router is also guaranteed to be less than b over fai times R as well!</a:t>
                </a:r>
                <a:endParaRPr lang="en-US" sz="1800" kern="1200" dirty="0">
                  <a:solidFill>
                    <a:schemeClr val="tx1"/>
                  </a:solidFill>
                  <a:latin typeface="Times New Roman" charset="0"/>
                  <a:ea typeface="ＭＳ Ｐゴシック" charset="0"/>
                  <a:cs typeface="+mn-cs"/>
                </a:endParaRPr>
              </a:p>
              <a:p>
                <a:endParaRPr lang="en-US" dirty="0"/>
              </a:p>
            </p:txBody>
          </p:sp>
        </mc:Fallback>
      </mc:AlternateContent>
      <p:sp>
        <p:nvSpPr>
          <p:cNvPr id="4" name="Slide Number Placeholder 3"/>
          <p:cNvSpPr>
            <a:spLocks noGrp="1"/>
          </p:cNvSpPr>
          <p:nvPr>
            <p:ph type="sldNum" sz="quarter" idx="10"/>
          </p:nvPr>
        </p:nvSpPr>
        <p:spPr/>
        <p:txBody>
          <a:bodyPr/>
          <a:lstStyle/>
          <a:p>
            <a:fld id="{F9359941-1679-5443-A686-DD245D03B7E2}" type="slidenum">
              <a:rPr lang="en-US" smtClean="0"/>
              <a:pPr/>
              <a:t>38</a:t>
            </a:fld>
            <a:endParaRPr lang="en-US"/>
          </a:p>
        </p:txBody>
      </p:sp>
    </p:spTree>
    <p:extLst>
      <p:ext uri="{BB962C8B-B14F-4D97-AF65-F5344CB8AC3E}">
        <p14:creationId xmlns:p14="http://schemas.microsoft.com/office/powerpoint/2010/main" val="42259078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Let’s put it all together.</a:t>
                </a:r>
              </a:p>
              <a:p>
                <a:endParaRPr lang="en-US" dirty="0"/>
              </a:p>
              <a:p>
                <a:r>
                  <a:rPr lang="en-US" dirty="0"/>
                  <a:t>If</a:t>
                </a:r>
                <a:r>
                  <a:rPr lang="en-US" baseline="0" dirty="0"/>
                  <a:t> the end host has a leaky bucket regulator, and if every router uses Weighted Fair Queueing, then we can guarantee an upper bound on the end to end delay as follows:</a:t>
                </a:r>
              </a:p>
              <a:p>
                <a:endParaRPr 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800" kern="1200" dirty="0">
                    <a:solidFill>
                      <a:schemeClr val="tx1"/>
                    </a:solidFill>
                    <a:latin typeface="Times New Roman" charset="0"/>
                    <a:ea typeface="Cambria Math" charset="0"/>
                    <a:cs typeface="Cambria Math" charset="0"/>
                  </a:rPr>
                  <a:t>&lt;click&gt; If</a:t>
                </a:r>
                <a:r>
                  <a:rPr lang="en-US" sz="1800" dirty="0">
                    <a:ea typeface="Cambria Math" charset="0"/>
                    <a:cs typeface="Cambria Math" charset="0"/>
                  </a:rPr>
                  <a:t> </a:t>
                </a:r>
                <a14:m>
                  <m:oMath xmlns:m="http://schemas.openxmlformats.org/officeDocument/2006/math">
                    <m:r>
                      <a:rPr lang="en-US" sz="1800" i="1">
                        <a:latin typeface="Cambria Math" charset="0"/>
                        <a:ea typeface="Cambria Math" charset="0"/>
                        <a:cs typeface="Cambria Math" charset="0"/>
                      </a:rPr>
                      <m:t>𝜙</m:t>
                    </m:r>
                    <m:r>
                      <a:rPr lang="en-US" sz="1800" i="1">
                        <a:latin typeface="Cambria Math" charset="0"/>
                        <a:ea typeface="Cambria Math" charset="0"/>
                        <a:cs typeface="Cambria Math" charset="0"/>
                      </a:rPr>
                      <m:t>𝑅</m:t>
                    </m:r>
                    <m:r>
                      <a:rPr lang="en-US" sz="1800" i="1">
                        <a:latin typeface="Cambria Math" charset="0"/>
                        <a:ea typeface="Cambria Math" charset="0"/>
                        <a:cs typeface="Cambria Math" charset="0"/>
                      </a:rPr>
                      <m:t>&gt;</m:t>
                    </m:r>
                    <m:r>
                      <a:rPr lang="en-US" sz="1800" i="1">
                        <a:latin typeface="Cambria Math" charset="0"/>
                        <a:ea typeface="Cambria Math" charset="0"/>
                        <a:cs typeface="Cambria Math" charset="0"/>
                      </a:rPr>
                      <m:t>𝜌</m:t>
                    </m:r>
                  </m:oMath>
                </a14:m>
                <a:r>
                  <a:rPr lang="en-US" sz="1800" dirty="0"/>
                  <a:t> </a:t>
                </a:r>
                <a:r>
                  <a:rPr lang="en-US" sz="1800" kern="1200" dirty="0">
                    <a:solidFill>
                      <a:schemeClr val="tx1"/>
                    </a:solidFill>
                    <a:latin typeface="Times New Roman" charset="0"/>
                    <a:ea typeface="ＭＳ Ｐゴシック" charset="0"/>
                    <a:cs typeface="+mn-cs"/>
                  </a:rPr>
                  <a:t>and</a:t>
                </a:r>
                <a:r>
                  <a:rPr lang="en-US" sz="1800" dirty="0"/>
                  <a:t> </a:t>
                </a:r>
                <a14:m>
                  <m:oMath xmlns:m="http://schemas.openxmlformats.org/officeDocument/2006/math">
                    <m:r>
                      <a:rPr lang="en-US" sz="1800" i="1">
                        <a:latin typeface="Cambria Math" charset="0"/>
                      </a:rPr>
                      <m:t>𝑏</m:t>
                    </m:r>
                    <m:r>
                      <a:rPr lang="en-US" sz="1800" i="1">
                        <a:latin typeface="Cambria Math" charset="0"/>
                      </a:rPr>
                      <m:t>&gt;</m:t>
                    </m:r>
                    <m:r>
                      <a:rPr lang="en-US" sz="1800" i="1">
                        <a:latin typeface="Cambria Math" charset="0"/>
                        <a:ea typeface="Cambria Math" charset="0"/>
                        <a:cs typeface="Cambria Math" charset="0"/>
                      </a:rPr>
                      <m:t>𝜎</m:t>
                    </m:r>
                  </m:oMath>
                </a14:m>
                <a:r>
                  <a:rPr lang="en-US" sz="1800" kern="1200" dirty="0">
                    <a:solidFill>
                      <a:schemeClr val="tx1"/>
                    </a:solidFill>
                    <a:latin typeface="Times New Roman" charset="0"/>
                    <a:ea typeface="ＭＳ Ｐゴシック" charset="0"/>
                    <a:cs typeface="+mn-cs"/>
                  </a:rPr>
                  <a:t> then the end-to-end delay of </a:t>
                </a:r>
                <a:r>
                  <a:rPr lang="en-US" sz="1800" u="sng" kern="1200" dirty="0">
                    <a:solidFill>
                      <a:schemeClr val="tx1"/>
                    </a:solidFill>
                    <a:latin typeface="Times New Roman" charset="0"/>
                    <a:ea typeface="ＭＳ Ｐゴシック" charset="0"/>
                    <a:cs typeface="+mn-cs"/>
                  </a:rPr>
                  <a:t>every</a:t>
                </a:r>
                <a:r>
                  <a:rPr lang="en-US" sz="1800" kern="1200" dirty="0">
                    <a:solidFill>
                      <a:schemeClr val="tx1"/>
                    </a:solidFill>
                    <a:latin typeface="Times New Roman" charset="0"/>
                    <a:ea typeface="ＭＳ Ｐゴシック" charset="0"/>
                    <a:cs typeface="+mn-cs"/>
                  </a:rPr>
                  <a:t> packet of length </a:t>
                </a:r>
                <a:r>
                  <a:rPr lang="en-US" sz="1600" kern="1200" dirty="0">
                    <a:solidFill>
                      <a:schemeClr val="tx1"/>
                    </a:solidFill>
                    <a:latin typeface="Times New Roman" charset="0"/>
                    <a:ea typeface="ＭＳ Ｐゴシック" charset="0"/>
                    <a:cs typeface="+mn-cs"/>
                  </a:rPr>
                  <a:t>p </a:t>
                </a:r>
                <a14:m>
                  <m:oMath xmlns:m="http://schemas.openxmlformats.org/officeDocument/2006/math">
                    <m:r>
                      <a:rPr lang="en-US" sz="1600" i="1" smtClean="0">
                        <a:latin typeface="Cambria Math" charset="0"/>
                        <a:ea typeface="Cambria Math" charset="0"/>
                        <a:cs typeface="Cambria Math" charset="0"/>
                      </a:rPr>
                      <m:t>≤</m:t>
                    </m:r>
                    <m:r>
                      <a:rPr lang="en-US" sz="1600" b="0" i="1" smtClean="0">
                        <a:latin typeface="Cambria Math" charset="0"/>
                        <a:ea typeface="Cambria Math" charset="0"/>
                        <a:cs typeface="Cambria Math" charset="0"/>
                      </a:rPr>
                      <m:t>4</m:t>
                    </m:r>
                    <m:d>
                      <m:dPr>
                        <m:ctrlPr>
                          <a:rPr lang="en-US" sz="1600" b="0" i="1" smtClean="0">
                            <a:latin typeface="Cambria Math" panose="02040503050406030204" pitchFamily="18" charset="0"/>
                            <a:ea typeface="Cambria Math" charset="0"/>
                            <a:cs typeface="Cambria Math" charset="0"/>
                          </a:rPr>
                        </m:ctrlPr>
                      </m:dPr>
                      <m:e>
                        <m:f>
                          <m:fPr>
                            <m:ctrlPr>
                              <a:rPr lang="bg-BG" sz="1600" b="0" i="1" smtClean="0">
                                <a:latin typeface="Cambria Math" panose="02040503050406030204" pitchFamily="18" charset="0"/>
                                <a:ea typeface="Cambria Math" charset="0"/>
                                <a:cs typeface="Cambria Math" charset="0"/>
                              </a:rPr>
                            </m:ctrlPr>
                          </m:fPr>
                          <m:num>
                            <m:r>
                              <a:rPr lang="en-US" sz="1600" b="0" i="1" smtClean="0">
                                <a:latin typeface="Cambria Math" charset="0"/>
                                <a:ea typeface="Cambria Math" charset="0"/>
                                <a:cs typeface="Cambria Math" charset="0"/>
                              </a:rPr>
                              <m:t>𝑙</m:t>
                            </m:r>
                          </m:num>
                          <m:den>
                            <m:r>
                              <a:rPr lang="en-US" sz="1600" b="0" i="1" smtClean="0">
                                <a:latin typeface="Cambria Math" charset="0"/>
                                <a:ea typeface="Cambria Math" charset="0"/>
                                <a:cs typeface="Cambria Math" charset="0"/>
                              </a:rPr>
                              <m:t>𝑐</m:t>
                            </m:r>
                          </m:den>
                        </m:f>
                        <m:r>
                          <a:rPr lang="en-US" sz="1600" b="0" i="1" smtClean="0">
                            <a:latin typeface="Cambria Math" charset="0"/>
                            <a:ea typeface="Cambria Math" charset="0"/>
                            <a:cs typeface="Cambria Math" charset="0"/>
                          </a:rPr>
                          <m:t>+</m:t>
                        </m:r>
                        <m:f>
                          <m:fPr>
                            <m:ctrlPr>
                              <a:rPr lang="bg-BG" sz="1600" b="0" i="1" smtClean="0">
                                <a:latin typeface="Cambria Math" panose="02040503050406030204" pitchFamily="18" charset="0"/>
                                <a:ea typeface="Cambria Math" charset="0"/>
                                <a:cs typeface="Cambria Math" charset="0"/>
                              </a:rPr>
                            </m:ctrlPr>
                          </m:fPr>
                          <m:num>
                            <m:r>
                              <a:rPr lang="en-US" sz="1600" b="0" i="1" smtClean="0">
                                <a:latin typeface="Cambria Math" charset="0"/>
                                <a:ea typeface="Cambria Math" charset="0"/>
                                <a:cs typeface="Cambria Math" charset="0"/>
                              </a:rPr>
                              <m:t>𝑝</m:t>
                            </m:r>
                          </m:num>
                          <m:den>
                            <m:r>
                              <a:rPr lang="en-US" sz="1600" b="0" i="1" smtClean="0">
                                <a:latin typeface="Cambria Math" charset="0"/>
                                <a:ea typeface="Cambria Math" charset="0"/>
                                <a:cs typeface="Cambria Math" charset="0"/>
                              </a:rPr>
                              <m:t>𝑅</m:t>
                            </m:r>
                          </m:den>
                        </m:f>
                      </m:e>
                    </m:d>
                    <m:r>
                      <a:rPr lang="en-US" sz="1600" b="0" i="1" smtClean="0">
                        <a:latin typeface="Cambria Math" charset="0"/>
                        <a:ea typeface="Cambria Math" charset="0"/>
                        <a:cs typeface="Cambria Math" charset="0"/>
                      </a:rPr>
                      <m:t>+3</m:t>
                    </m:r>
                    <m:f>
                      <m:fPr>
                        <m:ctrlPr>
                          <a:rPr lang="bg-BG" sz="1600" b="0" i="1" smtClean="0">
                            <a:latin typeface="Cambria Math" panose="02040503050406030204" pitchFamily="18" charset="0"/>
                            <a:ea typeface="Cambria Math" charset="0"/>
                            <a:cs typeface="Cambria Math" charset="0"/>
                          </a:rPr>
                        </m:ctrlPr>
                      </m:fPr>
                      <m:num>
                        <m:r>
                          <a:rPr lang="en-US" sz="1600" b="0" i="1" smtClean="0">
                            <a:latin typeface="Cambria Math" charset="0"/>
                            <a:ea typeface="Cambria Math" charset="0"/>
                            <a:cs typeface="Cambria Math" charset="0"/>
                          </a:rPr>
                          <m:t>𝑏</m:t>
                        </m:r>
                      </m:num>
                      <m:den>
                        <m:r>
                          <m:rPr>
                            <m:nor/>
                          </m:rPr>
                          <a:rPr lang="en-US" sz="1600" i="1" dirty="0">
                            <a:latin typeface="Times New Roman" charset="0"/>
                            <a:ea typeface="Times New Roman" charset="0"/>
                            <a:cs typeface="Times New Roman" charset="0"/>
                          </a:rPr>
                          <m:t>𝜙</m:t>
                        </m:r>
                        <m:r>
                          <m:rPr>
                            <m:nor/>
                          </m:rPr>
                          <a:rPr lang="en-US" sz="1600" i="1" dirty="0">
                            <a:latin typeface="Times New Roman" charset="0"/>
                            <a:ea typeface="Times New Roman" charset="0"/>
                            <a:cs typeface="Times New Roman" charset="0"/>
                          </a:rPr>
                          <m:t>R</m:t>
                        </m:r>
                        <m:r>
                          <m:rPr>
                            <m:nor/>
                          </m:rPr>
                          <a:rPr lang="en-US" sz="1600" i="1" baseline="-25000" dirty="0">
                            <a:latin typeface="Times New Roman" charset="0"/>
                            <a:ea typeface="Times New Roman" charset="0"/>
                            <a:cs typeface="Times New Roman" charset="0"/>
                          </a:rPr>
                          <m:t> </m:t>
                        </m:r>
                      </m:den>
                    </m:f>
                  </m:oMath>
                </a14:m>
                <a:r>
                  <a:rPr lang="en-US" sz="1800" kern="1200" dirty="0">
                    <a:solidFill>
                      <a:schemeClr val="tx1"/>
                    </a:solidFill>
                    <a:latin typeface="Times New Roman" charset="0"/>
                    <a:ea typeface="ＭＳ Ｐゴシック" charset="0"/>
                    <a:cs typeface="+mn-cs"/>
                  </a:rPr>
                  <a:t>  </a:t>
                </a:r>
              </a:p>
              <a:p>
                <a:endParaRPr lang="en-US" dirty="0"/>
              </a:p>
            </p:txBody>
          </p:sp>
        </mc:Choice>
        <mc:Fallback xmlns="">
          <p:sp>
            <p:nvSpPr>
              <p:cNvPr id="3" name="Notes Placeholder 2"/>
              <p:cNvSpPr>
                <a:spLocks noGrp="1"/>
              </p:cNvSpPr>
              <p:nvPr>
                <p:ph type="body" idx="1"/>
              </p:nvPr>
            </p:nvSpPr>
            <p:spPr/>
            <p:txBody>
              <a:bodyPr/>
              <a:lstStyle/>
              <a:p>
                <a:r>
                  <a:rPr lang="en-US" dirty="0" smtClean="0"/>
                  <a:t>Let’s put it all together.</a:t>
                </a:r>
              </a:p>
              <a:p>
                <a:endParaRPr lang="en-US" dirty="0" smtClean="0"/>
              </a:p>
              <a:p>
                <a:r>
                  <a:rPr lang="en-US" dirty="0" smtClean="0"/>
                  <a:t>If</a:t>
                </a:r>
                <a:r>
                  <a:rPr lang="en-US" baseline="0" dirty="0" smtClean="0"/>
                  <a:t> the end host has a leaky bucket regulator, and if every router uses Weighted Fair Queueing, then we can guarantee an upper bound on the end to end delay as follows:</a:t>
                </a:r>
              </a:p>
              <a:p>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800" kern="1200" dirty="0" smtClean="0">
                    <a:solidFill>
                      <a:schemeClr val="tx1"/>
                    </a:solidFill>
                    <a:latin typeface="Times New Roman" charset="0"/>
                    <a:ea typeface="Cambria Math" charset="0"/>
                    <a:cs typeface="Cambria Math" charset="0"/>
                  </a:rPr>
                  <a:t>&lt;click&gt; If</a:t>
                </a:r>
                <a:r>
                  <a:rPr lang="en-US" sz="1800" dirty="0" smtClean="0">
                    <a:ea typeface="Cambria Math" charset="0"/>
                    <a:cs typeface="Cambria Math" charset="0"/>
                  </a:rPr>
                  <a:t> </a:t>
                </a:r>
                <a:r>
                  <a:rPr lang="en-US" sz="1800" i="0">
                    <a:latin typeface="Cambria Math" charset="0"/>
                    <a:ea typeface="Cambria Math" charset="0"/>
                    <a:cs typeface="Cambria Math" charset="0"/>
                  </a:rPr>
                  <a:t>𝜙𝑅&gt;𝜌</a:t>
                </a:r>
                <a:r>
                  <a:rPr lang="en-US" sz="1800" dirty="0"/>
                  <a:t> </a:t>
                </a:r>
                <a:r>
                  <a:rPr lang="en-US" sz="1800" kern="1200" dirty="0">
                    <a:solidFill>
                      <a:schemeClr val="tx1"/>
                    </a:solidFill>
                    <a:latin typeface="Times New Roman" charset="0"/>
                    <a:ea typeface="ＭＳ Ｐゴシック" charset="0"/>
                    <a:cs typeface="+mn-cs"/>
                  </a:rPr>
                  <a:t>and</a:t>
                </a:r>
                <a:r>
                  <a:rPr lang="en-US" sz="1800" dirty="0"/>
                  <a:t> </a:t>
                </a:r>
                <a:r>
                  <a:rPr lang="en-US" sz="1800" i="0">
                    <a:latin typeface="Cambria Math" charset="0"/>
                  </a:rPr>
                  <a:t>𝑏&gt;</a:t>
                </a:r>
                <a:r>
                  <a:rPr lang="en-US" sz="1800" i="0">
                    <a:latin typeface="Cambria Math" charset="0"/>
                    <a:ea typeface="Cambria Math" charset="0"/>
                    <a:cs typeface="Cambria Math" charset="0"/>
                  </a:rPr>
                  <a:t>𝜎</a:t>
                </a:r>
                <a:r>
                  <a:rPr lang="en-US" sz="1800" kern="1200" dirty="0" smtClean="0">
                    <a:solidFill>
                      <a:schemeClr val="tx1"/>
                    </a:solidFill>
                    <a:latin typeface="Times New Roman" charset="0"/>
                    <a:ea typeface="ＭＳ Ｐゴシック" charset="0"/>
                    <a:cs typeface="+mn-cs"/>
                  </a:rPr>
                  <a:t> then the end-to-end delay of </a:t>
                </a:r>
                <a:r>
                  <a:rPr lang="en-US" sz="1800" u="sng" kern="1200" dirty="0" smtClean="0">
                    <a:solidFill>
                      <a:schemeClr val="tx1"/>
                    </a:solidFill>
                    <a:latin typeface="Times New Roman" charset="0"/>
                    <a:ea typeface="ＭＳ Ｐゴシック" charset="0"/>
                    <a:cs typeface="+mn-cs"/>
                  </a:rPr>
                  <a:t>every</a:t>
                </a:r>
                <a:r>
                  <a:rPr lang="en-US" sz="1800" kern="1200" dirty="0" smtClean="0">
                    <a:solidFill>
                      <a:schemeClr val="tx1"/>
                    </a:solidFill>
                    <a:latin typeface="Times New Roman" charset="0"/>
                    <a:ea typeface="ＭＳ Ｐゴシック" charset="0"/>
                    <a:cs typeface="+mn-cs"/>
                  </a:rPr>
                  <a:t> packet of length </a:t>
                </a:r>
                <a:r>
                  <a:rPr lang="en-US" sz="1600" kern="1200" dirty="0" smtClean="0">
                    <a:solidFill>
                      <a:schemeClr val="tx1"/>
                    </a:solidFill>
                    <a:latin typeface="Times New Roman" charset="0"/>
                    <a:ea typeface="ＭＳ Ｐゴシック" charset="0"/>
                    <a:cs typeface="+mn-cs"/>
                  </a:rPr>
                  <a:t>p </a:t>
                </a:r>
                <a:r>
                  <a:rPr lang="en-US" sz="1600" i="0" smtClean="0">
                    <a:latin typeface="Cambria Math" charset="0"/>
                    <a:ea typeface="Cambria Math" charset="0"/>
                    <a:cs typeface="Cambria Math" charset="0"/>
                  </a:rPr>
                  <a:t>≤</a:t>
                </a:r>
                <a:r>
                  <a:rPr lang="en-US" sz="1600" b="0" i="0" smtClean="0">
                    <a:latin typeface="Cambria Math" charset="0"/>
                    <a:ea typeface="Cambria Math" charset="0"/>
                    <a:cs typeface="Cambria Math" charset="0"/>
                  </a:rPr>
                  <a:t>4(𝑙</a:t>
                </a:r>
                <a:r>
                  <a:rPr lang="bg-BG" sz="1600" b="0" i="0" smtClean="0">
                    <a:latin typeface="Cambria Math" charset="0"/>
                    <a:ea typeface="Cambria Math" charset="0"/>
                    <a:cs typeface="Cambria Math" charset="0"/>
                  </a:rPr>
                  <a:t>/</a:t>
                </a:r>
                <a:r>
                  <a:rPr lang="en-US" sz="1600" b="0" i="0" smtClean="0">
                    <a:latin typeface="Cambria Math" charset="0"/>
                    <a:ea typeface="Cambria Math" charset="0"/>
                    <a:cs typeface="Cambria Math" charset="0"/>
                  </a:rPr>
                  <a:t>𝑐+𝑝</a:t>
                </a:r>
                <a:r>
                  <a:rPr lang="bg-BG" sz="1600" b="0" i="0" smtClean="0">
                    <a:latin typeface="Cambria Math" charset="0"/>
                    <a:ea typeface="Cambria Math" charset="0"/>
                    <a:cs typeface="Cambria Math" charset="0"/>
                  </a:rPr>
                  <a:t>/</a:t>
                </a:r>
                <a:r>
                  <a:rPr lang="en-US" sz="1600" b="0" i="0" smtClean="0">
                    <a:latin typeface="Cambria Math" charset="0"/>
                    <a:ea typeface="Cambria Math" charset="0"/>
                    <a:cs typeface="Cambria Math" charset="0"/>
                  </a:rPr>
                  <a:t>𝑅)+3 𝑏</a:t>
                </a:r>
                <a:r>
                  <a:rPr lang="bg-BG" sz="1600" b="0" i="0" smtClean="0">
                    <a:latin typeface="Cambria Math" charset="0"/>
                    <a:ea typeface="Cambria Math" charset="0"/>
                    <a:cs typeface="Cambria Math" charset="0"/>
                  </a:rPr>
                  <a:t>/</a:t>
                </a:r>
                <a:r>
                  <a:rPr lang="en-US" sz="1600" b="0" i="0" dirty="0">
                    <a:latin typeface="Times New Roman" charset="0"/>
                    <a:ea typeface="Times New Roman" charset="0"/>
                    <a:cs typeface="Times New Roman" charset="0"/>
                  </a:rPr>
                  <a:t>"</a:t>
                </a:r>
                <a:r>
                  <a:rPr lang="en-US" sz="1600" i="0" dirty="0">
                    <a:latin typeface="Times New Roman" charset="0"/>
                    <a:ea typeface="Times New Roman" charset="0"/>
                    <a:cs typeface="Times New Roman" charset="0"/>
                  </a:rPr>
                  <a:t>𝜙R</a:t>
                </a:r>
                <a:r>
                  <a:rPr lang="en-US" sz="1600" i="0" baseline="-25000" dirty="0">
                    <a:latin typeface="Times New Roman" charset="0"/>
                    <a:ea typeface="Times New Roman" charset="0"/>
                    <a:cs typeface="Times New Roman" charset="0"/>
                  </a:rPr>
                  <a:t> </a:t>
                </a:r>
                <a:r>
                  <a:rPr lang="en-US" sz="1600" i="0" baseline="-25000" dirty="0">
                    <a:latin typeface="Cambria Math" charset="0"/>
                    <a:ea typeface="Times New Roman" charset="0"/>
                    <a:cs typeface="Times New Roman" charset="0"/>
                  </a:rPr>
                  <a:t>" </a:t>
                </a:r>
                <a:r>
                  <a:rPr lang="en-US" sz="1800" kern="1200" dirty="0" smtClean="0">
                    <a:solidFill>
                      <a:schemeClr val="tx1"/>
                    </a:solidFill>
                    <a:latin typeface="Times New Roman" charset="0"/>
                    <a:ea typeface="ＭＳ Ｐゴシック" charset="0"/>
                    <a:cs typeface="+mn-cs"/>
                  </a:rPr>
                  <a:t>  </a:t>
                </a:r>
              </a:p>
              <a:p>
                <a:endParaRPr lang="en-US" dirty="0"/>
              </a:p>
            </p:txBody>
          </p:sp>
        </mc:Fallback>
      </mc:AlternateContent>
      <p:sp>
        <p:nvSpPr>
          <p:cNvPr id="4" name="Slide Number Placeholder 3"/>
          <p:cNvSpPr>
            <a:spLocks noGrp="1"/>
          </p:cNvSpPr>
          <p:nvPr>
            <p:ph type="sldNum" sz="quarter" idx="10"/>
          </p:nvPr>
        </p:nvSpPr>
        <p:spPr/>
        <p:txBody>
          <a:bodyPr/>
          <a:lstStyle/>
          <a:p>
            <a:fld id="{F9359941-1679-5443-A686-DD245D03B7E2}" type="slidenum">
              <a:rPr lang="en-US" smtClean="0"/>
              <a:pPr/>
              <a:t>39</a:t>
            </a:fld>
            <a:endParaRPr lang="en-US"/>
          </a:p>
        </p:txBody>
      </p:sp>
    </p:spTree>
    <p:extLst>
      <p:ext uri="{BB962C8B-B14F-4D97-AF65-F5344CB8AC3E}">
        <p14:creationId xmlns:p14="http://schemas.microsoft.com/office/powerpoint/2010/main" val="20863905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 summary, we might consider some packets to be more important because: </a:t>
            </a:r>
          </a:p>
          <a:p>
            <a:r>
              <a:rPr lang="en-US" sz="1800" dirty="0"/>
              <a:t>For example:</a:t>
            </a:r>
          </a:p>
          <a:p>
            <a:pPr marL="514350" indent="-514350">
              <a:buFont typeface="+mj-lt"/>
              <a:buAutoNum type="arabicPeriod"/>
            </a:pPr>
            <a:r>
              <a:rPr lang="en-US" dirty="0"/>
              <a:t>The control traffic that keeps the network working (e.g. packets carrying routing table updates)</a:t>
            </a:r>
          </a:p>
          <a:p>
            <a:pPr marL="514350" indent="-514350">
              <a:buFont typeface="+mj-lt"/>
              <a:buAutoNum type="arabicPeriod"/>
            </a:pPr>
            <a:r>
              <a:rPr lang="en-US" dirty="0"/>
              <a:t>Traffic from a particular user (e.g. a customer paying more)</a:t>
            </a:r>
          </a:p>
          <a:p>
            <a:pPr marL="514350" indent="-514350">
              <a:buFont typeface="+mj-lt"/>
              <a:buAutoNum type="arabicPeriod"/>
            </a:pPr>
            <a:r>
              <a:rPr lang="en-US" dirty="0"/>
              <a:t>Traffic belonging to a particular application (e.g. videoconference)</a:t>
            </a:r>
          </a:p>
          <a:p>
            <a:pPr marL="514350" indent="-514350">
              <a:buFont typeface="+mj-lt"/>
              <a:buAutoNum type="arabicPeriod"/>
            </a:pPr>
            <a:r>
              <a:rPr lang="en-US" dirty="0"/>
              <a:t>Traffic to/from particular IP addresses (e.g. emergency services)</a:t>
            </a:r>
          </a:p>
          <a:p>
            <a:pPr marL="514350" indent="-514350">
              <a:buFont typeface="+mj-lt"/>
              <a:buAutoNum type="arabicPeriod"/>
            </a:pPr>
            <a:r>
              <a:rPr lang="en-US" dirty="0"/>
              <a:t>Traffic that is time sensitive (e.g. clock updates)</a:t>
            </a:r>
          </a:p>
          <a:p>
            <a:endParaRPr lang="en-US" baseline="0" dirty="0"/>
          </a:p>
          <a:p>
            <a:r>
              <a:rPr lang="en-US" baseline="0" dirty="0"/>
              <a:t>Another less obvious drawback of a FIFO queue is what is known as “the tragedy of the commons”. </a:t>
            </a:r>
          </a:p>
          <a:p>
            <a:endParaRPr lang="en-US" dirty="0"/>
          </a:p>
          <a:p>
            <a:endParaRPr lang="en-US"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4</a:t>
            </a:fld>
            <a:endParaRPr lang="en-US"/>
          </a:p>
        </p:txBody>
      </p:sp>
    </p:spTree>
    <p:extLst>
      <p:ext uri="{BB962C8B-B14F-4D97-AF65-F5344CB8AC3E}">
        <p14:creationId xmlns:p14="http://schemas.microsoft.com/office/powerpoint/2010/main" val="8063698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513" y="704850"/>
            <a:ext cx="6264275" cy="3524250"/>
          </a:xfrm>
        </p:spPr>
      </p:sp>
      <p:sp>
        <p:nvSpPr>
          <p:cNvPr id="3" name="Notes Placeholder 2"/>
          <p:cNvSpPr>
            <a:spLocks noGrp="1"/>
          </p:cNvSpPr>
          <p:nvPr>
            <p:ph type="body" idx="1"/>
          </p:nvPr>
        </p:nvSpPr>
        <p:spPr/>
        <p:txBody>
          <a:bodyPr/>
          <a:lstStyle/>
          <a:p>
            <a:r>
              <a:rPr lang="en-US" baseline="0" dirty="0"/>
              <a:t>In other words, in our original example, if we set b </a:t>
            </a:r>
            <a:r>
              <a:rPr lang="en-US" baseline="0" dirty="0" err="1"/>
              <a:t>i</a:t>
            </a:r>
            <a:r>
              <a:rPr lang="en-US" baseline="0" dirty="0"/>
              <a:t> greater than sigma and </a:t>
            </a:r>
            <a:r>
              <a:rPr lang="en-US" baseline="0" dirty="0" err="1"/>
              <a:t>fai</a:t>
            </a:r>
            <a:r>
              <a:rPr lang="en-US" baseline="0" dirty="0"/>
              <a:t> </a:t>
            </a:r>
            <a:r>
              <a:rPr lang="en-US" baseline="0" dirty="0" err="1"/>
              <a:t>i</a:t>
            </a:r>
            <a:r>
              <a:rPr lang="en-US" baseline="0" dirty="0"/>
              <a:t> times R greater than rho, then we have a simple upper bound on the end to end delay as shown. </a:t>
            </a:r>
          </a:p>
        </p:txBody>
      </p:sp>
      <p:sp>
        <p:nvSpPr>
          <p:cNvPr id="4" name="Slide Number Placeholder 3"/>
          <p:cNvSpPr>
            <a:spLocks noGrp="1"/>
          </p:cNvSpPr>
          <p:nvPr>
            <p:ph type="sldNum" sz="quarter" idx="10"/>
          </p:nvPr>
        </p:nvSpPr>
        <p:spPr/>
        <p:txBody>
          <a:bodyPr/>
          <a:lstStyle/>
          <a:p>
            <a:fld id="{F9359941-1679-5443-A686-DD245D03B7E2}" type="slidenum">
              <a:rPr lang="en-US" smtClean="0"/>
              <a:pPr/>
              <a:t>40</a:t>
            </a:fld>
            <a:endParaRPr lang="en-US"/>
          </a:p>
        </p:txBody>
      </p:sp>
    </p:spTree>
    <p:extLst>
      <p:ext uri="{BB962C8B-B14F-4D97-AF65-F5344CB8AC3E}">
        <p14:creationId xmlns:p14="http://schemas.microsoft.com/office/powerpoint/2010/main" val="16020967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513" y="704850"/>
            <a:ext cx="6264275" cy="352425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Let’s look at a</a:t>
                </a:r>
                <a:r>
                  <a:rPr lang="en-US" baseline="0" dirty="0"/>
                  <a:t> numeric example. </a:t>
                </a:r>
              </a:p>
              <a:p>
                <a:endParaRPr 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800" kern="1200" dirty="0">
                    <a:solidFill>
                      <a:schemeClr val="tx1"/>
                    </a:solidFill>
                    <a:latin typeface="Times New Roman" charset="0"/>
                    <a:ea typeface="ＭＳ Ｐゴシック" charset="0"/>
                    <a:cs typeface="+mn-cs"/>
                  </a:rPr>
                  <a:t>In the network below, we want to give an application flow a rate of 10Mb/s and an end to end delay of less than 4.7ms for 1,000 byte packets. What values of </a:t>
                </a:r>
                <a14:m>
                  <m:oMath xmlns:m="http://schemas.openxmlformats.org/officeDocument/2006/math">
                    <m:r>
                      <a:rPr lang="en-US" sz="1800" i="1">
                        <a:latin typeface="Cambria Math" charset="0"/>
                        <a:ea typeface="Cambria Math" charset="0"/>
                        <a:cs typeface="Cambria Math" charset="0"/>
                      </a:rPr>
                      <m:t>𝜎</m:t>
                    </m:r>
                  </m:oMath>
                </a14:m>
                <a:r>
                  <a:rPr lang="en-US" sz="1800" dirty="0">
                    <a:ea typeface="Cambria Math" charset="0"/>
                    <a:cs typeface="Cambria Math" charset="0"/>
                  </a:rPr>
                  <a:t> </a:t>
                </a:r>
                <a:r>
                  <a:rPr lang="en-US" sz="1800" kern="1200" dirty="0">
                    <a:solidFill>
                      <a:schemeClr val="tx1"/>
                    </a:solidFill>
                    <a:latin typeface="Times New Roman" charset="0"/>
                    <a:ea typeface="Cambria Math" charset="0"/>
                    <a:cs typeface="Cambria Math" charset="0"/>
                  </a:rPr>
                  <a:t>and</a:t>
                </a:r>
                <a:r>
                  <a:rPr lang="en-US" sz="1800" dirty="0">
                    <a:ea typeface="Cambria Math" charset="0"/>
                    <a:cs typeface="Cambria Math" charset="0"/>
                  </a:rPr>
                  <a:t> </a:t>
                </a:r>
                <a14:m>
                  <m:oMath xmlns:m="http://schemas.openxmlformats.org/officeDocument/2006/math">
                    <m:r>
                      <a:rPr lang="en-US" sz="1800" i="1">
                        <a:latin typeface="Cambria Math" charset="0"/>
                        <a:ea typeface="Cambria Math" charset="0"/>
                        <a:cs typeface="Cambria Math" charset="0"/>
                      </a:rPr>
                      <m:t>𝜌</m:t>
                    </m:r>
                  </m:oMath>
                </a14:m>
                <a:r>
                  <a:rPr lang="en-US" sz="1800" kern="1200" dirty="0">
                    <a:solidFill>
                      <a:schemeClr val="tx1"/>
                    </a:solidFill>
                    <a:latin typeface="Times New Roman" charset="0"/>
                    <a:ea typeface="ＭＳ Ｐゴシック" charset="0"/>
                    <a:cs typeface="+mn-cs"/>
                  </a:rPr>
                  <a:t> should we use for the leaky bucket regulator? And what service rate and buffer size do we need in the routers? We</a:t>
                </a:r>
                <a:r>
                  <a:rPr lang="en-US" sz="1800" kern="1200" baseline="0" dirty="0">
                    <a:solidFill>
                      <a:schemeClr val="tx1"/>
                    </a:solidFill>
                    <a:latin typeface="Times New Roman" charset="0"/>
                    <a:ea typeface="ＭＳ Ｐゴシック" charset="0"/>
                    <a:cs typeface="+mn-cs"/>
                  </a:rPr>
                  <a:t> are going to a</a:t>
                </a:r>
                <a:r>
                  <a:rPr lang="en-US" sz="1800" kern="1200" dirty="0">
                    <a:solidFill>
                      <a:schemeClr val="tx1"/>
                    </a:solidFill>
                    <a:latin typeface="Times New Roman" charset="0"/>
                    <a:ea typeface="ＭＳ Ｐゴシック" charset="0"/>
                    <a:cs typeface="+mn-cs"/>
                  </a:rPr>
                  <a:t>ssume a speed of propagation, </a:t>
                </a:r>
                <a14:m>
                  <m:oMath xmlns:m="http://schemas.openxmlformats.org/officeDocument/2006/math">
                    <m:r>
                      <a:rPr lang="en-US" sz="1800" b="0" i="1" smtClean="0">
                        <a:latin typeface="Cambria Math" charset="0"/>
                      </a:rPr>
                      <m:t>𝑐</m:t>
                    </m:r>
                    <m:r>
                      <a:rPr lang="en-US" sz="1800" b="0" i="1" smtClean="0">
                        <a:latin typeface="Cambria Math" charset="0"/>
                      </a:rPr>
                      <m:t>=2</m:t>
                    </m:r>
                    <m:sSup>
                      <m:sSupPr>
                        <m:ctrlPr>
                          <a:rPr lang="el-GR" sz="1800" b="0" i="1" smtClean="0">
                            <a:latin typeface="Cambria Math" panose="02040503050406030204" pitchFamily="18" charset="0"/>
                          </a:rPr>
                        </m:ctrlPr>
                      </m:sSupPr>
                      <m:e>
                        <m:r>
                          <a:rPr lang="el-GR" sz="1800" b="0" i="1" smtClean="0">
                            <a:latin typeface="Cambria Math" charset="0"/>
                            <a:ea typeface="Cambria Math" charset="0"/>
                            <a:cs typeface="Cambria Math" charset="0"/>
                          </a:rPr>
                          <m:t>×</m:t>
                        </m:r>
                        <m:r>
                          <a:rPr lang="en-US" sz="1800" b="0" i="1" smtClean="0">
                            <a:latin typeface="Cambria Math" charset="0"/>
                            <a:ea typeface="Cambria Math" charset="0"/>
                            <a:cs typeface="Cambria Math" charset="0"/>
                          </a:rPr>
                          <m:t>10</m:t>
                        </m:r>
                      </m:e>
                      <m:sup>
                        <m:r>
                          <a:rPr lang="en-US" sz="1800" b="0" i="1" smtClean="0">
                            <a:latin typeface="Cambria Math" charset="0"/>
                          </a:rPr>
                          <m:t>8</m:t>
                        </m:r>
                      </m:sup>
                    </m:sSup>
                  </m:oMath>
                </a14:m>
                <a:r>
                  <a:rPr lang="en-US" sz="1800" kern="1200" dirty="0">
                    <a:solidFill>
                      <a:schemeClr val="tx1"/>
                    </a:solidFill>
                    <a:latin typeface="Times New Roman" charset="0"/>
                    <a:ea typeface="ＭＳ Ｐゴシック" charset="0"/>
                    <a:cs typeface="+mn-cs"/>
                  </a:rPr>
                  <a:t>m/s.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800" kern="1200" dirty="0">
                  <a:solidFill>
                    <a:schemeClr val="tx1"/>
                  </a:solidFill>
                  <a:latin typeface="Times New Roman" charset="0"/>
                  <a:ea typeface="ＭＳ Ｐゴシック" charset="0"/>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800" kern="1200" dirty="0">
                    <a:solidFill>
                      <a:schemeClr val="tx1"/>
                    </a:solidFill>
                    <a:latin typeface="Times New Roman" charset="0"/>
                    <a:ea typeface="ＭＳ Ｐゴシック" charset="0"/>
                    <a:cs typeface="+mn-cs"/>
                  </a:rPr>
                  <a:t>Here is the answer:</a:t>
                </a:r>
              </a:p>
              <a:p>
                <a:r>
                  <a:rPr lang="en-US" sz="1800" kern="1200" dirty="0">
                    <a:solidFill>
                      <a:schemeClr val="tx1"/>
                    </a:solidFill>
                    <a:latin typeface="Times New Roman" charset="0"/>
                    <a:ea typeface="ＭＳ Ｐゴシック" charset="0"/>
                    <a:cs typeface="+mn-cs"/>
                  </a:rPr>
                  <a:t>The fixed component of delay – in other words, all</a:t>
                </a:r>
                <a:r>
                  <a:rPr lang="en-US" sz="1800" kern="1200" baseline="0" dirty="0">
                    <a:solidFill>
                      <a:schemeClr val="tx1"/>
                    </a:solidFill>
                    <a:latin typeface="Times New Roman" charset="0"/>
                    <a:ea typeface="ＭＳ Ｐゴシック" charset="0"/>
                    <a:cs typeface="+mn-cs"/>
                  </a:rPr>
                  <a:t> of the delay except for the queueing delay –</a:t>
                </a:r>
                <a:r>
                  <a:rPr lang="en-US" sz="1800" kern="1200" dirty="0">
                    <a:solidFill>
                      <a:schemeClr val="tx1"/>
                    </a:solidFill>
                    <a:latin typeface="Times New Roman" charset="0"/>
                    <a:ea typeface="ＭＳ Ｐゴシック" charset="0"/>
                    <a:cs typeface="+mn-cs"/>
                  </a:rPr>
                  <a:t> is given by </a:t>
                </a:r>
                <a14:m>
                  <m:oMath xmlns:m="http://schemas.openxmlformats.org/officeDocument/2006/math">
                    <m:f>
                      <m:fPr>
                        <m:type m:val="lin"/>
                        <m:ctrlPr>
                          <a:rPr lang="en-US" sz="1800" i="1" smtClean="0">
                            <a:latin typeface="Cambria Math" panose="02040503050406030204" pitchFamily="18" charset="0"/>
                          </a:rPr>
                        </m:ctrlPr>
                      </m:fPr>
                      <m:num>
                        <m:r>
                          <a:rPr lang="en-US" sz="1800" b="0" i="1" smtClean="0">
                            <a:latin typeface="Cambria Math" charset="0"/>
                          </a:rPr>
                          <m:t>(120</m:t>
                        </m:r>
                        <m:r>
                          <a:rPr lang="en-US" sz="1800" b="0" i="1" smtClean="0">
                            <a:latin typeface="Cambria Math" charset="0"/>
                          </a:rPr>
                          <m:t>𝑘𝑚</m:t>
                        </m:r>
                      </m:num>
                      <m:den>
                        <m:r>
                          <a:rPr lang="en-US" sz="1800" b="0" i="1" smtClean="0">
                            <a:latin typeface="Cambria Math" charset="0"/>
                          </a:rPr>
                          <m:t>𝑐</m:t>
                        </m:r>
                      </m:den>
                    </m:f>
                    <m:r>
                      <a:rPr lang="en-US" sz="1800" b="0" i="1" smtClean="0">
                        <a:latin typeface="Cambria Math" charset="0"/>
                      </a:rPr>
                      <m:t>)+8,000</m:t>
                    </m:r>
                    <m:r>
                      <a:rPr lang="en-US" sz="1800" b="0" i="1" smtClean="0">
                        <a:latin typeface="Cambria Math" charset="0"/>
                      </a:rPr>
                      <m:t>𝑏𝑖𝑡𝑠</m:t>
                    </m:r>
                  </m:oMath>
                </a14:m>
                <a:r>
                  <a:rPr lang="en-US" sz="1800" kern="1200" dirty="0">
                    <a:solidFill>
                      <a:schemeClr val="tx1"/>
                    </a:solidFill>
                    <a:latin typeface="Times New Roman" charset="0"/>
                    <a:ea typeface="ＭＳ Ｐゴシック" charset="0"/>
                    <a:cs typeface="+mn-cs"/>
                  </a:rPr>
                  <a:t>(</a:t>
                </a:r>
                <a14:m>
                  <m:oMath xmlns:m="http://schemas.openxmlformats.org/officeDocument/2006/math">
                    <m:f>
                      <m:fPr>
                        <m:ctrlPr>
                          <a:rPr lang="bg-BG" sz="1800" i="1" dirty="0" smtClean="0">
                            <a:latin typeface="Cambria Math" panose="02040503050406030204" pitchFamily="18" charset="0"/>
                          </a:rPr>
                        </m:ctrlPr>
                      </m:fPr>
                      <m:num>
                        <m:r>
                          <a:rPr lang="en-US" sz="1800" b="0" i="1" dirty="0" smtClean="0">
                            <a:latin typeface="Cambria Math" charset="0"/>
                          </a:rPr>
                          <m:t>1</m:t>
                        </m:r>
                      </m:num>
                      <m:den>
                        <m:sSup>
                          <m:sSupPr>
                            <m:ctrlPr>
                              <a:rPr lang="bg-BG" sz="1800" i="1" dirty="0" smtClean="0">
                                <a:latin typeface="Cambria Math" panose="02040503050406030204" pitchFamily="18" charset="0"/>
                              </a:rPr>
                            </m:ctrlPr>
                          </m:sSupPr>
                          <m:e>
                            <m:r>
                              <a:rPr lang="en-US" sz="1800" b="0" i="1" dirty="0" smtClean="0">
                                <a:latin typeface="Cambria Math" charset="0"/>
                              </a:rPr>
                              <m:t>10</m:t>
                            </m:r>
                          </m:e>
                          <m:sup>
                            <m:r>
                              <a:rPr lang="en-US" sz="1800" b="0" i="1" dirty="0" smtClean="0">
                                <a:latin typeface="Cambria Math" charset="0"/>
                              </a:rPr>
                              <m:t>9</m:t>
                            </m:r>
                          </m:sup>
                        </m:sSup>
                      </m:den>
                    </m:f>
                    <m:r>
                      <a:rPr lang="en-US" sz="1800" b="0" i="1" dirty="0" smtClean="0">
                        <a:latin typeface="Cambria Math" charset="0"/>
                      </a:rPr>
                      <m:t>+</m:t>
                    </m:r>
                    <m:f>
                      <m:fPr>
                        <m:ctrlPr>
                          <a:rPr lang="bg-BG" sz="1800" i="1" dirty="0">
                            <a:latin typeface="Cambria Math" panose="02040503050406030204" pitchFamily="18" charset="0"/>
                          </a:rPr>
                        </m:ctrlPr>
                      </m:fPr>
                      <m:num>
                        <m:r>
                          <a:rPr lang="en-US" sz="1800" i="1" dirty="0">
                            <a:latin typeface="Cambria Math" charset="0"/>
                          </a:rPr>
                          <m:t>1</m:t>
                        </m:r>
                      </m:num>
                      <m:den>
                        <m:sSup>
                          <m:sSupPr>
                            <m:ctrlPr>
                              <a:rPr lang="bg-BG" sz="1800" i="1" dirty="0">
                                <a:latin typeface="Cambria Math" panose="02040503050406030204" pitchFamily="18" charset="0"/>
                              </a:rPr>
                            </m:ctrlPr>
                          </m:sSupPr>
                          <m:e>
                            <m:r>
                              <a:rPr lang="en-US" sz="1800" b="0" i="1" dirty="0" smtClean="0">
                                <a:latin typeface="Cambria Math" charset="0"/>
                              </a:rPr>
                              <m:t>100</m:t>
                            </m:r>
                            <m:r>
                              <a:rPr lang="en-US" sz="1800" b="0" i="1" dirty="0" smtClean="0">
                                <a:latin typeface="Cambria Math" charset="0"/>
                                <a:ea typeface="Cambria Math" charset="0"/>
                                <a:cs typeface="Cambria Math" charset="0"/>
                              </a:rPr>
                              <m:t>×</m:t>
                            </m:r>
                            <m:r>
                              <a:rPr lang="en-US" sz="1800" i="1" dirty="0">
                                <a:latin typeface="Cambria Math" charset="0"/>
                              </a:rPr>
                              <m:t>10</m:t>
                            </m:r>
                          </m:e>
                          <m:sup>
                            <m:r>
                              <a:rPr lang="en-US" sz="1800" b="0" i="1" dirty="0" smtClean="0">
                                <a:latin typeface="Cambria Math" charset="0"/>
                              </a:rPr>
                              <m:t>6</m:t>
                            </m:r>
                          </m:sup>
                        </m:sSup>
                      </m:den>
                    </m:f>
                  </m:oMath>
                </a14:m>
                <a:r>
                  <a:rPr lang="bg-BG" sz="1800" dirty="0"/>
                  <a:t> </a:t>
                </a:r>
                <a14:m>
                  <m:oMath xmlns:m="http://schemas.openxmlformats.org/officeDocument/2006/math">
                    <m:r>
                      <a:rPr lang="en-US" sz="1800" b="0" i="0" dirty="0" smtClean="0">
                        <a:latin typeface="Cambria Math" charset="0"/>
                      </a:rPr>
                      <m:t>+</m:t>
                    </m:r>
                    <m:f>
                      <m:fPr>
                        <m:ctrlPr>
                          <a:rPr lang="bg-BG" sz="1800" i="1" dirty="0">
                            <a:latin typeface="Cambria Math" panose="02040503050406030204" pitchFamily="18" charset="0"/>
                          </a:rPr>
                        </m:ctrlPr>
                      </m:fPr>
                      <m:num>
                        <m:r>
                          <a:rPr lang="en-US" sz="1800" i="1" dirty="0">
                            <a:latin typeface="Cambria Math" charset="0"/>
                          </a:rPr>
                          <m:t>1</m:t>
                        </m:r>
                      </m:num>
                      <m:den>
                        <m:sSup>
                          <m:sSupPr>
                            <m:ctrlPr>
                              <a:rPr lang="bg-BG" sz="1800" i="1" dirty="0">
                                <a:latin typeface="Cambria Math" panose="02040503050406030204" pitchFamily="18" charset="0"/>
                              </a:rPr>
                            </m:ctrlPr>
                          </m:sSupPr>
                          <m:e>
                            <m:r>
                              <a:rPr lang="en-US" sz="1800" i="1" dirty="0">
                                <a:latin typeface="Cambria Math" charset="0"/>
                              </a:rPr>
                              <m:t>10</m:t>
                            </m:r>
                          </m:e>
                          <m:sup>
                            <m:r>
                              <a:rPr lang="en-US" sz="1800" i="1" dirty="0">
                                <a:latin typeface="Cambria Math" charset="0"/>
                              </a:rPr>
                              <m:t>9</m:t>
                            </m:r>
                          </m:sup>
                        </m:sSup>
                      </m:den>
                    </m:f>
                  </m:oMath>
                </a14:m>
                <a:r>
                  <a:rPr lang="en-US" sz="1800" kern="1200" dirty="0">
                    <a:solidFill>
                      <a:schemeClr val="tx1"/>
                    </a:solidFill>
                    <a:latin typeface="Times New Roman" charset="0"/>
                    <a:ea typeface="ＭＳ Ｐゴシック" charset="0"/>
                    <a:cs typeface="+mn-cs"/>
                  </a:rPr>
                  <a:t>) = 0.7ms.</a:t>
                </a:r>
                <a:r>
                  <a:rPr lang="en-US" sz="1800" kern="1200" baseline="0" dirty="0">
                    <a:solidFill>
                      <a:schemeClr val="tx1"/>
                    </a:solidFill>
                    <a:latin typeface="Times New Roman" charset="0"/>
                    <a:ea typeface="ＭＳ Ｐゴシック" charset="0"/>
                    <a:cs typeface="+mn-cs"/>
                  </a:rPr>
                  <a:t> This leaves</a:t>
                </a:r>
                <a:r>
                  <a:rPr lang="en-US" sz="1800" kern="1200" dirty="0">
                    <a:solidFill>
                      <a:schemeClr val="tx1"/>
                    </a:solidFill>
                    <a:latin typeface="Times New Roman" charset="0"/>
                    <a:ea typeface="ＭＳ Ｐゴシック" charset="0"/>
                    <a:cs typeface="+mn-cs"/>
                  </a:rPr>
                  <a:t> 4ms delay for the queues in the routers. We can apportion the delay between the routers however we want, so long as we can make the numbers work. Let’s make it simple</a:t>
                </a:r>
                <a:r>
                  <a:rPr lang="en-US" sz="1800" kern="1200" baseline="0" dirty="0">
                    <a:solidFill>
                      <a:schemeClr val="tx1"/>
                    </a:solidFill>
                    <a:latin typeface="Times New Roman" charset="0"/>
                    <a:ea typeface="ＭＳ Ｐゴシック" charset="0"/>
                    <a:cs typeface="+mn-cs"/>
                  </a:rPr>
                  <a:t> and</a:t>
                </a:r>
                <a:r>
                  <a:rPr lang="en-US" sz="1800" kern="1200" dirty="0">
                    <a:solidFill>
                      <a:schemeClr val="tx1"/>
                    </a:solidFill>
                    <a:latin typeface="Times New Roman" charset="0"/>
                    <a:ea typeface="ＭＳ Ｐゴシック" charset="0"/>
                    <a:cs typeface="+mn-cs"/>
                  </a:rPr>
                  <a:t> apportion 2ms delay to each router, which means the queue in each router should</a:t>
                </a:r>
                <a:r>
                  <a:rPr lang="en-US" sz="1800" kern="1200" baseline="0" dirty="0">
                    <a:solidFill>
                      <a:schemeClr val="tx1"/>
                    </a:solidFill>
                    <a:latin typeface="Times New Roman" charset="0"/>
                    <a:ea typeface="ＭＳ Ｐゴシック" charset="0"/>
                    <a:cs typeface="+mn-cs"/>
                  </a:rPr>
                  <a:t> </a:t>
                </a:r>
                <a:r>
                  <a:rPr lang="en-US" sz="1800" kern="1200" dirty="0">
                    <a:solidFill>
                      <a:schemeClr val="tx1"/>
                    </a:solidFill>
                    <a:latin typeface="Times New Roman" charset="0"/>
                    <a:ea typeface="ＭＳ Ｐゴシック" charset="0"/>
                    <a:cs typeface="+mn-cs"/>
                  </a:rPr>
                  <a:t>be no larger than </a:t>
                </a:r>
                <a14:m>
                  <m:oMath xmlns:m="http://schemas.openxmlformats.org/officeDocument/2006/math">
                    <m:r>
                      <a:rPr lang="en-US" sz="1800" i="1">
                        <a:latin typeface="Cambria Math" charset="0"/>
                      </a:rPr>
                      <m:t>2</m:t>
                    </m:r>
                    <m:r>
                      <a:rPr lang="en-US" sz="1800" b="0" i="1" smtClean="0">
                        <a:latin typeface="Cambria Math" charset="0"/>
                      </a:rPr>
                      <m:t>𝑚𝑠</m:t>
                    </m:r>
                    <m:r>
                      <a:rPr lang="en-US" sz="1800" b="0" i="1" smtClean="0">
                        <a:latin typeface="Cambria Math" charset="0"/>
                      </a:rPr>
                      <m:t> × 10</m:t>
                    </m:r>
                  </m:oMath>
                </a14:m>
                <a:r>
                  <a:rPr lang="en-US" sz="1800" kern="1200" dirty="0">
                    <a:solidFill>
                      <a:schemeClr val="tx1"/>
                    </a:solidFill>
                    <a:latin typeface="Times New Roman" charset="0"/>
                    <a:ea typeface="ＭＳ Ｐゴシック" charset="0"/>
                    <a:cs typeface="+mn-cs"/>
                  </a:rPr>
                  <a:t>Mb/s </a:t>
                </a:r>
                <a14:m>
                  <m:oMath xmlns:m="http://schemas.openxmlformats.org/officeDocument/2006/math">
                    <m:r>
                      <a:rPr lang="en-US" sz="1800" b="0" i="1" smtClean="0">
                        <a:latin typeface="Cambria Math" charset="0"/>
                      </a:rPr>
                      <m:t>=20,000</m:t>
                    </m:r>
                  </m:oMath>
                </a14:m>
                <a:r>
                  <a:rPr lang="en-US" sz="1800" kern="1200" dirty="0">
                    <a:solidFill>
                      <a:schemeClr val="tx1"/>
                    </a:solidFill>
                    <a:latin typeface="Times New Roman" charset="0"/>
                    <a:ea typeface="ＭＳ Ｐゴシック" charset="0"/>
                    <a:cs typeface="+mn-cs"/>
                  </a:rPr>
                  <a:t>bits (or 2.5Kbytes). Therefore, the leaky bucket regulator in Host A should have </a:t>
                </a:r>
                <a14:m>
                  <m:oMath xmlns:m="http://schemas.openxmlformats.org/officeDocument/2006/math">
                    <m:r>
                      <a:rPr lang="en-US" sz="1800" i="1" smtClean="0">
                        <a:latin typeface="Cambria Math" charset="0"/>
                        <a:ea typeface="Cambria Math" charset="0"/>
                        <a:cs typeface="Cambria Math" charset="0"/>
                      </a:rPr>
                      <m:t>𝜌</m:t>
                    </m:r>
                    <m:r>
                      <a:rPr lang="en-US" sz="1800" b="0" i="1" smtClean="0">
                        <a:latin typeface="Cambria Math" charset="0"/>
                        <a:ea typeface="Cambria Math" charset="0"/>
                        <a:cs typeface="Cambria Math" charset="0"/>
                      </a:rPr>
                      <m:t>=10</m:t>
                    </m:r>
                    <m:r>
                      <a:rPr lang="en-US" sz="1800" b="0" i="1" smtClean="0">
                        <a:latin typeface="Cambria Math" charset="0"/>
                        <a:ea typeface="Cambria Math" charset="0"/>
                        <a:cs typeface="Cambria Math" charset="0"/>
                      </a:rPr>
                      <m:t>𝑀𝑏</m:t>
                    </m:r>
                    <m:r>
                      <a:rPr lang="en-US" sz="1800" b="0" i="1" smtClean="0">
                        <a:latin typeface="Cambria Math" charset="0"/>
                        <a:ea typeface="Cambria Math" charset="0"/>
                        <a:cs typeface="Cambria Math" charset="0"/>
                      </a:rPr>
                      <m:t>/</m:t>
                    </m:r>
                    <m:r>
                      <a:rPr lang="en-US" sz="1800" b="0" i="1" smtClean="0">
                        <a:latin typeface="Cambria Math" charset="0"/>
                        <a:ea typeface="Cambria Math" charset="0"/>
                        <a:cs typeface="Cambria Math" charset="0"/>
                      </a:rPr>
                      <m:t>𝑠</m:t>
                    </m:r>
                  </m:oMath>
                </a14:m>
                <a:r>
                  <a:rPr lang="en-US" sz="1800" kern="1200" dirty="0">
                    <a:solidFill>
                      <a:schemeClr val="tx1"/>
                    </a:solidFill>
                    <a:latin typeface="Times New Roman" charset="0"/>
                    <a:ea typeface="ＭＳ Ｐゴシック" charset="0"/>
                    <a:cs typeface="+mn-cs"/>
                  </a:rPr>
                  <a:t> and </a:t>
                </a:r>
                <a14:m>
                  <m:oMath xmlns:m="http://schemas.openxmlformats.org/officeDocument/2006/math">
                    <m:r>
                      <a:rPr lang="en-US" sz="1800" i="1" smtClean="0">
                        <a:latin typeface="Cambria Math" charset="0"/>
                        <a:ea typeface="Cambria Math" charset="0"/>
                        <a:cs typeface="Cambria Math" charset="0"/>
                      </a:rPr>
                      <m:t>𝜎</m:t>
                    </m:r>
                    <m:r>
                      <a:rPr lang="en-US" sz="1800" i="1">
                        <a:latin typeface="Cambria Math" charset="0"/>
                        <a:ea typeface="Cambria Math" charset="0"/>
                        <a:cs typeface="Cambria Math" charset="0"/>
                      </a:rPr>
                      <m:t>≤</m:t>
                    </m:r>
                    <m:r>
                      <a:rPr lang="en-US" sz="1800" b="0" i="1" smtClean="0">
                        <a:latin typeface="Cambria Math" charset="0"/>
                        <a:ea typeface="Cambria Math" charset="0"/>
                        <a:cs typeface="Cambria Math" charset="0"/>
                      </a:rPr>
                      <m:t>20,000</m:t>
                    </m:r>
                    <m:r>
                      <a:rPr lang="en-US" sz="1800" b="0" i="1" smtClean="0">
                        <a:latin typeface="Cambria Math" charset="0"/>
                        <a:ea typeface="Cambria Math" charset="0"/>
                        <a:cs typeface="Cambria Math" charset="0"/>
                      </a:rPr>
                      <m:t>𝑏𝑖𝑡𝑠</m:t>
                    </m:r>
                  </m:oMath>
                </a14:m>
                <a:r>
                  <a:rPr lang="en-US" sz="1800" kern="1200" dirty="0">
                    <a:solidFill>
                      <a:schemeClr val="tx1"/>
                    </a:solidFill>
                    <a:latin typeface="Times New Roman" charset="0"/>
                    <a:ea typeface="ＭＳ Ｐゴシック" charset="0"/>
                    <a:cs typeface="+mn-cs"/>
                  </a:rPr>
                  <a:t>. WFQ should be set at each router so that </a:t>
                </a:r>
                <a14:m>
                  <m:oMath xmlns:m="http://schemas.openxmlformats.org/officeDocument/2006/math">
                    <m:sSub>
                      <m:sSubPr>
                        <m:ctrlPr>
                          <a:rPr lang="en-US" sz="1800" i="1" smtClean="0">
                            <a:latin typeface="Cambria Math" panose="02040503050406030204" pitchFamily="18" charset="0"/>
                            <a:ea typeface="Cambria Math" charset="0"/>
                            <a:cs typeface="Cambria Math" charset="0"/>
                          </a:rPr>
                        </m:ctrlPr>
                      </m:sSubPr>
                      <m:e>
                        <m:r>
                          <a:rPr lang="en-US" sz="1800" i="1">
                            <a:latin typeface="Cambria Math" charset="0"/>
                            <a:ea typeface="Cambria Math" charset="0"/>
                            <a:cs typeface="Cambria Math" charset="0"/>
                          </a:rPr>
                          <m:t>𝜙</m:t>
                        </m:r>
                      </m:e>
                      <m:sub>
                        <m:r>
                          <a:rPr lang="en-US" sz="1800" b="0" i="1" smtClean="0">
                            <a:latin typeface="Cambria Math" charset="0"/>
                            <a:ea typeface="Cambria Math" charset="0"/>
                            <a:cs typeface="Cambria Math" charset="0"/>
                          </a:rPr>
                          <m:t>𝑖</m:t>
                        </m:r>
                      </m:sub>
                    </m:sSub>
                    <m:r>
                      <a:rPr lang="en-US" sz="1800" b="0" i="1" smtClean="0">
                        <a:latin typeface="Cambria Math" charset="0"/>
                        <a:ea typeface="Cambria Math" charset="0"/>
                        <a:cs typeface="Cambria Math" charset="0"/>
                      </a:rPr>
                      <m:t>𝑅</m:t>
                    </m:r>
                    <m:r>
                      <a:rPr lang="en-US" sz="1800" b="0" i="1" smtClean="0">
                        <a:latin typeface="Cambria Math" charset="0"/>
                        <a:ea typeface="Cambria Math" charset="0"/>
                        <a:cs typeface="Cambria Math" charset="0"/>
                      </a:rPr>
                      <m:t>≥10</m:t>
                    </m:r>
                    <m:r>
                      <a:rPr lang="en-US" sz="1800" b="0" i="1" smtClean="0">
                        <a:latin typeface="Cambria Math" charset="0"/>
                        <a:ea typeface="Cambria Math" charset="0"/>
                        <a:cs typeface="Cambria Math" charset="0"/>
                      </a:rPr>
                      <m:t>𝑀𝑏</m:t>
                    </m:r>
                    <m:r>
                      <a:rPr lang="en-US" sz="1800" b="0" i="1" smtClean="0">
                        <a:latin typeface="Cambria Math" charset="0"/>
                        <a:ea typeface="Cambria Math" charset="0"/>
                        <a:cs typeface="Cambria Math" charset="0"/>
                      </a:rPr>
                      <m:t>/</m:t>
                    </m:r>
                    <m:r>
                      <a:rPr lang="en-US" sz="1800" b="0" i="1" smtClean="0">
                        <a:latin typeface="Cambria Math" charset="0"/>
                        <a:ea typeface="Cambria Math" charset="0"/>
                        <a:cs typeface="Cambria Math" charset="0"/>
                      </a:rPr>
                      <m:t>𝑠</m:t>
                    </m:r>
                  </m:oMath>
                </a14:m>
                <a:r>
                  <a:rPr lang="en-US" sz="1800" kern="1200" dirty="0">
                    <a:solidFill>
                      <a:schemeClr val="tx1"/>
                    </a:solidFill>
                    <a:latin typeface="Times New Roman" charset="0"/>
                    <a:ea typeface="ＭＳ Ｐゴシック" charset="0"/>
                    <a:cs typeface="+mn-cs"/>
                  </a:rPr>
                  <a:t> and the flow’s queue should have a capacity of at least 2.5Kbytes.</a:t>
                </a:r>
              </a:p>
              <a:p>
                <a:endParaRPr lang="en-US" sz="1800" kern="1200" baseline="0" dirty="0">
                  <a:solidFill>
                    <a:schemeClr val="tx1"/>
                  </a:solidFill>
                  <a:latin typeface="Times New Roman" charset="0"/>
                  <a:ea typeface="ＭＳ Ｐゴシック" charset="0"/>
                  <a:cs typeface="+mn-cs"/>
                </a:endParaRPr>
              </a:p>
              <a:p>
                <a:r>
                  <a:rPr lang="en-US" sz="1800" kern="1200" baseline="0" dirty="0">
                    <a:solidFill>
                      <a:schemeClr val="tx1"/>
                    </a:solidFill>
                    <a:latin typeface="Times New Roman" charset="0"/>
                    <a:ea typeface="ＭＳ Ｐゴシック" charset="0"/>
                    <a:cs typeface="+mn-cs"/>
                  </a:rPr>
                  <a:t>If any part of the example doesn’t make sense, go back through the video and hopefully it will become clear. </a:t>
                </a:r>
                <a:endParaRPr lang="en-US" baseline="0" dirty="0"/>
              </a:p>
            </p:txBody>
          </p:sp>
        </mc:Choice>
        <mc:Fallback xmlns="">
          <p:sp>
            <p:nvSpPr>
              <p:cNvPr id="3" name="Notes Placeholder 2"/>
              <p:cNvSpPr>
                <a:spLocks noGrp="1"/>
              </p:cNvSpPr>
              <p:nvPr>
                <p:ph type="body" idx="1"/>
              </p:nvPr>
            </p:nvSpPr>
            <p:spPr/>
            <p:txBody>
              <a:bodyPr/>
              <a:lstStyle/>
              <a:p>
                <a:r>
                  <a:rPr lang="en-US" dirty="0" smtClean="0"/>
                  <a:t>Let’s look at a</a:t>
                </a:r>
                <a:r>
                  <a:rPr lang="en-US" baseline="0" dirty="0" smtClean="0"/>
                  <a:t> numeric example. </a:t>
                </a:r>
              </a:p>
              <a:p>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800" kern="1200" dirty="0" smtClean="0">
                    <a:solidFill>
                      <a:schemeClr val="tx1"/>
                    </a:solidFill>
                    <a:latin typeface="Times New Roman" charset="0"/>
                    <a:ea typeface="ＭＳ Ｐゴシック" charset="0"/>
                    <a:cs typeface="+mn-cs"/>
                  </a:rPr>
                  <a:t>In the network below, we want to give an application flow a rate of 10Mb/s and an </a:t>
                </a:r>
                <a:r>
                  <a:rPr lang="en-US" sz="1800" kern="1200" dirty="0">
                    <a:solidFill>
                      <a:schemeClr val="tx1"/>
                    </a:solidFill>
                    <a:latin typeface="Times New Roman" charset="0"/>
                    <a:ea typeface="ＭＳ Ｐゴシック" charset="0"/>
                    <a:cs typeface="+mn-cs"/>
                  </a:rPr>
                  <a:t>end to end delay of less than 4</a:t>
                </a:r>
                <a:r>
                  <a:rPr lang="en-US" sz="1800" kern="1200" dirty="0" smtClean="0">
                    <a:solidFill>
                      <a:schemeClr val="tx1"/>
                    </a:solidFill>
                    <a:latin typeface="Times New Roman" charset="0"/>
                    <a:ea typeface="ＭＳ Ｐゴシック" charset="0"/>
                    <a:cs typeface="+mn-cs"/>
                  </a:rPr>
                  <a:t>.7ms </a:t>
                </a:r>
                <a:r>
                  <a:rPr lang="en-US" sz="1800" kern="1200" dirty="0">
                    <a:solidFill>
                      <a:schemeClr val="tx1"/>
                    </a:solidFill>
                    <a:latin typeface="Times New Roman" charset="0"/>
                    <a:ea typeface="ＭＳ Ｐゴシック" charset="0"/>
                    <a:cs typeface="+mn-cs"/>
                  </a:rPr>
                  <a:t>for </a:t>
                </a:r>
                <a:r>
                  <a:rPr lang="en-US" sz="1800" kern="1200" dirty="0" smtClean="0">
                    <a:solidFill>
                      <a:schemeClr val="tx1"/>
                    </a:solidFill>
                    <a:latin typeface="Times New Roman" charset="0"/>
                    <a:ea typeface="ＭＳ Ｐゴシック" charset="0"/>
                    <a:cs typeface="+mn-cs"/>
                  </a:rPr>
                  <a:t>1,000 byte </a:t>
                </a:r>
                <a:r>
                  <a:rPr lang="en-US" sz="1800" kern="1200" dirty="0">
                    <a:solidFill>
                      <a:schemeClr val="tx1"/>
                    </a:solidFill>
                    <a:latin typeface="Times New Roman" charset="0"/>
                    <a:ea typeface="ＭＳ Ｐゴシック" charset="0"/>
                    <a:cs typeface="+mn-cs"/>
                  </a:rPr>
                  <a:t>packets</a:t>
                </a:r>
                <a:r>
                  <a:rPr lang="en-US" sz="1800" kern="1200" dirty="0" smtClean="0">
                    <a:solidFill>
                      <a:schemeClr val="tx1"/>
                    </a:solidFill>
                    <a:latin typeface="Times New Roman" charset="0"/>
                    <a:ea typeface="ＭＳ Ｐゴシック" charset="0"/>
                    <a:cs typeface="+mn-cs"/>
                  </a:rPr>
                  <a:t>. What values of </a:t>
                </a:r>
                <a:r>
                  <a:rPr lang="en-US" sz="1800" i="0">
                    <a:latin typeface="Cambria Math" charset="0"/>
                    <a:ea typeface="Cambria Math" charset="0"/>
                    <a:cs typeface="Cambria Math" charset="0"/>
                  </a:rPr>
                  <a:t>𝜎</a:t>
                </a:r>
                <a:r>
                  <a:rPr lang="en-US" sz="1800" dirty="0" smtClean="0">
                    <a:ea typeface="Cambria Math" charset="0"/>
                    <a:cs typeface="Cambria Math" charset="0"/>
                  </a:rPr>
                  <a:t> </a:t>
                </a:r>
                <a:r>
                  <a:rPr lang="en-US" sz="1800" kern="1200" dirty="0" smtClean="0">
                    <a:solidFill>
                      <a:schemeClr val="tx1"/>
                    </a:solidFill>
                    <a:latin typeface="Times New Roman" charset="0"/>
                    <a:ea typeface="Cambria Math" charset="0"/>
                    <a:cs typeface="Cambria Math" charset="0"/>
                  </a:rPr>
                  <a:t>and</a:t>
                </a:r>
                <a:r>
                  <a:rPr lang="en-US" sz="1800" dirty="0" smtClean="0">
                    <a:ea typeface="Cambria Math" charset="0"/>
                    <a:cs typeface="Cambria Math" charset="0"/>
                  </a:rPr>
                  <a:t> </a:t>
                </a:r>
                <a:r>
                  <a:rPr lang="en-US" sz="1800" i="0">
                    <a:latin typeface="Cambria Math" charset="0"/>
                    <a:ea typeface="Cambria Math" charset="0"/>
                    <a:cs typeface="Cambria Math" charset="0"/>
                  </a:rPr>
                  <a:t>𝜌</a:t>
                </a:r>
                <a:r>
                  <a:rPr lang="en-US" sz="1800" kern="1200" dirty="0" smtClean="0">
                    <a:solidFill>
                      <a:schemeClr val="tx1"/>
                    </a:solidFill>
                    <a:latin typeface="Times New Roman" charset="0"/>
                    <a:ea typeface="ＭＳ Ｐゴシック" charset="0"/>
                    <a:cs typeface="+mn-cs"/>
                  </a:rPr>
                  <a:t> should we use for the leaky bucket regulator? And what service rate and buffer size do we need in the routers? </a:t>
                </a:r>
                <a:r>
                  <a:rPr lang="en-US" sz="1800" kern="1200" dirty="0" smtClean="0">
                    <a:solidFill>
                      <a:schemeClr val="tx1"/>
                    </a:solidFill>
                    <a:latin typeface="Times New Roman" charset="0"/>
                    <a:ea typeface="ＭＳ Ｐゴシック" charset="0"/>
                    <a:cs typeface="+mn-cs"/>
                  </a:rPr>
                  <a:t>We</a:t>
                </a:r>
                <a:r>
                  <a:rPr lang="en-US" sz="1800" kern="1200" baseline="0" dirty="0" smtClean="0">
                    <a:solidFill>
                      <a:schemeClr val="tx1"/>
                    </a:solidFill>
                    <a:latin typeface="Times New Roman" charset="0"/>
                    <a:ea typeface="ＭＳ Ｐゴシック" charset="0"/>
                    <a:cs typeface="+mn-cs"/>
                  </a:rPr>
                  <a:t> are going to a</a:t>
                </a:r>
                <a:r>
                  <a:rPr lang="en-US" sz="1800" kern="1200" dirty="0" smtClean="0">
                    <a:solidFill>
                      <a:schemeClr val="tx1"/>
                    </a:solidFill>
                    <a:latin typeface="Times New Roman" charset="0"/>
                    <a:ea typeface="ＭＳ Ｐゴシック" charset="0"/>
                    <a:cs typeface="+mn-cs"/>
                  </a:rPr>
                  <a:t>ssume a speed </a:t>
                </a:r>
                <a:r>
                  <a:rPr lang="en-US" sz="1800" kern="1200" dirty="0" smtClean="0">
                    <a:solidFill>
                      <a:schemeClr val="tx1"/>
                    </a:solidFill>
                    <a:latin typeface="Times New Roman" charset="0"/>
                    <a:ea typeface="ＭＳ Ｐゴシック" charset="0"/>
                    <a:cs typeface="+mn-cs"/>
                  </a:rPr>
                  <a:t>of propagation, </a:t>
                </a:r>
                <a:r>
                  <a:rPr lang="en-US" sz="1800" b="0" i="0" smtClean="0">
                    <a:latin typeface="Cambria Math" charset="0"/>
                  </a:rPr>
                  <a:t>𝑐=2</a:t>
                </a:r>
                <a:r>
                  <a:rPr lang="el-GR" sz="1800" b="0" i="0" smtClean="0">
                    <a:latin typeface="Cambria Math" charset="0"/>
                  </a:rPr>
                  <a:t>〖</a:t>
                </a:r>
                <a:r>
                  <a:rPr lang="el-GR" sz="1800" b="0" i="0" smtClean="0">
                    <a:latin typeface="Cambria Math" charset="0"/>
                    <a:ea typeface="Cambria Math" charset="0"/>
                    <a:cs typeface="Cambria Math" charset="0"/>
                  </a:rPr>
                  <a:t>×</a:t>
                </a:r>
                <a:r>
                  <a:rPr lang="en-US" sz="1800" b="0" i="0" smtClean="0">
                    <a:latin typeface="Cambria Math" charset="0"/>
                    <a:ea typeface="Cambria Math" charset="0"/>
                    <a:cs typeface="Cambria Math" charset="0"/>
                  </a:rPr>
                  <a:t>10</a:t>
                </a:r>
                <a:r>
                  <a:rPr lang="el-GR" sz="1800" b="0" i="0" smtClean="0">
                    <a:latin typeface="Cambria Math" charset="0"/>
                    <a:ea typeface="Cambria Math" charset="0"/>
                    <a:cs typeface="Cambria Math" charset="0"/>
                  </a:rPr>
                  <a:t>〗^</a:t>
                </a:r>
                <a:r>
                  <a:rPr lang="en-US" sz="1800" b="0" i="0" smtClean="0">
                    <a:latin typeface="Cambria Math" charset="0"/>
                  </a:rPr>
                  <a:t>8</a:t>
                </a:r>
                <a:r>
                  <a:rPr lang="en-US" sz="1800" kern="1200" dirty="0" smtClean="0">
                    <a:solidFill>
                      <a:schemeClr val="tx1"/>
                    </a:solidFill>
                    <a:latin typeface="Times New Roman" charset="0"/>
                    <a:ea typeface="ＭＳ Ｐゴシック" charset="0"/>
                    <a:cs typeface="+mn-cs"/>
                  </a:rPr>
                  <a:t>m/s.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800" kern="1200" dirty="0" smtClean="0">
                  <a:solidFill>
                    <a:schemeClr val="tx1"/>
                  </a:solidFill>
                  <a:latin typeface="Times New Roman" charset="0"/>
                  <a:ea typeface="ＭＳ Ｐゴシック" charset="0"/>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800" kern="1200" dirty="0" smtClean="0">
                    <a:solidFill>
                      <a:schemeClr val="tx1"/>
                    </a:solidFill>
                    <a:latin typeface="Times New Roman" charset="0"/>
                    <a:ea typeface="ＭＳ Ｐゴシック" charset="0"/>
                    <a:cs typeface="+mn-cs"/>
                  </a:rPr>
                  <a:t>Here is the answer:</a:t>
                </a:r>
                <a:endParaRPr lang="en-US" sz="1800" kern="1200" dirty="0">
                  <a:solidFill>
                    <a:schemeClr val="tx1"/>
                  </a:solidFill>
                  <a:latin typeface="Times New Roman" charset="0"/>
                  <a:ea typeface="ＭＳ Ｐゴシック" charset="0"/>
                  <a:cs typeface="+mn-cs"/>
                </a:endParaRPr>
              </a:p>
              <a:p>
                <a:r>
                  <a:rPr lang="en-US" sz="1800" kern="1200" dirty="0" smtClean="0">
                    <a:solidFill>
                      <a:schemeClr val="tx1"/>
                    </a:solidFill>
                    <a:latin typeface="Times New Roman" charset="0"/>
                    <a:ea typeface="ＭＳ Ｐゴシック" charset="0"/>
                    <a:cs typeface="+mn-cs"/>
                  </a:rPr>
                  <a:t>The fixed component of delay – in other words, all</a:t>
                </a:r>
                <a:r>
                  <a:rPr lang="en-US" sz="1800" kern="1200" baseline="0" dirty="0" smtClean="0">
                    <a:solidFill>
                      <a:schemeClr val="tx1"/>
                    </a:solidFill>
                    <a:latin typeface="Times New Roman" charset="0"/>
                    <a:ea typeface="ＭＳ Ｐゴシック" charset="0"/>
                    <a:cs typeface="+mn-cs"/>
                  </a:rPr>
                  <a:t> of the delay except for the queueing delay –</a:t>
                </a:r>
                <a:r>
                  <a:rPr lang="en-US" sz="1800" kern="1200" dirty="0" smtClean="0">
                    <a:solidFill>
                      <a:schemeClr val="tx1"/>
                    </a:solidFill>
                    <a:latin typeface="Times New Roman" charset="0"/>
                    <a:ea typeface="ＭＳ Ｐゴシック" charset="0"/>
                    <a:cs typeface="+mn-cs"/>
                  </a:rPr>
                  <a:t> is given by </a:t>
                </a:r>
                <a:r>
                  <a:rPr lang="en-US" sz="1800" i="0" smtClean="0">
                    <a:latin typeface="Cambria Math" charset="0"/>
                  </a:rPr>
                  <a:t>〖</a:t>
                </a:r>
                <a:r>
                  <a:rPr lang="en-US" sz="1800" b="0" i="0" smtClean="0">
                    <a:latin typeface="Cambria Math" charset="0"/>
                  </a:rPr>
                  <a:t>(120𝑘𝑚〗∕𝑐)+8,000𝑏𝑖𝑡𝑠</a:t>
                </a:r>
                <a:r>
                  <a:rPr lang="en-US" sz="1800" kern="1200" dirty="0" smtClean="0">
                    <a:solidFill>
                      <a:schemeClr val="tx1"/>
                    </a:solidFill>
                    <a:latin typeface="Times New Roman" charset="0"/>
                    <a:ea typeface="ＭＳ Ｐゴシック" charset="0"/>
                    <a:cs typeface="+mn-cs"/>
                  </a:rPr>
                  <a:t>(</a:t>
                </a:r>
                <a:r>
                  <a:rPr lang="en-US" sz="1800" b="0" i="0" dirty="0" smtClean="0">
                    <a:latin typeface="Cambria Math" charset="0"/>
                  </a:rPr>
                  <a:t>1</a:t>
                </a:r>
                <a:r>
                  <a:rPr lang="bg-BG" sz="1800" b="0" i="0" dirty="0" smtClean="0">
                    <a:latin typeface="Cambria Math" charset="0"/>
                  </a:rPr>
                  <a:t>/〖</a:t>
                </a:r>
                <a:r>
                  <a:rPr lang="en-US" sz="1800" b="0" i="0" dirty="0" smtClean="0">
                    <a:latin typeface="Cambria Math" charset="0"/>
                  </a:rPr>
                  <a:t>10</a:t>
                </a:r>
                <a:r>
                  <a:rPr lang="bg-BG" sz="1800" b="0" i="0" dirty="0" smtClean="0">
                    <a:latin typeface="Cambria Math" charset="0"/>
                  </a:rPr>
                  <a:t>〗^</a:t>
                </a:r>
                <a:r>
                  <a:rPr lang="en-US" sz="1800" b="0" i="0" dirty="0" smtClean="0">
                    <a:latin typeface="Cambria Math" charset="0"/>
                  </a:rPr>
                  <a:t>9 +</a:t>
                </a:r>
                <a:r>
                  <a:rPr lang="en-US" sz="1800" i="0" dirty="0">
                    <a:latin typeface="Cambria Math" charset="0"/>
                  </a:rPr>
                  <a:t>1</a:t>
                </a:r>
                <a:r>
                  <a:rPr lang="bg-BG" sz="1800" i="0" dirty="0">
                    <a:latin typeface="Cambria Math" charset="0"/>
                  </a:rPr>
                  <a:t>/〖</a:t>
                </a:r>
                <a:r>
                  <a:rPr lang="en-US" sz="1800" b="0" i="0" dirty="0" smtClean="0">
                    <a:latin typeface="Cambria Math" charset="0"/>
                  </a:rPr>
                  <a:t>100</a:t>
                </a:r>
                <a:r>
                  <a:rPr lang="en-US" sz="1800" b="0" i="0" dirty="0" smtClean="0">
                    <a:latin typeface="Cambria Math" charset="0"/>
                    <a:ea typeface="Cambria Math" charset="0"/>
                    <a:cs typeface="Cambria Math" charset="0"/>
                  </a:rPr>
                  <a:t>×</a:t>
                </a:r>
                <a:r>
                  <a:rPr lang="en-US" sz="1800" i="0" dirty="0">
                    <a:latin typeface="Cambria Math" charset="0"/>
                  </a:rPr>
                  <a:t>10</a:t>
                </a:r>
                <a:r>
                  <a:rPr lang="bg-BG" sz="1800" i="0" dirty="0">
                    <a:latin typeface="Cambria Math" charset="0"/>
                  </a:rPr>
                  <a:t>〗^</a:t>
                </a:r>
                <a:r>
                  <a:rPr lang="en-US" sz="1800" b="0" i="0" dirty="0" smtClean="0">
                    <a:latin typeface="Cambria Math" charset="0"/>
                  </a:rPr>
                  <a:t>6 </a:t>
                </a:r>
                <a:r>
                  <a:rPr lang="bg-BG" sz="1800" dirty="0"/>
                  <a:t> </a:t>
                </a:r>
                <a:r>
                  <a:rPr lang="en-US" sz="1800" b="0" i="0" dirty="0" smtClean="0">
                    <a:latin typeface="Cambria Math" charset="0"/>
                  </a:rPr>
                  <a:t>+</a:t>
                </a:r>
                <a:r>
                  <a:rPr lang="en-US" sz="1800" i="0" dirty="0">
                    <a:latin typeface="Cambria Math" charset="0"/>
                  </a:rPr>
                  <a:t>1</a:t>
                </a:r>
                <a:r>
                  <a:rPr lang="bg-BG" sz="1800" i="0" dirty="0">
                    <a:latin typeface="Cambria Math" charset="0"/>
                  </a:rPr>
                  <a:t>/〖</a:t>
                </a:r>
                <a:r>
                  <a:rPr lang="en-US" sz="1800" i="0" dirty="0">
                    <a:latin typeface="Cambria Math" charset="0"/>
                  </a:rPr>
                  <a:t>10</a:t>
                </a:r>
                <a:r>
                  <a:rPr lang="bg-BG" sz="1800" i="0" dirty="0">
                    <a:latin typeface="Cambria Math" charset="0"/>
                  </a:rPr>
                  <a:t>〗^</a:t>
                </a:r>
                <a:r>
                  <a:rPr lang="en-US" sz="1800" i="0" dirty="0">
                    <a:latin typeface="Cambria Math" charset="0"/>
                  </a:rPr>
                  <a:t>9 </a:t>
                </a:r>
                <a:r>
                  <a:rPr lang="en-US" sz="1800" kern="1200" dirty="0" smtClean="0">
                    <a:solidFill>
                      <a:schemeClr val="tx1"/>
                    </a:solidFill>
                    <a:latin typeface="Times New Roman" charset="0"/>
                    <a:ea typeface="ＭＳ Ｐゴシック" charset="0"/>
                    <a:cs typeface="+mn-cs"/>
                  </a:rPr>
                  <a:t>) = </a:t>
                </a:r>
                <a:r>
                  <a:rPr lang="en-US" sz="1800" kern="1200" dirty="0" smtClean="0">
                    <a:solidFill>
                      <a:schemeClr val="tx1"/>
                    </a:solidFill>
                    <a:latin typeface="Times New Roman" charset="0"/>
                    <a:ea typeface="ＭＳ Ｐゴシック" charset="0"/>
                    <a:cs typeface="+mn-cs"/>
                  </a:rPr>
                  <a:t>0.7ms.</a:t>
                </a:r>
                <a:r>
                  <a:rPr lang="en-US" sz="1800" kern="1200" baseline="0" dirty="0" smtClean="0">
                    <a:solidFill>
                      <a:schemeClr val="tx1"/>
                    </a:solidFill>
                    <a:latin typeface="Times New Roman" charset="0"/>
                    <a:ea typeface="ＭＳ Ｐゴシック" charset="0"/>
                    <a:cs typeface="+mn-cs"/>
                  </a:rPr>
                  <a:t> This leaves</a:t>
                </a:r>
                <a:r>
                  <a:rPr lang="en-US" sz="1800" kern="1200" dirty="0" smtClean="0">
                    <a:solidFill>
                      <a:schemeClr val="tx1"/>
                    </a:solidFill>
                    <a:latin typeface="Times New Roman" charset="0"/>
                    <a:ea typeface="ＭＳ Ｐゴシック" charset="0"/>
                    <a:cs typeface="+mn-cs"/>
                  </a:rPr>
                  <a:t> </a:t>
                </a:r>
                <a:r>
                  <a:rPr lang="en-US" sz="1800" kern="1200" dirty="0" smtClean="0">
                    <a:solidFill>
                      <a:schemeClr val="tx1"/>
                    </a:solidFill>
                    <a:latin typeface="Times New Roman" charset="0"/>
                    <a:ea typeface="ＭＳ Ｐゴシック" charset="0"/>
                    <a:cs typeface="+mn-cs"/>
                  </a:rPr>
                  <a:t>4ms delay for the queues in the routers. </a:t>
                </a:r>
                <a:r>
                  <a:rPr lang="en-US" sz="1800" kern="1200" dirty="0" smtClean="0">
                    <a:solidFill>
                      <a:schemeClr val="tx1"/>
                    </a:solidFill>
                    <a:latin typeface="Times New Roman" charset="0"/>
                    <a:ea typeface="ＭＳ Ｐゴシック" charset="0"/>
                    <a:cs typeface="+mn-cs"/>
                  </a:rPr>
                  <a:t>We can apportion the delay between the routers however we want, so long as we can make the numbers work. Let’s make it simple</a:t>
                </a:r>
                <a:r>
                  <a:rPr lang="en-US" sz="1800" kern="1200" baseline="0" dirty="0" smtClean="0">
                    <a:solidFill>
                      <a:schemeClr val="tx1"/>
                    </a:solidFill>
                    <a:latin typeface="Times New Roman" charset="0"/>
                    <a:ea typeface="ＭＳ Ｐゴシック" charset="0"/>
                    <a:cs typeface="+mn-cs"/>
                  </a:rPr>
                  <a:t> and</a:t>
                </a:r>
                <a:r>
                  <a:rPr lang="en-US" sz="1800" kern="1200" dirty="0" smtClean="0">
                    <a:solidFill>
                      <a:schemeClr val="tx1"/>
                    </a:solidFill>
                    <a:latin typeface="Times New Roman" charset="0"/>
                    <a:ea typeface="ＭＳ Ｐゴシック" charset="0"/>
                    <a:cs typeface="+mn-cs"/>
                  </a:rPr>
                  <a:t> </a:t>
                </a:r>
                <a:r>
                  <a:rPr lang="en-US" sz="1800" kern="1200" dirty="0" smtClean="0">
                    <a:solidFill>
                      <a:schemeClr val="tx1"/>
                    </a:solidFill>
                    <a:latin typeface="Times New Roman" charset="0"/>
                    <a:ea typeface="ＭＳ Ｐゴシック" charset="0"/>
                    <a:cs typeface="+mn-cs"/>
                  </a:rPr>
                  <a:t>apportion 2ms delay to each router, which means the queue in each router </a:t>
                </a:r>
                <a:r>
                  <a:rPr lang="en-US" sz="1800" kern="1200" dirty="0" smtClean="0">
                    <a:solidFill>
                      <a:schemeClr val="tx1"/>
                    </a:solidFill>
                    <a:latin typeface="Times New Roman" charset="0"/>
                    <a:ea typeface="ＭＳ Ｐゴシック" charset="0"/>
                    <a:cs typeface="+mn-cs"/>
                  </a:rPr>
                  <a:t>should</a:t>
                </a:r>
                <a:r>
                  <a:rPr lang="en-US" sz="1800" kern="1200" baseline="0" dirty="0" smtClean="0">
                    <a:solidFill>
                      <a:schemeClr val="tx1"/>
                    </a:solidFill>
                    <a:latin typeface="Times New Roman" charset="0"/>
                    <a:ea typeface="ＭＳ Ｐゴシック" charset="0"/>
                    <a:cs typeface="+mn-cs"/>
                  </a:rPr>
                  <a:t> </a:t>
                </a:r>
                <a:r>
                  <a:rPr lang="en-US" sz="1800" kern="1200" dirty="0" smtClean="0">
                    <a:solidFill>
                      <a:schemeClr val="tx1"/>
                    </a:solidFill>
                    <a:latin typeface="Times New Roman" charset="0"/>
                    <a:ea typeface="ＭＳ Ｐゴシック" charset="0"/>
                    <a:cs typeface="+mn-cs"/>
                  </a:rPr>
                  <a:t>be </a:t>
                </a:r>
                <a:r>
                  <a:rPr lang="en-US" sz="1800" kern="1200" dirty="0" smtClean="0">
                    <a:solidFill>
                      <a:schemeClr val="tx1"/>
                    </a:solidFill>
                    <a:latin typeface="Times New Roman" charset="0"/>
                    <a:ea typeface="ＭＳ Ｐゴシック" charset="0"/>
                    <a:cs typeface="+mn-cs"/>
                  </a:rPr>
                  <a:t>no larger than </a:t>
                </a:r>
                <a:r>
                  <a:rPr lang="en-US" sz="1800" i="0">
                    <a:latin typeface="Cambria Math" charset="0"/>
                  </a:rPr>
                  <a:t>2</a:t>
                </a:r>
                <a:r>
                  <a:rPr lang="en-US" sz="1800" b="0" i="0" smtClean="0">
                    <a:latin typeface="Cambria Math" charset="0"/>
                  </a:rPr>
                  <a:t>𝑚𝑠 × 10</a:t>
                </a:r>
                <a:r>
                  <a:rPr lang="en-US" sz="1800" kern="1200" dirty="0" smtClean="0">
                    <a:solidFill>
                      <a:schemeClr val="tx1"/>
                    </a:solidFill>
                    <a:latin typeface="Times New Roman" charset="0"/>
                    <a:ea typeface="ＭＳ Ｐゴシック" charset="0"/>
                    <a:cs typeface="+mn-cs"/>
                  </a:rPr>
                  <a:t>Mb/s </a:t>
                </a:r>
                <a:r>
                  <a:rPr lang="en-US" sz="1800" b="0" i="0" smtClean="0">
                    <a:latin typeface="Cambria Math" charset="0"/>
                  </a:rPr>
                  <a:t>=20,000</a:t>
                </a:r>
                <a:r>
                  <a:rPr lang="en-US" sz="1800" kern="1200" dirty="0" smtClean="0">
                    <a:solidFill>
                      <a:schemeClr val="tx1"/>
                    </a:solidFill>
                    <a:latin typeface="Times New Roman" charset="0"/>
                    <a:ea typeface="ＭＳ Ｐゴシック" charset="0"/>
                    <a:cs typeface="+mn-cs"/>
                  </a:rPr>
                  <a:t>bits (or 2.5Kbytes). Therefore, the leaky bucket regulator in Host A should have </a:t>
                </a:r>
                <a:r>
                  <a:rPr lang="en-US" sz="1800" i="0" smtClean="0">
                    <a:latin typeface="Cambria Math" charset="0"/>
                    <a:ea typeface="Cambria Math" charset="0"/>
                    <a:cs typeface="Cambria Math" charset="0"/>
                  </a:rPr>
                  <a:t>𝜌</a:t>
                </a:r>
                <a:r>
                  <a:rPr lang="en-US" sz="1800" b="0" i="0" smtClean="0">
                    <a:latin typeface="Cambria Math" charset="0"/>
                    <a:ea typeface="Cambria Math" charset="0"/>
                    <a:cs typeface="Cambria Math" charset="0"/>
                  </a:rPr>
                  <a:t>=10𝑀𝑏/𝑠</a:t>
                </a:r>
                <a:r>
                  <a:rPr lang="en-US" sz="1800" kern="1200" dirty="0" smtClean="0">
                    <a:solidFill>
                      <a:schemeClr val="tx1"/>
                    </a:solidFill>
                    <a:latin typeface="Times New Roman" charset="0"/>
                    <a:ea typeface="ＭＳ Ｐゴシック" charset="0"/>
                    <a:cs typeface="+mn-cs"/>
                  </a:rPr>
                  <a:t> and </a:t>
                </a:r>
                <a:r>
                  <a:rPr lang="en-US" sz="1800" i="0" smtClean="0">
                    <a:latin typeface="Cambria Math" charset="0"/>
                    <a:ea typeface="Cambria Math" charset="0"/>
                    <a:cs typeface="Cambria Math" charset="0"/>
                  </a:rPr>
                  <a:t>𝜎</a:t>
                </a:r>
                <a:r>
                  <a:rPr lang="en-US" sz="1800" i="0">
                    <a:latin typeface="Cambria Math" charset="0"/>
                    <a:ea typeface="Cambria Math" charset="0"/>
                    <a:cs typeface="Cambria Math" charset="0"/>
                  </a:rPr>
                  <a:t>≤</a:t>
                </a:r>
                <a:r>
                  <a:rPr lang="en-US" sz="1800" b="0" i="0" smtClean="0">
                    <a:latin typeface="Cambria Math" charset="0"/>
                    <a:ea typeface="Cambria Math" charset="0"/>
                    <a:cs typeface="Cambria Math" charset="0"/>
                  </a:rPr>
                  <a:t>20,000𝑏𝑖𝑡𝑠</a:t>
                </a:r>
                <a:r>
                  <a:rPr lang="en-US" sz="1800" kern="1200" dirty="0" smtClean="0">
                    <a:solidFill>
                      <a:schemeClr val="tx1"/>
                    </a:solidFill>
                    <a:latin typeface="Times New Roman" charset="0"/>
                    <a:ea typeface="ＭＳ Ｐゴシック" charset="0"/>
                    <a:cs typeface="+mn-cs"/>
                  </a:rPr>
                  <a:t>. WFQ should be set at each router so that </a:t>
                </a:r>
                <a:r>
                  <a:rPr lang="en-US" sz="1800" i="0">
                    <a:latin typeface="Cambria Math" charset="0"/>
                    <a:ea typeface="Cambria Math" charset="0"/>
                    <a:cs typeface="Cambria Math" charset="0"/>
                  </a:rPr>
                  <a:t>𝜙</a:t>
                </a:r>
                <a:r>
                  <a:rPr lang="en-US" sz="1800" i="0" smtClean="0">
                    <a:latin typeface="Cambria Math" charset="0"/>
                    <a:ea typeface="Cambria Math" charset="0"/>
                    <a:cs typeface="Cambria Math" charset="0"/>
                  </a:rPr>
                  <a:t>_</a:t>
                </a:r>
                <a:r>
                  <a:rPr lang="en-US" sz="1800" b="0" i="0" smtClean="0">
                    <a:latin typeface="Cambria Math" charset="0"/>
                    <a:ea typeface="Cambria Math" charset="0"/>
                    <a:cs typeface="Cambria Math" charset="0"/>
                  </a:rPr>
                  <a:t>𝑖 𝑅≥10𝑀𝑏/𝑠</a:t>
                </a:r>
                <a:r>
                  <a:rPr lang="en-US" sz="1800" kern="1200" dirty="0" smtClean="0">
                    <a:solidFill>
                      <a:schemeClr val="tx1"/>
                    </a:solidFill>
                    <a:latin typeface="Times New Roman" charset="0"/>
                    <a:ea typeface="ＭＳ Ｐゴシック" charset="0"/>
                    <a:cs typeface="+mn-cs"/>
                  </a:rPr>
                  <a:t> and the flow’s queue should have a capacity of at least 2.5Kbytes</a:t>
                </a:r>
                <a:r>
                  <a:rPr lang="en-US" sz="1800" kern="1200" dirty="0" smtClean="0">
                    <a:solidFill>
                      <a:schemeClr val="tx1"/>
                    </a:solidFill>
                    <a:latin typeface="Times New Roman" charset="0"/>
                    <a:ea typeface="ＭＳ Ｐゴシック" charset="0"/>
                    <a:cs typeface="+mn-cs"/>
                  </a:rPr>
                  <a:t>.</a:t>
                </a:r>
              </a:p>
              <a:p>
                <a:endParaRPr lang="en-US" sz="1800" kern="1200" baseline="0" dirty="0" smtClean="0">
                  <a:solidFill>
                    <a:schemeClr val="tx1"/>
                  </a:solidFill>
                  <a:latin typeface="Times New Roman" charset="0"/>
                  <a:ea typeface="ＭＳ Ｐゴシック" charset="0"/>
                  <a:cs typeface="+mn-cs"/>
                </a:endParaRPr>
              </a:p>
              <a:p>
                <a:r>
                  <a:rPr lang="en-US" sz="1800" kern="1200" baseline="0" dirty="0" smtClean="0">
                    <a:solidFill>
                      <a:schemeClr val="tx1"/>
                    </a:solidFill>
                    <a:latin typeface="Times New Roman" charset="0"/>
                    <a:ea typeface="ＭＳ Ｐゴシック" charset="0"/>
                    <a:cs typeface="+mn-cs"/>
                  </a:rPr>
                  <a:t>If any part of the example doesn’t make sense, go back through the video and hopefully it will become clear. </a:t>
                </a:r>
                <a:endParaRPr lang="en-US" baseline="0" dirty="0" smtClean="0"/>
              </a:p>
            </p:txBody>
          </p:sp>
        </mc:Fallback>
      </mc:AlternateContent>
      <p:sp>
        <p:nvSpPr>
          <p:cNvPr id="4" name="Slide Number Placeholder 3"/>
          <p:cNvSpPr>
            <a:spLocks noGrp="1"/>
          </p:cNvSpPr>
          <p:nvPr>
            <p:ph type="sldNum" sz="quarter" idx="10"/>
          </p:nvPr>
        </p:nvSpPr>
        <p:spPr/>
        <p:txBody>
          <a:bodyPr/>
          <a:lstStyle/>
          <a:p>
            <a:fld id="{F9359941-1679-5443-A686-DD245D03B7E2}" type="slidenum">
              <a:rPr lang="en-US" smtClean="0"/>
              <a:pPr/>
              <a:t>41</a:t>
            </a:fld>
            <a:endParaRPr lang="en-US"/>
          </a:p>
        </p:txBody>
      </p:sp>
    </p:spTree>
    <p:extLst>
      <p:ext uri="{BB962C8B-B14F-4D97-AF65-F5344CB8AC3E}">
        <p14:creationId xmlns:p14="http://schemas.microsoft.com/office/powerpoint/2010/main" val="29706819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t>
            </a:r>
            <a:r>
              <a:rPr lang="en-US" baseline="0" dirty="0"/>
              <a:t> how is this result used in practice? Does my home router guarantee the end to end delay of my packets?</a:t>
            </a:r>
          </a:p>
          <a:p>
            <a:endParaRPr 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Sadly not. </a:t>
            </a:r>
            <a:r>
              <a:rPr lang="en-US" dirty="0"/>
              <a:t>While almost all network equipment implements WFQ (even your </a:t>
            </a:r>
            <a:r>
              <a:rPr lang="en-US" dirty="0" err="1"/>
              <a:t>WiFi</a:t>
            </a:r>
            <a:r>
              <a:rPr lang="en-US" dirty="0"/>
              <a:t> router at home might!), public networks don’t provide a service to control end-to-end delay.</a:t>
            </a:r>
          </a:p>
          <a:p>
            <a:endParaRPr lang="en-US" dirty="0"/>
          </a:p>
          <a:p>
            <a:r>
              <a:rPr lang="en-US" dirty="0"/>
              <a:t>Why? It turns out that it requires all the different network owners – folks like AT&amp;T, Verizon, Telefonica,</a:t>
            </a:r>
            <a:r>
              <a:rPr lang="en-US" baseline="0" dirty="0"/>
              <a:t> China Mobile, Vodafone to all agree upon how to apportion the delay to each router, and how to signal all the information the end host needs to calculate the leaky bucket and WFQ parameters. There is, in fact, a standard mechanism to do all this, called the Resource Reservation Protocol, or RSVP. But to deploy it would require quite a big departure from how the Internet has been built up until this point. Technically, it would work. But it doesn’t really fit with the business practices of large Internet providers, who </a:t>
            </a:r>
            <a:r>
              <a:rPr lang="en-US" baseline="0" dirty="0" err="1"/>
              <a:t>arent</a:t>
            </a:r>
            <a:r>
              <a:rPr lang="en-US" baseline="0" dirty="0"/>
              <a:t>’ really set up to share this kind of fine grain control with their neighboring providers, or with us, the consumers.</a:t>
            </a:r>
          </a:p>
          <a:p>
            <a:endParaRPr lang="en-US" baseline="0" dirty="0"/>
          </a:p>
          <a:p>
            <a:pPr marL="0" marR="0" lvl="1" indent="0" algn="l" defTabSz="914400" rtl="0" eaLnBrk="0" fontAlgn="base" latinLnBrk="0" hangingPunct="0">
              <a:lnSpc>
                <a:spcPct val="100000"/>
              </a:lnSpc>
              <a:spcBef>
                <a:spcPct val="30000"/>
              </a:spcBef>
              <a:spcAft>
                <a:spcPct val="0"/>
              </a:spcAft>
              <a:buClrTx/>
              <a:buSzTx/>
              <a:buFontTx/>
              <a:buNone/>
              <a:tabLst/>
              <a:defRPr/>
            </a:pPr>
            <a:r>
              <a:rPr lang="en-US" baseline="0" dirty="0"/>
              <a:t>Luckily, </a:t>
            </a:r>
            <a:r>
              <a:rPr lang="en-US" sz="2880" dirty="0"/>
              <a:t>In most networks, a combination of over-provisioning and priorities work well enough. What I mean by this</a:t>
            </a:r>
            <a:r>
              <a:rPr lang="en-US" sz="2880" baseline="0" dirty="0"/>
              <a:t> is that the Internet is designed to carry more traffic than it actually does, which means most of the time the queues are kept quite small. With some strict priorities for control traffic to keep the network humming along, it works quite well. But in future, if it becomes too expensive or impractical to over provision the Internet, we might need rate and delay mechanisms described in the previous two videos.</a:t>
            </a:r>
            <a:endParaRPr lang="en-US" sz="2880" dirty="0"/>
          </a:p>
          <a:p>
            <a:endParaRPr lang="en-US"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42</a:t>
            </a:fld>
            <a:endParaRPr lang="en-US"/>
          </a:p>
        </p:txBody>
      </p:sp>
    </p:spTree>
    <p:extLst>
      <p:ext uri="{BB962C8B-B14F-4D97-AF65-F5344CB8AC3E}">
        <p14:creationId xmlns:p14="http://schemas.microsoft.com/office/powerpoint/2010/main" val="34681267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so in summary</a:t>
            </a:r>
            <a:r>
              <a:rPr lang="is-IS" dirty="0"/>
              <a:t>….</a:t>
            </a:r>
          </a:p>
          <a:p>
            <a:endParaRPr lang="is-IS" dirty="0"/>
          </a:p>
          <a:p>
            <a:pPr marL="514350" indent="-514350">
              <a:buSzPct val="100000"/>
              <a:buFont typeface="+mj-lt"/>
              <a:buAutoNum type="arabicPeriod"/>
            </a:pPr>
            <a:r>
              <a:rPr lang="en-US" dirty="0"/>
              <a:t>If we know the size of a queue and the rate at which it is served, then we can bound the delay through it.</a:t>
            </a:r>
          </a:p>
          <a:p>
            <a:pPr marL="514350" indent="-514350">
              <a:buSzPct val="100000"/>
              <a:buFont typeface="+mj-lt"/>
              <a:buAutoNum type="arabicPeriod"/>
            </a:pPr>
            <a:endParaRPr lang="en-US" sz="1050" dirty="0"/>
          </a:p>
          <a:p>
            <a:pPr marL="514350" indent="-514350">
              <a:buSzPct val="100000"/>
              <a:buFont typeface="+mj-lt"/>
              <a:buAutoNum type="arabicPeriod"/>
            </a:pPr>
            <a:r>
              <a:rPr lang="en-US" dirty="0"/>
              <a:t>WFQ allows us to pick the rate at which a queue is served.</a:t>
            </a:r>
          </a:p>
          <a:p>
            <a:pPr marL="514350" indent="-514350">
              <a:buSzPct val="100000"/>
              <a:buFont typeface="+mj-lt"/>
              <a:buAutoNum type="arabicPeriod"/>
            </a:pPr>
            <a:endParaRPr lang="en-US" sz="1050" dirty="0"/>
          </a:p>
          <a:p>
            <a:pPr marL="514350" indent="-514350">
              <a:buSzPct val="100000"/>
              <a:buFont typeface="+mj-lt"/>
              <a:buAutoNum type="arabicPeriod"/>
            </a:pPr>
            <a:r>
              <a:rPr lang="en-US" dirty="0"/>
              <a:t>With the two observations above, if no packets are dropped, we can control end-to-end delay.</a:t>
            </a:r>
          </a:p>
          <a:p>
            <a:pPr marL="514350" indent="-514350">
              <a:buSzPct val="100000"/>
              <a:buFont typeface="+mj-lt"/>
              <a:buAutoNum type="arabicPeriod"/>
            </a:pPr>
            <a:endParaRPr lang="en-US" sz="1050" dirty="0"/>
          </a:p>
          <a:p>
            <a:pPr marL="514350" indent="-514350">
              <a:buSzPct val="100000"/>
              <a:buFont typeface="+mj-lt"/>
              <a:buAutoNum type="arabicPeriod"/>
            </a:pPr>
            <a:r>
              <a:rPr lang="en-US" dirty="0"/>
              <a:t>To prevent drops, we need a </a:t>
            </a:r>
            <a:r>
              <a:rPr lang="en-US" u="sng" dirty="0"/>
              <a:t>leaky bucket regulator</a:t>
            </a:r>
            <a:r>
              <a:rPr lang="en-US" dirty="0"/>
              <a:t> to control the “</a:t>
            </a:r>
            <a:r>
              <a:rPr lang="en-US" dirty="0" err="1"/>
              <a:t>burstiness</a:t>
            </a:r>
            <a:r>
              <a:rPr lang="en-US" dirty="0"/>
              <a:t>” of flows entering the network. </a:t>
            </a:r>
          </a:p>
          <a:p>
            <a:endParaRPr lang="en-US" dirty="0"/>
          </a:p>
          <a:p>
            <a:r>
              <a:rPr lang="en-US" dirty="0"/>
              <a:t>Now you know how to limit</a:t>
            </a:r>
            <a:r>
              <a:rPr lang="en-US" baseline="0" dirty="0"/>
              <a:t> the end to end delay of a packet through a packet switched network.</a:t>
            </a:r>
            <a:endParaRPr lang="en-US"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43</a:t>
            </a:fld>
            <a:endParaRPr lang="en-US"/>
          </a:p>
        </p:txBody>
      </p:sp>
    </p:spTree>
    <p:extLst>
      <p:ext uri="{BB962C8B-B14F-4D97-AF65-F5344CB8AC3E}">
        <p14:creationId xmlns:p14="http://schemas.microsoft.com/office/powerpoint/2010/main" val="21620721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E0164E-DAE3-9644-A2DF-BA83867AA814}" type="slidenum">
              <a:rPr lang="en-US"/>
              <a:pPr/>
              <a:t>44</a:t>
            </a:fld>
            <a:endParaRPr lang="en-US"/>
          </a:p>
        </p:txBody>
      </p:sp>
      <p:sp>
        <p:nvSpPr>
          <p:cNvPr id="512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123" name="Rectangle 3"/>
          <p:cNvSpPr>
            <a:spLocks noGrp="1" noChangeArrowheads="1"/>
          </p:cNvSpPr>
          <p:nvPr>
            <p:ph type="body" idx="1"/>
          </p:nvPr>
        </p:nvSpPr>
        <p:spPr/>
        <p:txBody>
          <a:bodyPr/>
          <a:lstStyle/>
          <a:p>
            <a:endParaRPr lang="en-US" sz="2000" dirty="0"/>
          </a:p>
        </p:txBody>
      </p:sp>
    </p:spTree>
    <p:extLst>
      <p:ext uri="{BB962C8B-B14F-4D97-AF65-F5344CB8AC3E}">
        <p14:creationId xmlns:p14="http://schemas.microsoft.com/office/powerpoint/2010/main" val="30403797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418002-F091-E846-B7AD-F704198903C2}" type="slidenum">
              <a:rPr lang="en-US"/>
              <a:pPr/>
              <a:t>48</a:t>
            </a:fld>
            <a:endParaRPr lang="en-US"/>
          </a:p>
        </p:txBody>
      </p:sp>
      <p:sp>
        <p:nvSpPr>
          <p:cNvPr id="13312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331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6466543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418002-F091-E846-B7AD-F704198903C2}" type="slidenum">
              <a:rPr lang="en-US"/>
              <a:pPr/>
              <a:t>49</a:t>
            </a:fld>
            <a:endParaRPr lang="en-US"/>
          </a:p>
        </p:txBody>
      </p:sp>
      <p:sp>
        <p:nvSpPr>
          <p:cNvPr id="13312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331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1313269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3D6E12-441D-6F42-9D1C-BBAF2B52C961}" type="slidenum">
              <a:rPr lang="en-US"/>
              <a:pPr/>
              <a:t>50</a:t>
            </a:fld>
            <a:endParaRPr lang="en-US"/>
          </a:p>
        </p:txBody>
      </p:sp>
      <p:sp>
        <p:nvSpPr>
          <p:cNvPr id="12800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2800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6567423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359941-1679-5443-A686-DD245D03B7E2}" type="slidenum">
              <a:rPr lang="en-US" smtClean="0"/>
              <a:pPr/>
              <a:t>58</a:t>
            </a:fld>
            <a:endParaRPr lang="en-US"/>
          </a:p>
        </p:txBody>
      </p:sp>
    </p:spTree>
    <p:extLst>
      <p:ext uri="{BB962C8B-B14F-4D97-AF65-F5344CB8AC3E}">
        <p14:creationId xmlns:p14="http://schemas.microsoft.com/office/powerpoint/2010/main" val="37452301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go further,</a:t>
            </a:r>
            <a:r>
              <a:rPr lang="en-US" baseline="0" dirty="0"/>
              <a:t> a quick word about flows. </a:t>
            </a:r>
          </a:p>
          <a:p>
            <a:endParaRPr lang="en-US" baseline="0" dirty="0"/>
          </a:p>
          <a:p>
            <a:r>
              <a:rPr lang="en-US" sz="2400" dirty="0"/>
              <a:t>When talking about priorities, it’s convenient to talk about a “flow” of packets that all share a common set of attributes. For example:</a:t>
            </a:r>
          </a:p>
          <a:p>
            <a:pPr marL="514350" indent="-514350">
              <a:buFont typeface="+mj-lt"/>
              <a:buAutoNum type="arabicPeriod"/>
            </a:pPr>
            <a:r>
              <a:rPr lang="en-US" sz="2000" dirty="0"/>
              <a:t>The flow of packets all belonging to the same TCP connection. THIS is the most common definition of a flow, although all the other ones below make sense too.</a:t>
            </a:r>
            <a:br>
              <a:rPr lang="en-US" sz="2000" dirty="0"/>
            </a:br>
            <a:r>
              <a:rPr lang="en-US" sz="1800" dirty="0">
                <a:solidFill>
                  <a:schemeClr val="accent2"/>
                </a:solidFill>
              </a:rPr>
              <a:t>Identified by the tuple: TCP port numbers, IP addresses, TCP protocol</a:t>
            </a:r>
          </a:p>
          <a:p>
            <a:pPr marL="514350" indent="-514350">
              <a:buFont typeface="+mj-lt"/>
              <a:buAutoNum type="arabicPeriod"/>
            </a:pPr>
            <a:r>
              <a:rPr lang="en-US" sz="2000" dirty="0"/>
              <a:t>The flow of packets all destined to Stanford</a:t>
            </a:r>
            <a:br>
              <a:rPr lang="en-US" sz="2000" dirty="0"/>
            </a:br>
            <a:r>
              <a:rPr lang="en-US" sz="1800" dirty="0">
                <a:solidFill>
                  <a:schemeClr val="accent2"/>
                </a:solidFill>
              </a:rPr>
              <a:t>Identified by a destination IP address belonging to prefix 171.64/16</a:t>
            </a:r>
          </a:p>
          <a:p>
            <a:pPr marL="514350" indent="-514350">
              <a:buFont typeface="+mj-lt"/>
              <a:buAutoNum type="arabicPeriod"/>
            </a:pPr>
            <a:r>
              <a:rPr lang="en-US" sz="2000" dirty="0"/>
              <a:t>The flow of packets all coming from Google</a:t>
            </a:r>
            <a:br>
              <a:rPr lang="en-US" sz="2000" dirty="0"/>
            </a:br>
            <a:r>
              <a:rPr lang="en-US" sz="1800" dirty="0">
                <a:solidFill>
                  <a:schemeClr val="accent2"/>
                </a:solidFill>
              </a:rPr>
              <a:t>Identified by a source IP address belonging to the set of prefixes Google owns. </a:t>
            </a:r>
            <a:endParaRPr lang="en-US" sz="2000" dirty="0">
              <a:solidFill>
                <a:schemeClr val="accent2"/>
              </a:solidFill>
            </a:endParaRPr>
          </a:p>
          <a:p>
            <a:pPr marL="514350" indent="-514350">
              <a:buFont typeface="+mj-lt"/>
              <a:buAutoNum type="arabicPeriod"/>
            </a:pPr>
            <a:r>
              <a:rPr lang="en-US" sz="2000" dirty="0"/>
              <a:t>The flow of web packets using the http protocol</a:t>
            </a:r>
            <a:br>
              <a:rPr lang="en-US" sz="2000" dirty="0"/>
            </a:br>
            <a:r>
              <a:rPr lang="en-US" sz="1800" dirty="0">
                <a:solidFill>
                  <a:schemeClr val="accent2"/>
                </a:solidFill>
              </a:rPr>
              <a:t>Identified by packets with TCP port number = 80</a:t>
            </a:r>
            <a:endParaRPr lang="en-US" sz="2000" dirty="0">
              <a:solidFill>
                <a:schemeClr val="accent2"/>
              </a:solidFill>
            </a:endParaRPr>
          </a:p>
          <a:p>
            <a:pPr marL="514350" indent="-514350">
              <a:buFont typeface="+mj-lt"/>
              <a:buAutoNum type="arabicPeriod"/>
            </a:pPr>
            <a:r>
              <a:rPr lang="en-US" sz="2000" dirty="0"/>
              <a:t>The flow of packets belonging to gold-service customers</a:t>
            </a:r>
            <a:br>
              <a:rPr lang="en-US" sz="2000" dirty="0"/>
            </a:br>
            <a:r>
              <a:rPr lang="en-US" sz="1800" dirty="0">
                <a:solidFill>
                  <a:schemeClr val="accent2"/>
                </a:solidFill>
              </a:rPr>
              <a:t>Typically identified by marking the IP TOS (type of service) field</a:t>
            </a:r>
            <a:endParaRPr lang="en-US" sz="2400" dirty="0">
              <a:solidFill>
                <a:schemeClr val="accent2"/>
              </a:solidFill>
            </a:endParaRPr>
          </a:p>
          <a:p>
            <a:endParaRPr lang="en-US" baseline="0" dirty="0"/>
          </a:p>
          <a:p>
            <a:r>
              <a:rPr lang="en-US" baseline="0" dirty="0"/>
              <a:t>Returning to the limitations of a FIFO queue, the bottom line is that with a FIFO queue, we can’t say anything about the rate each individual flow will depart, how long they are queued, and the incentive scheme makes it more likely it will be congested and drop our packets.  </a:t>
            </a:r>
            <a:endParaRPr lang="en-US" dirty="0"/>
          </a:p>
          <a:p>
            <a:endParaRPr lang="en-US"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5</a:t>
            </a:fld>
            <a:endParaRPr lang="en-US"/>
          </a:p>
        </p:txBody>
      </p:sp>
    </p:spTree>
    <p:extLst>
      <p:ext uri="{BB962C8B-B14F-4D97-AF65-F5344CB8AC3E}">
        <p14:creationId xmlns:p14="http://schemas.microsoft.com/office/powerpoint/2010/main" val="20039935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video we are going to</a:t>
            </a:r>
            <a:r>
              <a:rPr lang="en-US" baseline="0" dirty="0"/>
              <a:t> </a:t>
            </a:r>
            <a:r>
              <a:rPr lang="en-US" dirty="0"/>
              <a:t>look at two</a:t>
            </a:r>
            <a:r>
              <a:rPr lang="en-US" baseline="0" dirty="0"/>
              <a:t> different, but relatively simple ways to queue packets, and schedule their departure. The first is to keep different FIFO queues, one for each priority level. The second is to give different flows a different rate, and guarantee a minimum rate of service for every flow.</a:t>
            </a:r>
          </a:p>
          <a:p>
            <a:endParaRPr lang="en-US" baseline="0" dirty="0"/>
          </a:p>
          <a:p>
            <a:r>
              <a:rPr lang="en-US" baseline="0" dirty="0"/>
              <a:t>We will start with priority queues</a:t>
            </a:r>
            <a:r>
              <a:rPr lang="is-IS" baseline="0" dirty="0"/>
              <a:t>….</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6</a:t>
            </a:fld>
            <a:endParaRPr lang="en-US"/>
          </a:p>
        </p:txBody>
      </p:sp>
    </p:spTree>
    <p:extLst>
      <p:ext uri="{BB962C8B-B14F-4D97-AF65-F5344CB8AC3E}">
        <p14:creationId xmlns:p14="http://schemas.microsoft.com/office/powerpoint/2010/main" val="9964601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513" y="704850"/>
            <a:ext cx="6264275" cy="3524250"/>
          </a:xfrm>
        </p:spPr>
      </p:sp>
      <p:sp>
        <p:nvSpPr>
          <p:cNvPr id="3" name="Notes Placeholder 2"/>
          <p:cNvSpPr>
            <a:spLocks noGrp="1"/>
          </p:cNvSpPr>
          <p:nvPr>
            <p:ph type="body" idx="1"/>
          </p:nvPr>
        </p:nvSpPr>
        <p:spPr/>
        <p:txBody>
          <a:bodyPr/>
          <a:lstStyle/>
          <a:p>
            <a:r>
              <a:rPr lang="en-US" dirty="0"/>
              <a:t>Let’s start</a:t>
            </a:r>
            <a:r>
              <a:rPr lang="en-US" baseline="0" dirty="0"/>
              <a:t> by considering strict priority queues with the following packets. We’ll let the packets arrive then freeze the queues so we can see what’s going on. </a:t>
            </a:r>
            <a:endParaRPr lang="en-US"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7</a:t>
            </a:fld>
            <a:endParaRPr lang="en-US"/>
          </a:p>
        </p:txBody>
      </p:sp>
    </p:spTree>
    <p:extLst>
      <p:ext uri="{BB962C8B-B14F-4D97-AF65-F5344CB8AC3E}">
        <p14:creationId xmlns:p14="http://schemas.microsoft.com/office/powerpoint/2010/main" val="9314593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0513" y="704850"/>
            <a:ext cx="6264275" cy="3524250"/>
          </a:xfrm>
        </p:spPr>
      </p:sp>
      <p:sp>
        <p:nvSpPr>
          <p:cNvPr id="3" name="Notes Placeholder 2"/>
          <p:cNvSpPr>
            <a:spLocks noGrp="1"/>
          </p:cNvSpPr>
          <p:nvPr>
            <p:ph type="body" idx="1"/>
          </p:nvPr>
        </p:nvSpPr>
        <p:spPr/>
        <p:txBody>
          <a:bodyPr/>
          <a:lstStyle/>
          <a:p>
            <a:r>
              <a:rPr lang="en-US" dirty="0"/>
              <a:t>With </a:t>
            </a:r>
            <a:r>
              <a:rPr lang="en-US" baseline="0" dirty="0"/>
              <a:t>strict priority queues traffic in one queue has strict priority over the traffic in the other queue. This means the red, low-priority queue is only served when the blue queue is empty. </a:t>
            </a:r>
            <a:endParaRPr lang="en-US"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8</a:t>
            </a:fld>
            <a:endParaRPr lang="en-US"/>
          </a:p>
        </p:txBody>
      </p:sp>
    </p:spTree>
    <p:extLst>
      <p:ext uri="{BB962C8B-B14F-4D97-AF65-F5344CB8AC3E}">
        <p14:creationId xmlns:p14="http://schemas.microsoft.com/office/powerpoint/2010/main" val="15477414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800" dirty="0"/>
              <a:t>Strict priorities can be used with any number of queues,</a:t>
            </a:r>
            <a:r>
              <a:rPr lang="en-US" sz="1800" baseline="0" dirty="0"/>
              <a:t> supporting multiple classes of service for different types of traffic. The algorithm extends naturally to multiple queues: </a:t>
            </a:r>
            <a:r>
              <a:rPr lang="en-US" sz="1800" dirty="0"/>
              <a:t>a queue is only served when all the higher priority queues are empty.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80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800" dirty="0"/>
              <a:t>One</a:t>
            </a:r>
            <a:r>
              <a:rPr lang="en-US" sz="1800" baseline="0" dirty="0"/>
              <a:t> way to think about strict priorities is that the &lt;click&gt; h</a:t>
            </a:r>
            <a:r>
              <a:rPr lang="en-US" sz="1800" dirty="0"/>
              <a:t>ighest priority flows “see” a network with no lower priority traffic.</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800" dirty="0"/>
              <a:t>One</a:t>
            </a:r>
            <a:r>
              <a:rPr lang="en-US" sz="1800" baseline="0" dirty="0"/>
              <a:t> thing to watch out for is that &lt;click&gt; h</a:t>
            </a:r>
            <a:r>
              <a:rPr lang="en-US" sz="1800" dirty="0"/>
              <a:t>igher priority flows can permanently block lower priority flows,</a:t>
            </a:r>
            <a:r>
              <a:rPr lang="en-US" sz="1800" baseline="0" dirty="0"/>
              <a:t> so you should t</a:t>
            </a:r>
            <a:r>
              <a:rPr lang="en-US" sz="1800" dirty="0"/>
              <a:t>ry to limit the amount of high priority traffic.</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800" dirty="0"/>
              <a:t>And it’s &lt;click&gt; Not likely to work well if you can’t control the amount of high priority traffic.</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80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800" dirty="0"/>
              <a:t>In fact, you may not really want strict priorities at all. Instead, you might &lt;click&gt; really want </a:t>
            </a:r>
            <a:r>
              <a:rPr lang="en-US" sz="1800" i="1" dirty="0"/>
              <a:t>weighted </a:t>
            </a:r>
            <a:r>
              <a:rPr lang="en-US" sz="1800" dirty="0"/>
              <a:t>(instead of strict) priority.</a:t>
            </a:r>
            <a:endParaRPr lang="en-US" sz="1800" dirty="0">
              <a:solidFill>
                <a:schemeClr val="accent2"/>
              </a:solidFill>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800"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800"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800"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800" dirty="0"/>
          </a:p>
          <a:p>
            <a:endParaRPr lang="en-US" dirty="0"/>
          </a:p>
        </p:txBody>
      </p:sp>
      <p:sp>
        <p:nvSpPr>
          <p:cNvPr id="4" name="Slide Number Placeholder 3"/>
          <p:cNvSpPr>
            <a:spLocks noGrp="1"/>
          </p:cNvSpPr>
          <p:nvPr>
            <p:ph type="sldNum" sz="quarter" idx="10"/>
          </p:nvPr>
        </p:nvSpPr>
        <p:spPr/>
        <p:txBody>
          <a:bodyPr/>
          <a:lstStyle/>
          <a:p>
            <a:fld id="{F9359941-1679-5443-A686-DD245D03B7E2}" type="slidenum">
              <a:rPr lang="en-US" smtClean="0"/>
              <a:pPr/>
              <a:t>9</a:t>
            </a:fld>
            <a:endParaRPr lang="en-US"/>
          </a:p>
        </p:txBody>
      </p:sp>
    </p:spTree>
    <p:extLst>
      <p:ext uri="{BB962C8B-B14F-4D97-AF65-F5344CB8AC3E}">
        <p14:creationId xmlns:p14="http://schemas.microsoft.com/office/powerpoint/2010/main" val="5285045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2556511"/>
            <a:ext cx="12435840" cy="1764030"/>
          </a:xfrm>
        </p:spPr>
        <p:txBody>
          <a:bodyPr/>
          <a:lstStyle>
            <a:lvl1pPr>
              <a:defRPr>
                <a:latin typeface="Calibri"/>
              </a:defRPr>
            </a:lvl1pPr>
          </a:lstStyle>
          <a:p>
            <a:r>
              <a:rPr lang="en-US" dirty="0"/>
              <a:t>Click to edit Master title style</a:t>
            </a:r>
          </a:p>
        </p:txBody>
      </p:sp>
      <p:sp>
        <p:nvSpPr>
          <p:cNvPr id="3" name="Subtitle 2"/>
          <p:cNvSpPr>
            <a:spLocks noGrp="1"/>
          </p:cNvSpPr>
          <p:nvPr>
            <p:ph type="subTitle" idx="1"/>
          </p:nvPr>
        </p:nvSpPr>
        <p:spPr>
          <a:xfrm>
            <a:off x="2194560" y="4663440"/>
            <a:ext cx="10241280" cy="2103120"/>
          </a:xfrm>
        </p:spPr>
        <p:txBody>
          <a:bodyPr/>
          <a:lstStyle>
            <a:lvl1pPr marL="0" indent="0" algn="ctr">
              <a:buNone/>
              <a:defRPr/>
            </a:lvl1pPr>
            <a:lvl2pPr marL="548640" indent="0" algn="ctr">
              <a:buNone/>
              <a:defRPr/>
            </a:lvl2pPr>
            <a:lvl3pPr marL="1097280" indent="0" algn="ctr">
              <a:buNone/>
              <a:defRPr/>
            </a:lvl3pPr>
            <a:lvl4pPr marL="1645920" indent="0" algn="ctr">
              <a:buNone/>
              <a:defRPr/>
            </a:lvl4pPr>
            <a:lvl5pPr marL="2194560" indent="0" algn="ctr">
              <a:buNone/>
              <a:defRPr/>
            </a:lvl5pPr>
            <a:lvl6pPr marL="2743200" indent="0" algn="ctr">
              <a:buNone/>
              <a:defRPr/>
            </a:lvl6pPr>
            <a:lvl7pPr marL="3291840" indent="0" algn="ctr">
              <a:buNone/>
              <a:defRPr/>
            </a:lvl7pPr>
            <a:lvl8pPr marL="3840480" indent="0" algn="ctr">
              <a:buNone/>
              <a:defRPr/>
            </a:lvl8pPr>
            <a:lvl9pPr marL="4389120" indent="0" algn="ctr">
              <a:buNone/>
              <a:defRPr/>
            </a:lvl9pPr>
          </a:lstStyle>
          <a:p>
            <a:r>
              <a:rPr lang="en-US" dirty="0"/>
              <a:t>Click to edit Master subtitle style</a:t>
            </a:r>
          </a:p>
        </p:txBody>
      </p:sp>
    </p:spTree>
    <p:extLst>
      <p:ext uri="{BB962C8B-B14F-4D97-AF65-F5344CB8AC3E}">
        <p14:creationId xmlns:p14="http://schemas.microsoft.com/office/powerpoint/2010/main" val="678565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424160" y="731520"/>
            <a:ext cx="3108960" cy="65836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97280" y="731520"/>
            <a:ext cx="9083040" cy="65836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defRPr/>
            </a:lvl1pPr>
          </a:lstStyle>
          <a:p>
            <a:fld id="{7B97DA02-D7E1-B64C-B345-D892F0D43DB1}" type="slidenum">
              <a:rPr lang="en-US"/>
              <a:pPr/>
              <a:t>‹#›</a:t>
            </a:fld>
            <a:endParaRPr lang="en-US"/>
          </a:p>
        </p:txBody>
      </p:sp>
    </p:spTree>
    <p:extLst>
      <p:ext uri="{BB962C8B-B14F-4D97-AF65-F5344CB8AC3E}">
        <p14:creationId xmlns:p14="http://schemas.microsoft.com/office/powerpoint/2010/main" val="12091503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97280" y="731520"/>
            <a:ext cx="12435840" cy="1371600"/>
          </a:xfrm>
        </p:spPr>
        <p:txBody>
          <a:bodyPr/>
          <a:lstStyle/>
          <a:p>
            <a:r>
              <a:rPr lang="en-US"/>
              <a:t>Click to edit Master title style</a:t>
            </a:r>
          </a:p>
        </p:txBody>
      </p:sp>
      <p:sp>
        <p:nvSpPr>
          <p:cNvPr id="3" name="Content Placeholder 2"/>
          <p:cNvSpPr>
            <a:spLocks noGrp="1"/>
          </p:cNvSpPr>
          <p:nvPr>
            <p:ph sz="half" idx="1"/>
          </p:nvPr>
        </p:nvSpPr>
        <p:spPr>
          <a:xfrm>
            <a:off x="1097280" y="2377440"/>
            <a:ext cx="6096000"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7437120" y="2377440"/>
            <a:ext cx="6096000" cy="23774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7437120" y="4937760"/>
            <a:ext cx="6096000" cy="23774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p:cNvSpPr>
            <a:spLocks noGrp="1"/>
          </p:cNvSpPr>
          <p:nvPr>
            <p:ph type="sldNum" sz="quarter" idx="12"/>
          </p:nvPr>
        </p:nvSpPr>
        <p:spPr>
          <a:xfrm>
            <a:off x="10485120" y="7498080"/>
            <a:ext cx="3048000" cy="548640"/>
          </a:xfrm>
        </p:spPr>
        <p:txBody>
          <a:bodyPr/>
          <a:lstStyle>
            <a:lvl1pPr>
              <a:defRPr/>
            </a:lvl1pPr>
          </a:lstStyle>
          <a:p>
            <a:fld id="{BD79A8FB-728E-B042-89ED-38C18C15D679}" type="slidenum">
              <a:rPr lang="en-US"/>
              <a:pPr/>
              <a:t>‹#›</a:t>
            </a:fld>
            <a:endParaRPr lang="en-US"/>
          </a:p>
        </p:txBody>
      </p:sp>
    </p:spTree>
    <p:extLst>
      <p:ext uri="{BB962C8B-B14F-4D97-AF65-F5344CB8AC3E}">
        <p14:creationId xmlns:p14="http://schemas.microsoft.com/office/powerpoint/2010/main" val="6607454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defRPr/>
            </a:lvl1pPr>
          </a:lstStyle>
          <a:p>
            <a:fld id="{47BB83B6-92F4-494F-9F1D-BD99F394F2F6}" type="slidenum">
              <a:rPr lang="en-US"/>
              <a:pPr/>
              <a:t>‹#›</a:t>
            </a:fld>
            <a:endParaRPr lang="en-US"/>
          </a:p>
        </p:txBody>
      </p:sp>
    </p:spTree>
    <p:extLst>
      <p:ext uri="{BB962C8B-B14F-4D97-AF65-F5344CB8AC3E}">
        <p14:creationId xmlns:p14="http://schemas.microsoft.com/office/powerpoint/2010/main" val="14393199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97280" y="2377440"/>
            <a:ext cx="6096000" cy="4937760"/>
          </a:xfrm>
        </p:spPr>
        <p:txBody>
          <a:bodyPr/>
          <a:lstStyle>
            <a:lvl1pPr>
              <a:defRPr sz="3360"/>
            </a:lvl1pPr>
            <a:lvl2pPr>
              <a:defRPr sz="2880"/>
            </a:lvl2pPr>
            <a:lvl3pPr>
              <a:defRPr sz="2400"/>
            </a:lvl3pPr>
            <a:lvl4pPr>
              <a:defRPr sz="2160"/>
            </a:lvl4pPr>
            <a:lvl5pPr>
              <a:defRPr sz="2160"/>
            </a:lvl5pPr>
            <a:lvl6pPr>
              <a:defRPr sz="2160"/>
            </a:lvl6pPr>
            <a:lvl7pPr>
              <a:defRPr sz="2160"/>
            </a:lvl7pPr>
            <a:lvl8pPr>
              <a:defRPr sz="2160"/>
            </a:lvl8pPr>
            <a:lvl9pPr>
              <a:defRPr sz="21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437120" y="2377440"/>
            <a:ext cx="6096000" cy="4937760"/>
          </a:xfrm>
        </p:spPr>
        <p:txBody>
          <a:bodyPr/>
          <a:lstStyle>
            <a:lvl1pPr>
              <a:defRPr sz="3360"/>
            </a:lvl1pPr>
            <a:lvl2pPr>
              <a:defRPr sz="2880"/>
            </a:lvl2pPr>
            <a:lvl3pPr>
              <a:defRPr sz="2400"/>
            </a:lvl3pPr>
            <a:lvl4pPr>
              <a:defRPr sz="2160"/>
            </a:lvl4pPr>
            <a:lvl5pPr>
              <a:defRPr sz="2160"/>
            </a:lvl5pPr>
            <a:lvl6pPr>
              <a:defRPr sz="2160"/>
            </a:lvl6pPr>
            <a:lvl7pPr>
              <a:defRPr sz="2160"/>
            </a:lvl7pPr>
            <a:lvl8pPr>
              <a:defRPr sz="2160"/>
            </a:lvl8pPr>
            <a:lvl9pPr>
              <a:defRPr sz="21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lvl1pPr>
              <a:defRPr/>
            </a:lvl1pPr>
          </a:lstStyle>
          <a:p>
            <a:fld id="{8FE79FD7-4C5E-A44A-944A-7CC85642A217}" type="slidenum">
              <a:rPr lang="en-US"/>
              <a:pPr/>
              <a:t>‹#›</a:t>
            </a:fld>
            <a:endParaRPr lang="en-US"/>
          </a:p>
        </p:txBody>
      </p:sp>
    </p:spTree>
    <p:extLst>
      <p:ext uri="{BB962C8B-B14F-4D97-AF65-F5344CB8AC3E}">
        <p14:creationId xmlns:p14="http://schemas.microsoft.com/office/powerpoint/2010/main" val="11459000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1520" y="329566"/>
            <a:ext cx="13167360" cy="1371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731520" y="1842136"/>
            <a:ext cx="6464301" cy="76771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4" name="Content Placeholder 3"/>
          <p:cNvSpPr>
            <a:spLocks noGrp="1"/>
          </p:cNvSpPr>
          <p:nvPr>
            <p:ph sz="half" idx="2"/>
          </p:nvPr>
        </p:nvSpPr>
        <p:spPr>
          <a:xfrm>
            <a:off x="731520" y="2609850"/>
            <a:ext cx="6464301" cy="4741546"/>
          </a:xfrm>
        </p:spPr>
        <p:txBody>
          <a:bodyPr/>
          <a:lstStyle>
            <a:lvl1pPr>
              <a:defRPr sz="2880"/>
            </a:lvl1pPr>
            <a:lvl2pPr>
              <a:defRPr sz="2400"/>
            </a:lvl2pPr>
            <a:lvl3pPr>
              <a:defRPr sz="2160"/>
            </a:lvl3pPr>
            <a:lvl4pPr>
              <a:defRPr sz="1920"/>
            </a:lvl4pPr>
            <a:lvl5pPr>
              <a:defRPr sz="1920"/>
            </a:lvl5pPr>
            <a:lvl6pPr>
              <a:defRPr sz="1920"/>
            </a:lvl6pPr>
            <a:lvl7pPr>
              <a:defRPr sz="1920"/>
            </a:lvl7pPr>
            <a:lvl8pPr>
              <a:defRPr sz="1920"/>
            </a:lvl8pPr>
            <a:lvl9pPr>
              <a:defRPr sz="19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432041" y="1842136"/>
            <a:ext cx="6466840" cy="76771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6" name="Content Placeholder 5"/>
          <p:cNvSpPr>
            <a:spLocks noGrp="1"/>
          </p:cNvSpPr>
          <p:nvPr>
            <p:ph sz="quarter" idx="4"/>
          </p:nvPr>
        </p:nvSpPr>
        <p:spPr>
          <a:xfrm>
            <a:off x="7432041" y="2609850"/>
            <a:ext cx="6466840" cy="4741546"/>
          </a:xfrm>
        </p:spPr>
        <p:txBody>
          <a:bodyPr/>
          <a:lstStyle>
            <a:lvl1pPr>
              <a:defRPr sz="2880"/>
            </a:lvl1pPr>
            <a:lvl2pPr>
              <a:defRPr sz="2400"/>
            </a:lvl2pPr>
            <a:lvl3pPr>
              <a:defRPr sz="2160"/>
            </a:lvl3pPr>
            <a:lvl4pPr>
              <a:defRPr sz="1920"/>
            </a:lvl4pPr>
            <a:lvl5pPr>
              <a:defRPr sz="1920"/>
            </a:lvl5pPr>
            <a:lvl6pPr>
              <a:defRPr sz="1920"/>
            </a:lvl6pPr>
            <a:lvl7pPr>
              <a:defRPr sz="1920"/>
            </a:lvl7pPr>
            <a:lvl8pPr>
              <a:defRPr sz="1920"/>
            </a:lvl8pPr>
            <a:lvl9pPr>
              <a:defRPr sz="19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lvl1pPr>
              <a:defRPr/>
            </a:lvl1pPr>
          </a:lstStyle>
          <a:p>
            <a:fld id="{864E6437-E230-CA4D-9B99-A03DD24D6970}" type="slidenum">
              <a:rPr lang="en-US"/>
              <a:pPr/>
              <a:t>‹#›</a:t>
            </a:fld>
            <a:endParaRPr lang="en-US"/>
          </a:p>
        </p:txBody>
      </p:sp>
    </p:spTree>
    <p:extLst>
      <p:ext uri="{BB962C8B-B14F-4D97-AF65-F5344CB8AC3E}">
        <p14:creationId xmlns:p14="http://schemas.microsoft.com/office/powerpoint/2010/main" val="36957938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lvl1pPr>
              <a:defRPr/>
            </a:lvl1pPr>
          </a:lstStyle>
          <a:p>
            <a:fld id="{92BF0D90-96B9-DC48-8428-5ED7CC121714}" type="slidenum">
              <a:rPr lang="en-US"/>
              <a:pPr/>
              <a:t>‹#›</a:t>
            </a:fld>
            <a:endParaRPr lang="en-US"/>
          </a:p>
        </p:txBody>
      </p:sp>
    </p:spTree>
    <p:extLst>
      <p:ext uri="{BB962C8B-B14F-4D97-AF65-F5344CB8AC3E}">
        <p14:creationId xmlns:p14="http://schemas.microsoft.com/office/powerpoint/2010/main" val="1804024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lvl1pPr>
          </a:lstStyle>
          <a:p>
            <a:fld id="{738F99DE-0318-D043-B674-8CF31571028E}" type="slidenum">
              <a:rPr lang="en-US"/>
              <a:pPr/>
              <a:t>‹#›</a:t>
            </a:fld>
            <a:endParaRPr lang="en-US"/>
          </a:p>
        </p:txBody>
      </p:sp>
    </p:spTree>
    <p:extLst>
      <p:ext uri="{BB962C8B-B14F-4D97-AF65-F5344CB8AC3E}">
        <p14:creationId xmlns:p14="http://schemas.microsoft.com/office/powerpoint/2010/main" val="2477375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1" y="327660"/>
            <a:ext cx="4813301" cy="1394460"/>
          </a:xfrm>
        </p:spPr>
        <p:txBody>
          <a:bodyPr anchor="b"/>
          <a:lstStyle>
            <a:lvl1pPr algn="l">
              <a:defRPr sz="2400" b="1"/>
            </a:lvl1pPr>
          </a:lstStyle>
          <a:p>
            <a:r>
              <a:rPr lang="en-US"/>
              <a:t>Click to edit Master title style</a:t>
            </a:r>
          </a:p>
        </p:txBody>
      </p:sp>
      <p:sp>
        <p:nvSpPr>
          <p:cNvPr id="3" name="Content Placeholder 2"/>
          <p:cNvSpPr>
            <a:spLocks noGrp="1"/>
          </p:cNvSpPr>
          <p:nvPr>
            <p:ph idx="1"/>
          </p:nvPr>
        </p:nvSpPr>
        <p:spPr>
          <a:xfrm>
            <a:off x="5720080" y="327660"/>
            <a:ext cx="8178800" cy="7023736"/>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31521" y="1722120"/>
            <a:ext cx="4813301" cy="5629276"/>
          </a:xfr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Click to edit Master text styles</a:t>
            </a:r>
          </a:p>
        </p:txBody>
      </p:sp>
      <p:sp>
        <p:nvSpPr>
          <p:cNvPr id="7" name="Slide Number Placeholder 6"/>
          <p:cNvSpPr>
            <a:spLocks noGrp="1"/>
          </p:cNvSpPr>
          <p:nvPr>
            <p:ph type="sldNum" sz="quarter" idx="12"/>
          </p:nvPr>
        </p:nvSpPr>
        <p:spPr/>
        <p:txBody>
          <a:bodyPr/>
          <a:lstStyle>
            <a:lvl1pPr>
              <a:defRPr/>
            </a:lvl1pPr>
          </a:lstStyle>
          <a:p>
            <a:fld id="{55A8B1FB-3452-A446-8134-E220B684E248}" type="slidenum">
              <a:rPr lang="en-US"/>
              <a:pPr/>
              <a:t>‹#›</a:t>
            </a:fld>
            <a:endParaRPr lang="en-US"/>
          </a:p>
        </p:txBody>
      </p:sp>
    </p:spTree>
    <p:extLst>
      <p:ext uri="{BB962C8B-B14F-4D97-AF65-F5344CB8AC3E}">
        <p14:creationId xmlns:p14="http://schemas.microsoft.com/office/powerpoint/2010/main" val="1454250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67661" y="5760720"/>
            <a:ext cx="8778240" cy="680086"/>
          </a:xfrm>
        </p:spPr>
        <p:txBody>
          <a:bodyPr anchor="b"/>
          <a:lstStyle>
            <a:lvl1pPr algn="l">
              <a:defRPr sz="2400" b="1"/>
            </a:lvl1pPr>
          </a:lstStyle>
          <a:p>
            <a:r>
              <a:rPr lang="en-US"/>
              <a:t>Click to edit Master title style</a:t>
            </a:r>
          </a:p>
        </p:txBody>
      </p:sp>
      <p:sp>
        <p:nvSpPr>
          <p:cNvPr id="3" name="Picture Placeholder 2"/>
          <p:cNvSpPr>
            <a:spLocks noGrp="1"/>
          </p:cNvSpPr>
          <p:nvPr>
            <p:ph type="pic" idx="1"/>
          </p:nvPr>
        </p:nvSpPr>
        <p:spPr>
          <a:xfrm>
            <a:off x="2867661" y="735330"/>
            <a:ext cx="8778240" cy="4937760"/>
          </a:xfrm>
        </p:spPr>
        <p:txBody>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endParaRPr lang="en-US"/>
          </a:p>
        </p:txBody>
      </p:sp>
      <p:sp>
        <p:nvSpPr>
          <p:cNvPr id="4" name="Text Placeholder 3"/>
          <p:cNvSpPr>
            <a:spLocks noGrp="1"/>
          </p:cNvSpPr>
          <p:nvPr>
            <p:ph type="body" sz="half" idx="2"/>
          </p:nvPr>
        </p:nvSpPr>
        <p:spPr>
          <a:xfrm>
            <a:off x="2867661" y="6440806"/>
            <a:ext cx="8778240" cy="965834"/>
          </a:xfr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Click to edit Master text styles</a:t>
            </a:r>
          </a:p>
        </p:txBody>
      </p:sp>
      <p:sp>
        <p:nvSpPr>
          <p:cNvPr id="7" name="Slide Number Placeholder 6"/>
          <p:cNvSpPr>
            <a:spLocks noGrp="1"/>
          </p:cNvSpPr>
          <p:nvPr>
            <p:ph type="sldNum" sz="quarter" idx="12"/>
          </p:nvPr>
        </p:nvSpPr>
        <p:spPr/>
        <p:txBody>
          <a:bodyPr/>
          <a:lstStyle>
            <a:lvl1pPr>
              <a:defRPr/>
            </a:lvl1pPr>
          </a:lstStyle>
          <a:p>
            <a:fld id="{3E3F8463-32B3-6240-BEB2-FF6CE1BE1B07}" type="slidenum">
              <a:rPr lang="en-US"/>
              <a:pPr/>
              <a:t>‹#›</a:t>
            </a:fld>
            <a:endParaRPr lang="en-US"/>
          </a:p>
        </p:txBody>
      </p:sp>
    </p:spTree>
    <p:extLst>
      <p:ext uri="{BB962C8B-B14F-4D97-AF65-F5344CB8AC3E}">
        <p14:creationId xmlns:p14="http://schemas.microsoft.com/office/powerpoint/2010/main" val="2391360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defRPr/>
            </a:lvl1pPr>
          </a:lstStyle>
          <a:p>
            <a:fld id="{FE7C8578-9269-2040-840E-8890122EAFDF}" type="slidenum">
              <a:rPr lang="en-US"/>
              <a:pPr/>
              <a:t>‹#›</a:t>
            </a:fld>
            <a:endParaRPr lang="en-US"/>
          </a:p>
        </p:txBody>
      </p:sp>
    </p:spTree>
    <p:extLst>
      <p:ext uri="{BB962C8B-B14F-4D97-AF65-F5344CB8AC3E}">
        <p14:creationId xmlns:p14="http://schemas.microsoft.com/office/powerpoint/2010/main" val="4532583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097280" y="731520"/>
            <a:ext cx="12435840" cy="13716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097280" y="2377440"/>
            <a:ext cx="12435840" cy="493776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0" name="Rectangle 6"/>
          <p:cNvSpPr>
            <a:spLocks noGrp="1" noChangeArrowheads="1"/>
          </p:cNvSpPr>
          <p:nvPr>
            <p:ph type="sldNum" sz="quarter" idx="4"/>
          </p:nvPr>
        </p:nvSpPr>
        <p:spPr bwMode="auto">
          <a:xfrm>
            <a:off x="11582400" y="7680960"/>
            <a:ext cx="3048000" cy="54864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defRPr sz="1440">
                <a:solidFill>
                  <a:srgbClr val="A6A6A6"/>
                </a:solidFill>
              </a:defRPr>
            </a:lvl1pPr>
          </a:lstStyle>
          <a:p>
            <a:fld id="{D497A0BE-8A58-6E4A-B7FA-9F08B1B28698}" type="slidenum">
              <a:rPr lang="en-US" smtClean="0"/>
              <a:pPr/>
              <a:t>‹#›</a:t>
            </a:fld>
            <a:endParaRPr lang="en-US"/>
          </a:p>
        </p:txBody>
      </p:sp>
      <p:sp>
        <p:nvSpPr>
          <p:cNvPr id="6" name="Rectangle 6"/>
          <p:cNvSpPr txBox="1">
            <a:spLocks noChangeArrowheads="1"/>
          </p:cNvSpPr>
          <p:nvPr userDrawn="1"/>
        </p:nvSpPr>
        <p:spPr bwMode="auto">
          <a:xfrm>
            <a:off x="0" y="7680960"/>
            <a:ext cx="3535680" cy="54864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109728" tIns="54864" rIns="109728" bIns="54864" numCol="1" anchor="t" anchorCtr="0" compatLnSpc="1">
            <a:prstTxWarp prst="textNoShape">
              <a:avLst/>
            </a:prstTxWarp>
          </a:bodyPr>
          <a:lstStyle>
            <a:defPPr>
              <a:defRPr lang="en-US"/>
            </a:defPPr>
            <a:lvl1pPr algn="r" rtl="0" eaLnBrk="0" fontAlgn="base" hangingPunct="0">
              <a:spcBef>
                <a:spcPct val="0"/>
              </a:spcBef>
              <a:spcAft>
                <a:spcPct val="0"/>
              </a:spcAft>
              <a:defRPr sz="1200" kern="1200">
                <a:solidFill>
                  <a:srgbClr val="A6A6A6"/>
                </a:solidFill>
                <a:latin typeface="Comic Sans MS"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Comic Sans MS"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Comic Sans MS"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Comic Sans MS"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Comic Sans MS" charset="0"/>
                <a:ea typeface="ＭＳ Ｐゴシック" charset="0"/>
                <a:cs typeface="+mn-cs"/>
              </a:defRPr>
            </a:lvl5pPr>
            <a:lvl6pPr marL="2286000" algn="l" defTabSz="457200" rtl="0" eaLnBrk="1" latinLnBrk="0" hangingPunct="1">
              <a:defRPr sz="2400" kern="1200">
                <a:solidFill>
                  <a:schemeClr val="tx1"/>
                </a:solidFill>
                <a:latin typeface="Comic Sans MS" charset="0"/>
                <a:ea typeface="ＭＳ Ｐゴシック" charset="0"/>
                <a:cs typeface="+mn-cs"/>
              </a:defRPr>
            </a:lvl6pPr>
            <a:lvl7pPr marL="2743200" algn="l" defTabSz="457200" rtl="0" eaLnBrk="1" latinLnBrk="0" hangingPunct="1">
              <a:defRPr sz="2400" kern="1200">
                <a:solidFill>
                  <a:schemeClr val="tx1"/>
                </a:solidFill>
                <a:latin typeface="Comic Sans MS" charset="0"/>
                <a:ea typeface="ＭＳ Ｐゴシック" charset="0"/>
                <a:cs typeface="+mn-cs"/>
              </a:defRPr>
            </a:lvl7pPr>
            <a:lvl8pPr marL="3200400" algn="l" defTabSz="457200" rtl="0" eaLnBrk="1" latinLnBrk="0" hangingPunct="1">
              <a:defRPr sz="2400" kern="1200">
                <a:solidFill>
                  <a:schemeClr val="tx1"/>
                </a:solidFill>
                <a:latin typeface="Comic Sans MS" charset="0"/>
                <a:ea typeface="ＭＳ Ｐゴシック" charset="0"/>
                <a:cs typeface="+mn-cs"/>
              </a:defRPr>
            </a:lvl8pPr>
            <a:lvl9pPr marL="3657600" algn="l" defTabSz="457200" rtl="0" eaLnBrk="1" latinLnBrk="0" hangingPunct="1">
              <a:defRPr sz="2400" kern="1200">
                <a:solidFill>
                  <a:schemeClr val="tx1"/>
                </a:solidFill>
                <a:latin typeface="Comic Sans MS" charset="0"/>
                <a:ea typeface="ＭＳ Ｐゴシック" charset="0"/>
                <a:cs typeface="+mn-cs"/>
              </a:defRPr>
            </a:lvl9pPr>
          </a:lstStyle>
          <a:p>
            <a:pPr algn="l"/>
            <a:r>
              <a:rPr lang="en-US" sz="1440" dirty="0">
                <a:latin typeface="+mj-lt"/>
              </a:rPr>
              <a:t>CS144, Stanford</a:t>
            </a:r>
            <a:r>
              <a:rPr lang="en-US" sz="1440" baseline="0" dirty="0">
                <a:latin typeface="+mj-lt"/>
              </a:rPr>
              <a:t> University</a:t>
            </a:r>
            <a:endParaRPr lang="en-US" sz="1440" dirty="0">
              <a:latin typeface="+mj-lt"/>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hf hdr="0"/>
  <p:txStyles>
    <p:titleStyle>
      <a:lvl1pPr algn="ctr" rtl="0" eaLnBrk="0" fontAlgn="base" hangingPunct="0">
        <a:spcBef>
          <a:spcPct val="0"/>
        </a:spcBef>
        <a:spcAft>
          <a:spcPct val="0"/>
        </a:spcAft>
        <a:defRPr sz="5760">
          <a:solidFill>
            <a:srgbClr val="000099"/>
          </a:solidFill>
          <a:latin typeface="Calibri"/>
          <a:ea typeface="+mj-ea"/>
          <a:cs typeface="+mj-cs"/>
        </a:defRPr>
      </a:lvl1pPr>
      <a:lvl2pPr algn="ctr" rtl="0" eaLnBrk="0" fontAlgn="base" hangingPunct="0">
        <a:spcBef>
          <a:spcPct val="0"/>
        </a:spcBef>
        <a:spcAft>
          <a:spcPct val="0"/>
        </a:spcAft>
        <a:defRPr sz="4800">
          <a:solidFill>
            <a:srgbClr val="000099"/>
          </a:solidFill>
          <a:latin typeface="Comic Sans MS" charset="0"/>
          <a:ea typeface="ＭＳ Ｐゴシック" charset="0"/>
        </a:defRPr>
      </a:lvl2pPr>
      <a:lvl3pPr algn="ctr" rtl="0" eaLnBrk="0" fontAlgn="base" hangingPunct="0">
        <a:spcBef>
          <a:spcPct val="0"/>
        </a:spcBef>
        <a:spcAft>
          <a:spcPct val="0"/>
        </a:spcAft>
        <a:defRPr sz="4800">
          <a:solidFill>
            <a:srgbClr val="000099"/>
          </a:solidFill>
          <a:latin typeface="Comic Sans MS" charset="0"/>
          <a:ea typeface="ＭＳ Ｐゴシック" charset="0"/>
        </a:defRPr>
      </a:lvl3pPr>
      <a:lvl4pPr algn="ctr" rtl="0" eaLnBrk="0" fontAlgn="base" hangingPunct="0">
        <a:spcBef>
          <a:spcPct val="0"/>
        </a:spcBef>
        <a:spcAft>
          <a:spcPct val="0"/>
        </a:spcAft>
        <a:defRPr sz="4800">
          <a:solidFill>
            <a:srgbClr val="000099"/>
          </a:solidFill>
          <a:latin typeface="Comic Sans MS" charset="0"/>
          <a:ea typeface="ＭＳ Ｐゴシック" charset="0"/>
        </a:defRPr>
      </a:lvl4pPr>
      <a:lvl5pPr algn="ctr" rtl="0" eaLnBrk="0" fontAlgn="base" hangingPunct="0">
        <a:spcBef>
          <a:spcPct val="0"/>
        </a:spcBef>
        <a:spcAft>
          <a:spcPct val="0"/>
        </a:spcAft>
        <a:defRPr sz="4800">
          <a:solidFill>
            <a:srgbClr val="000099"/>
          </a:solidFill>
          <a:latin typeface="Comic Sans MS" charset="0"/>
          <a:ea typeface="ＭＳ Ｐゴシック" charset="0"/>
        </a:defRPr>
      </a:lvl5pPr>
      <a:lvl6pPr marL="548640" algn="ctr" rtl="0" eaLnBrk="0" fontAlgn="base" hangingPunct="0">
        <a:spcBef>
          <a:spcPct val="0"/>
        </a:spcBef>
        <a:spcAft>
          <a:spcPct val="0"/>
        </a:spcAft>
        <a:defRPr sz="4800">
          <a:solidFill>
            <a:srgbClr val="000099"/>
          </a:solidFill>
          <a:latin typeface="Comic Sans MS" charset="0"/>
          <a:ea typeface="ＭＳ Ｐゴシック" charset="0"/>
        </a:defRPr>
      </a:lvl6pPr>
      <a:lvl7pPr marL="1097280" algn="ctr" rtl="0" eaLnBrk="0" fontAlgn="base" hangingPunct="0">
        <a:spcBef>
          <a:spcPct val="0"/>
        </a:spcBef>
        <a:spcAft>
          <a:spcPct val="0"/>
        </a:spcAft>
        <a:defRPr sz="4800">
          <a:solidFill>
            <a:srgbClr val="000099"/>
          </a:solidFill>
          <a:latin typeface="Comic Sans MS" charset="0"/>
          <a:ea typeface="ＭＳ Ｐゴシック" charset="0"/>
        </a:defRPr>
      </a:lvl7pPr>
      <a:lvl8pPr marL="1645920" algn="ctr" rtl="0" eaLnBrk="0" fontAlgn="base" hangingPunct="0">
        <a:spcBef>
          <a:spcPct val="0"/>
        </a:spcBef>
        <a:spcAft>
          <a:spcPct val="0"/>
        </a:spcAft>
        <a:defRPr sz="4800">
          <a:solidFill>
            <a:srgbClr val="000099"/>
          </a:solidFill>
          <a:latin typeface="Comic Sans MS" charset="0"/>
          <a:ea typeface="ＭＳ Ｐゴシック" charset="0"/>
        </a:defRPr>
      </a:lvl8pPr>
      <a:lvl9pPr marL="2194560" algn="ctr" rtl="0" eaLnBrk="0" fontAlgn="base" hangingPunct="0">
        <a:spcBef>
          <a:spcPct val="0"/>
        </a:spcBef>
        <a:spcAft>
          <a:spcPct val="0"/>
        </a:spcAft>
        <a:defRPr sz="4800">
          <a:solidFill>
            <a:srgbClr val="000099"/>
          </a:solidFill>
          <a:latin typeface="Comic Sans MS" charset="0"/>
          <a:ea typeface="ＭＳ Ｐゴシック" charset="0"/>
        </a:defRPr>
      </a:lvl9pPr>
    </p:titleStyle>
    <p:bodyStyle>
      <a:lvl1pPr marL="0" indent="0" algn="l" rtl="0" eaLnBrk="0" fontAlgn="base" hangingPunct="0">
        <a:spcBef>
          <a:spcPct val="20000"/>
        </a:spcBef>
        <a:spcAft>
          <a:spcPct val="0"/>
        </a:spcAft>
        <a:buClr>
          <a:srgbClr val="000099"/>
        </a:buClr>
        <a:buSzPct val="75000"/>
        <a:buFont typeface="Wingdings" charset="0"/>
        <a:buNone/>
        <a:defRPr sz="3360">
          <a:solidFill>
            <a:schemeClr val="tx1"/>
          </a:solidFill>
          <a:latin typeface="+mn-lt"/>
          <a:ea typeface="+mn-ea"/>
          <a:cs typeface="+mn-cs"/>
        </a:defRPr>
      </a:lvl1pPr>
      <a:lvl2pPr marL="891540" indent="-342900" algn="l" rtl="0" eaLnBrk="0" fontAlgn="base" hangingPunct="0">
        <a:spcBef>
          <a:spcPct val="20000"/>
        </a:spcBef>
        <a:spcAft>
          <a:spcPct val="0"/>
        </a:spcAft>
        <a:buClr>
          <a:schemeClr val="tx1"/>
        </a:buClr>
        <a:buSzPct val="100000"/>
        <a:buFont typeface="Lucida Grande"/>
        <a:buChar char="-"/>
        <a:defRPr sz="2400">
          <a:solidFill>
            <a:srgbClr val="000099"/>
          </a:solidFill>
          <a:latin typeface="+mn-lt"/>
          <a:ea typeface="+mn-ea"/>
        </a:defRPr>
      </a:lvl2pPr>
      <a:lvl3pPr marL="1371600" indent="-274320" algn="l" rtl="0" eaLnBrk="0" fontAlgn="base" hangingPunct="0">
        <a:spcBef>
          <a:spcPct val="20000"/>
        </a:spcBef>
        <a:spcAft>
          <a:spcPct val="0"/>
        </a:spcAft>
        <a:buSzPct val="75000"/>
        <a:buFont typeface="Courier New"/>
        <a:buChar char="o"/>
        <a:defRPr>
          <a:solidFill>
            <a:schemeClr val="tx1"/>
          </a:solidFill>
          <a:latin typeface="+mn-lt"/>
          <a:ea typeface="+mn-ea"/>
        </a:defRPr>
      </a:lvl3pPr>
      <a:lvl4pPr marL="1920240" indent="-274320" algn="l" rtl="0" eaLnBrk="0" fontAlgn="base" hangingPunct="0">
        <a:spcBef>
          <a:spcPct val="20000"/>
        </a:spcBef>
        <a:spcAft>
          <a:spcPct val="0"/>
        </a:spcAft>
        <a:buChar char="–"/>
        <a:defRPr sz="1920">
          <a:solidFill>
            <a:schemeClr val="tx1"/>
          </a:solidFill>
          <a:latin typeface="+mn-lt"/>
          <a:ea typeface="+mn-ea"/>
        </a:defRPr>
      </a:lvl4pPr>
      <a:lvl5pPr marL="2468880" indent="-274320" algn="l" rtl="0" eaLnBrk="0" fontAlgn="base" hangingPunct="0">
        <a:spcBef>
          <a:spcPct val="20000"/>
        </a:spcBef>
        <a:spcAft>
          <a:spcPct val="0"/>
        </a:spcAft>
        <a:buChar char="»"/>
        <a:defRPr sz="1920">
          <a:solidFill>
            <a:schemeClr val="tx1"/>
          </a:solidFill>
          <a:latin typeface="+mn-lt"/>
          <a:ea typeface="+mn-ea"/>
        </a:defRPr>
      </a:lvl5pPr>
      <a:lvl6pPr marL="3017520" indent="-274320" algn="l" rtl="0" eaLnBrk="0" fontAlgn="base" hangingPunct="0">
        <a:spcBef>
          <a:spcPct val="20000"/>
        </a:spcBef>
        <a:spcAft>
          <a:spcPct val="0"/>
        </a:spcAft>
        <a:buChar char="»"/>
        <a:defRPr sz="1920">
          <a:solidFill>
            <a:schemeClr val="tx1"/>
          </a:solidFill>
          <a:latin typeface="+mn-lt"/>
          <a:ea typeface="+mn-ea"/>
        </a:defRPr>
      </a:lvl6pPr>
      <a:lvl7pPr marL="3566160" indent="-274320" algn="l" rtl="0" eaLnBrk="0" fontAlgn="base" hangingPunct="0">
        <a:spcBef>
          <a:spcPct val="20000"/>
        </a:spcBef>
        <a:spcAft>
          <a:spcPct val="0"/>
        </a:spcAft>
        <a:buChar char="»"/>
        <a:defRPr sz="1920">
          <a:solidFill>
            <a:schemeClr val="tx1"/>
          </a:solidFill>
          <a:latin typeface="+mn-lt"/>
          <a:ea typeface="+mn-ea"/>
        </a:defRPr>
      </a:lvl7pPr>
      <a:lvl8pPr marL="4114800" indent="-274320" algn="l" rtl="0" eaLnBrk="0" fontAlgn="base" hangingPunct="0">
        <a:spcBef>
          <a:spcPct val="20000"/>
        </a:spcBef>
        <a:spcAft>
          <a:spcPct val="0"/>
        </a:spcAft>
        <a:buChar char="»"/>
        <a:defRPr sz="1920">
          <a:solidFill>
            <a:schemeClr val="tx1"/>
          </a:solidFill>
          <a:latin typeface="+mn-lt"/>
          <a:ea typeface="+mn-ea"/>
        </a:defRPr>
      </a:lvl8pPr>
      <a:lvl9pPr marL="4663440" indent="-274320" algn="l" rtl="0" eaLnBrk="0" fontAlgn="base" hangingPunct="0">
        <a:spcBef>
          <a:spcPct val="20000"/>
        </a:spcBef>
        <a:spcAft>
          <a:spcPct val="0"/>
        </a:spcAft>
        <a:buChar char="»"/>
        <a:defRPr sz="1920">
          <a:solidFill>
            <a:schemeClr val="tx1"/>
          </a:solidFill>
          <a:latin typeface="+mn-lt"/>
          <a:ea typeface="+mn-ea"/>
        </a:defRPr>
      </a:lvl9pPr>
    </p:bodyStyle>
    <p:otherStyle>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1.wmf"/><Relationship Id="rId7"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40.png"/><Relationship Id="rId10" Type="http://schemas.openxmlformats.org/officeDocument/2006/relationships/image" Target="../media/image3.tiff"/><Relationship Id="rId4" Type="http://schemas.openxmlformats.org/officeDocument/2006/relationships/image" Target="../media/image2.png"/><Relationship Id="rId9" Type="http://schemas.openxmlformats.org/officeDocument/2006/relationships/image" Target="../media/image80.png"/></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wmf"/><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37.xml"/><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wmf"/></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5.xml"/><Relationship Id="rId5" Type="http://schemas.openxmlformats.org/officeDocument/2006/relationships/image" Target="../media/image22.png"/><Relationship Id="rId4" Type="http://schemas.openxmlformats.org/officeDocument/2006/relationships/image" Target="../media/image1.wm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wmf"/><Relationship Id="rId7" Type="http://schemas.openxmlformats.org/officeDocument/2006/relationships/image" Target="../media/image13.png"/><Relationship Id="rId2" Type="http://schemas.openxmlformats.org/officeDocument/2006/relationships/notesSlide" Target="../notesSlides/notesSlide40.xml"/><Relationship Id="rId1" Type="http://schemas.openxmlformats.org/officeDocument/2006/relationships/slideLayout" Target="../slideLayouts/slideLayout5.xml"/><Relationship Id="rId6" Type="http://schemas.openxmlformats.org/officeDocument/2006/relationships/image" Target="../media/image28.png"/><Relationship Id="rId11" Type="http://schemas.openxmlformats.org/officeDocument/2006/relationships/image" Target="../media/image35.png"/><Relationship Id="rId5" Type="http://schemas.openxmlformats.org/officeDocument/2006/relationships/image" Target="../media/image32.png"/><Relationship Id="rId10" Type="http://schemas.openxmlformats.org/officeDocument/2006/relationships/image" Target="../media/image34.png"/><Relationship Id="rId4" Type="http://schemas.openxmlformats.org/officeDocument/2006/relationships/image" Target="../media/image2.png"/><Relationship Id="rId9" Type="http://schemas.openxmlformats.org/officeDocument/2006/relationships/image" Target="../media/image15.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8.png"/><Relationship Id="rId2" Type="http://schemas.openxmlformats.org/officeDocument/2006/relationships/notesSlide" Target="../notesSlides/notesSlide41.xml"/><Relationship Id="rId1" Type="http://schemas.openxmlformats.org/officeDocument/2006/relationships/slideLayout" Target="../slideLayouts/slideLayout5.xml"/><Relationship Id="rId6" Type="http://schemas.openxmlformats.org/officeDocument/2006/relationships/image" Target="../media/image290.png"/><Relationship Id="rId5" Type="http://schemas.openxmlformats.org/officeDocument/2006/relationships/image" Target="../media/image1.wmf"/><Relationship Id="rId4" Type="http://schemas.openxmlformats.org/officeDocument/2006/relationships/image" Target="../media/image29.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651760" y="-76200"/>
            <a:ext cx="9326880" cy="1371600"/>
          </a:xfrm>
        </p:spPr>
        <p:txBody>
          <a:bodyPr/>
          <a:lstStyle/>
          <a:p>
            <a:r>
              <a:rPr lang="en-US" sz="3600" dirty="0"/>
              <a:t>CS144: An Introduction to Computer Networks</a:t>
            </a:r>
          </a:p>
        </p:txBody>
      </p:sp>
      <p:sp>
        <p:nvSpPr>
          <p:cNvPr id="2051" name="Rectangle 3"/>
          <p:cNvSpPr>
            <a:spLocks noGrp="1" noChangeArrowheads="1"/>
          </p:cNvSpPr>
          <p:nvPr>
            <p:ph type="subTitle" idx="1"/>
          </p:nvPr>
        </p:nvSpPr>
        <p:spPr>
          <a:xfrm>
            <a:off x="3474720" y="2590800"/>
            <a:ext cx="7680960" cy="1371600"/>
          </a:xfrm>
        </p:spPr>
        <p:txBody>
          <a:bodyPr/>
          <a:lstStyle/>
          <a:p>
            <a:r>
              <a:rPr lang="en-US" sz="7200" dirty="0"/>
              <a:t>Packet Switching</a:t>
            </a:r>
          </a:p>
        </p:txBody>
      </p:sp>
      <p:sp>
        <p:nvSpPr>
          <p:cNvPr id="4" name="Rectangle 3">
            <a:extLst>
              <a:ext uri="{FF2B5EF4-FFF2-40B4-BE49-F238E27FC236}">
                <a16:creationId xmlns:a16="http://schemas.microsoft.com/office/drawing/2014/main" id="{27DF7846-FA6B-0A43-A79F-F82C33085D14}"/>
              </a:ext>
            </a:extLst>
          </p:cNvPr>
          <p:cNvSpPr txBox="1">
            <a:spLocks noChangeArrowheads="1"/>
          </p:cNvSpPr>
          <p:nvPr/>
        </p:nvSpPr>
        <p:spPr bwMode="auto">
          <a:xfrm>
            <a:off x="2678264" y="4114800"/>
            <a:ext cx="9509760" cy="210312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rgbClr val="000099"/>
              </a:buClr>
              <a:buSzPct val="75000"/>
              <a:buFont typeface="Wingdings" charset="0"/>
              <a:buNone/>
              <a:defRPr sz="3360">
                <a:solidFill>
                  <a:schemeClr val="tx1"/>
                </a:solidFill>
                <a:latin typeface="+mn-lt"/>
                <a:ea typeface="+mn-ea"/>
                <a:cs typeface="+mn-cs"/>
              </a:defRPr>
            </a:lvl1pPr>
            <a:lvl2pPr marL="548640" indent="0" algn="ctr" rtl="0" eaLnBrk="0" fontAlgn="base" hangingPunct="0">
              <a:spcBef>
                <a:spcPct val="20000"/>
              </a:spcBef>
              <a:spcAft>
                <a:spcPct val="0"/>
              </a:spcAft>
              <a:buClr>
                <a:schemeClr val="tx1"/>
              </a:buClr>
              <a:buSzPct val="100000"/>
              <a:buFont typeface="Lucida Grande"/>
              <a:buNone/>
              <a:defRPr sz="2400">
                <a:solidFill>
                  <a:srgbClr val="000099"/>
                </a:solidFill>
                <a:latin typeface="+mn-lt"/>
                <a:ea typeface="+mn-ea"/>
              </a:defRPr>
            </a:lvl2pPr>
            <a:lvl3pPr marL="1097280" indent="0" algn="ctr" rtl="0" eaLnBrk="0" fontAlgn="base" hangingPunct="0">
              <a:spcBef>
                <a:spcPct val="20000"/>
              </a:spcBef>
              <a:spcAft>
                <a:spcPct val="0"/>
              </a:spcAft>
              <a:buSzPct val="75000"/>
              <a:buFont typeface="Courier New"/>
              <a:buNone/>
              <a:defRPr>
                <a:solidFill>
                  <a:schemeClr val="tx1"/>
                </a:solidFill>
                <a:latin typeface="+mn-lt"/>
                <a:ea typeface="+mn-ea"/>
              </a:defRPr>
            </a:lvl3pPr>
            <a:lvl4pPr marL="1645920" indent="0" algn="ctr" rtl="0" eaLnBrk="0" fontAlgn="base" hangingPunct="0">
              <a:spcBef>
                <a:spcPct val="20000"/>
              </a:spcBef>
              <a:spcAft>
                <a:spcPct val="0"/>
              </a:spcAft>
              <a:buNone/>
              <a:defRPr sz="1920">
                <a:solidFill>
                  <a:schemeClr val="tx1"/>
                </a:solidFill>
                <a:latin typeface="+mn-lt"/>
                <a:ea typeface="+mn-ea"/>
              </a:defRPr>
            </a:lvl4pPr>
            <a:lvl5pPr marL="2194560" indent="0" algn="ctr" rtl="0" eaLnBrk="0" fontAlgn="base" hangingPunct="0">
              <a:spcBef>
                <a:spcPct val="20000"/>
              </a:spcBef>
              <a:spcAft>
                <a:spcPct val="0"/>
              </a:spcAft>
              <a:buNone/>
              <a:defRPr sz="1920">
                <a:solidFill>
                  <a:schemeClr val="tx1"/>
                </a:solidFill>
                <a:latin typeface="+mn-lt"/>
                <a:ea typeface="+mn-ea"/>
              </a:defRPr>
            </a:lvl5pPr>
            <a:lvl6pPr marL="2743200" indent="0" algn="ctr" rtl="0" eaLnBrk="0" fontAlgn="base" hangingPunct="0">
              <a:spcBef>
                <a:spcPct val="20000"/>
              </a:spcBef>
              <a:spcAft>
                <a:spcPct val="0"/>
              </a:spcAft>
              <a:buNone/>
              <a:defRPr sz="1920">
                <a:solidFill>
                  <a:schemeClr val="tx1"/>
                </a:solidFill>
                <a:latin typeface="+mn-lt"/>
                <a:ea typeface="+mn-ea"/>
              </a:defRPr>
            </a:lvl6pPr>
            <a:lvl7pPr marL="3291840" indent="0" algn="ctr" rtl="0" eaLnBrk="0" fontAlgn="base" hangingPunct="0">
              <a:spcBef>
                <a:spcPct val="20000"/>
              </a:spcBef>
              <a:spcAft>
                <a:spcPct val="0"/>
              </a:spcAft>
              <a:buNone/>
              <a:defRPr sz="1920">
                <a:solidFill>
                  <a:schemeClr val="tx1"/>
                </a:solidFill>
                <a:latin typeface="+mn-lt"/>
                <a:ea typeface="+mn-ea"/>
              </a:defRPr>
            </a:lvl7pPr>
            <a:lvl8pPr marL="3840480" indent="0" algn="ctr" rtl="0" eaLnBrk="0" fontAlgn="base" hangingPunct="0">
              <a:spcBef>
                <a:spcPct val="20000"/>
              </a:spcBef>
              <a:spcAft>
                <a:spcPct val="0"/>
              </a:spcAft>
              <a:buNone/>
              <a:defRPr sz="1920">
                <a:solidFill>
                  <a:schemeClr val="tx1"/>
                </a:solidFill>
                <a:latin typeface="+mn-lt"/>
                <a:ea typeface="+mn-ea"/>
              </a:defRPr>
            </a:lvl8pPr>
            <a:lvl9pPr marL="4389120" indent="0" algn="ctr" rtl="0" eaLnBrk="0" fontAlgn="base" hangingPunct="0">
              <a:spcBef>
                <a:spcPct val="20000"/>
              </a:spcBef>
              <a:spcAft>
                <a:spcPct val="0"/>
              </a:spcAft>
              <a:buNone/>
              <a:defRPr sz="1920">
                <a:solidFill>
                  <a:schemeClr val="tx1"/>
                </a:solidFill>
                <a:latin typeface="+mn-lt"/>
                <a:ea typeface="+mn-ea"/>
              </a:defRPr>
            </a:lvl9pPr>
          </a:lstStyle>
          <a:p>
            <a:r>
              <a:rPr lang="en-US" sz="5400" i="1" kern="0"/>
              <a:t>What if some packets are more important than others?</a:t>
            </a:r>
            <a:endParaRPr lang="en-US" sz="5400" i="1" kern="0" dirty="0"/>
          </a:p>
        </p:txBody>
      </p:sp>
    </p:spTree>
    <p:extLst>
      <p:ext uri="{BB962C8B-B14F-4D97-AF65-F5344CB8AC3E}">
        <p14:creationId xmlns:p14="http://schemas.microsoft.com/office/powerpoint/2010/main" val="1994518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How do I give weighted </a:t>
            </a:r>
            <a:br>
              <a:rPr lang="en-US" dirty="0"/>
            </a:br>
            <a:r>
              <a:rPr lang="en-US" dirty="0"/>
              <a:t>(instead of strict) priority?</a:t>
            </a:r>
          </a:p>
        </p:txBody>
      </p:sp>
      <p:sp>
        <p:nvSpPr>
          <p:cNvPr id="6" name="Subtitle 5"/>
          <p:cNvSpPr>
            <a:spLocks noGrp="1"/>
          </p:cNvSpPr>
          <p:nvPr>
            <p:ph type="subTitle" idx="1"/>
          </p:nvPr>
        </p:nvSpPr>
        <p:spPr/>
        <p:txBody>
          <a:bodyPr/>
          <a:lstStyle/>
          <a:p>
            <a:endParaRPr lang="en-US"/>
          </a:p>
        </p:txBody>
      </p:sp>
      <p:sp>
        <p:nvSpPr>
          <p:cNvPr id="4" name="Slide Number Placeholder 3"/>
          <p:cNvSpPr>
            <a:spLocks noGrp="1"/>
          </p:cNvSpPr>
          <p:nvPr>
            <p:ph type="sldNum" sz="quarter" idx="4294967295"/>
          </p:nvPr>
        </p:nvSpPr>
        <p:spPr>
          <a:xfrm>
            <a:off x="11582400" y="7680325"/>
            <a:ext cx="3048000" cy="549275"/>
          </a:xfrm>
        </p:spPr>
        <p:txBody>
          <a:bodyPr/>
          <a:lstStyle/>
          <a:p>
            <a:fld id="{47BB83B6-92F4-494F-9F1D-BD99F394F2F6}" type="slidenum">
              <a:rPr lang="en-US" smtClean="0"/>
              <a:pPr/>
              <a:t>10</a:t>
            </a:fld>
            <a:endParaRPr lang="en-US"/>
          </a:p>
        </p:txBody>
      </p:sp>
    </p:spTree>
    <p:extLst>
      <p:ext uri="{BB962C8B-B14F-4D97-AF65-F5344CB8AC3E}">
        <p14:creationId xmlns:p14="http://schemas.microsoft.com/office/powerpoint/2010/main" val="9514448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7BB83B6-92F4-494F-9F1D-BD99F394F2F6}" type="slidenum">
              <a:rPr lang="en-US" smtClean="0"/>
              <a:pPr/>
              <a:t>11</a:t>
            </a:fld>
            <a:endParaRPr lang="en-US"/>
          </a:p>
        </p:txBody>
      </p:sp>
      <p:sp>
        <p:nvSpPr>
          <p:cNvPr id="15" name="Line 3"/>
          <p:cNvSpPr>
            <a:spLocks noChangeShapeType="1"/>
          </p:cNvSpPr>
          <p:nvPr/>
        </p:nvSpPr>
        <p:spPr bwMode="auto">
          <a:xfrm>
            <a:off x="1184688" y="3975512"/>
            <a:ext cx="1371600" cy="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23" name="Line 3"/>
          <p:cNvSpPr>
            <a:spLocks noChangeShapeType="1"/>
          </p:cNvSpPr>
          <p:nvPr/>
        </p:nvSpPr>
        <p:spPr bwMode="auto">
          <a:xfrm flipV="1">
            <a:off x="1276128" y="4194586"/>
            <a:ext cx="1371600" cy="36576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24" name="Line 3"/>
          <p:cNvSpPr>
            <a:spLocks noChangeShapeType="1"/>
          </p:cNvSpPr>
          <p:nvPr/>
        </p:nvSpPr>
        <p:spPr bwMode="auto">
          <a:xfrm>
            <a:off x="1276128" y="3371626"/>
            <a:ext cx="1371600" cy="36576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25" name="Oval 19"/>
          <p:cNvSpPr>
            <a:spLocks noChangeArrowheads="1"/>
          </p:cNvSpPr>
          <p:nvPr/>
        </p:nvSpPr>
        <p:spPr bwMode="auto">
          <a:xfrm>
            <a:off x="2556288" y="3478306"/>
            <a:ext cx="914400" cy="914400"/>
          </a:xfrm>
          <a:prstGeom prst="ellipse">
            <a:avLst/>
          </a:prstGeom>
          <a:solidFill>
            <a:srgbClr val="FFFFFF"/>
          </a:solidFill>
          <a:ln w="28575" cmpd="sng">
            <a:solidFill>
              <a:schemeClr val="bg1">
                <a:lumMod val="50000"/>
              </a:schemeClr>
            </a:solidFill>
            <a:round/>
            <a:headEnd/>
            <a:tailEnd/>
          </a:ln>
          <a:effectLst/>
        </p:spPr>
        <p:txBody>
          <a:bodyPr wrap="none" anchor="ctr"/>
          <a:lstStyle/>
          <a:p>
            <a:endParaRPr lang="en-US" sz="4114" dirty="0">
              <a:latin typeface="+mn-lt"/>
            </a:endParaRPr>
          </a:p>
        </p:txBody>
      </p:sp>
      <p:sp>
        <p:nvSpPr>
          <p:cNvPr id="33" name="Freeform 32"/>
          <p:cNvSpPr/>
          <p:nvPr/>
        </p:nvSpPr>
        <p:spPr>
          <a:xfrm rot="5400000">
            <a:off x="8941699" y="2885767"/>
            <a:ext cx="585001" cy="586739"/>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34" name="Freeform 33"/>
          <p:cNvSpPr/>
          <p:nvPr/>
        </p:nvSpPr>
        <p:spPr>
          <a:xfrm flipV="1">
            <a:off x="3060643" y="4404414"/>
            <a:ext cx="1598765" cy="571891"/>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12" name="Freeform 11"/>
          <p:cNvSpPr/>
          <p:nvPr/>
        </p:nvSpPr>
        <p:spPr bwMode="auto">
          <a:xfrm>
            <a:off x="7273394" y="2294965"/>
            <a:ext cx="1667436" cy="1183341"/>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chemeClr val="accent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cxnSp>
        <p:nvCxnSpPr>
          <p:cNvPr id="14" name="Straight Connector 13"/>
          <p:cNvCxnSpPr/>
          <p:nvPr/>
        </p:nvCxnSpPr>
        <p:spPr bwMode="auto">
          <a:xfrm>
            <a:off x="8671562" y="2505635"/>
            <a:ext cx="1" cy="675941"/>
          </a:xfrm>
          <a:prstGeom prst="line">
            <a:avLst/>
          </a:prstGeom>
          <a:solidFill>
            <a:schemeClr val="accent1"/>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36" name="Freeform 35"/>
          <p:cNvSpPr/>
          <p:nvPr/>
        </p:nvSpPr>
        <p:spPr bwMode="auto">
          <a:xfrm>
            <a:off x="7273394" y="4349676"/>
            <a:ext cx="1667436" cy="1183341"/>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cxnSp>
        <p:nvCxnSpPr>
          <p:cNvPr id="37" name="Straight Connector 36"/>
          <p:cNvCxnSpPr/>
          <p:nvPr/>
        </p:nvCxnSpPr>
        <p:spPr bwMode="auto">
          <a:xfrm>
            <a:off x="8569248" y="4547796"/>
            <a:ext cx="0" cy="777240"/>
          </a:xfrm>
          <a:prstGeom prst="line">
            <a:avLst/>
          </a:prstGeom>
          <a:solidFill>
            <a:schemeClr val="accent1"/>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39" name="Rectangle 38"/>
          <p:cNvSpPr/>
          <p:nvPr/>
        </p:nvSpPr>
        <p:spPr bwMode="auto">
          <a:xfrm>
            <a:off x="7552764" y="2514600"/>
            <a:ext cx="1299882" cy="666976"/>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0" name="Rectangle 39"/>
          <p:cNvSpPr/>
          <p:nvPr/>
        </p:nvSpPr>
        <p:spPr bwMode="auto">
          <a:xfrm>
            <a:off x="8450138" y="4563037"/>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9" name="Oval 19"/>
          <p:cNvSpPr>
            <a:spLocks noChangeArrowheads="1"/>
          </p:cNvSpPr>
          <p:nvPr/>
        </p:nvSpPr>
        <p:spPr bwMode="auto">
          <a:xfrm>
            <a:off x="9081125" y="3478306"/>
            <a:ext cx="914400" cy="914400"/>
          </a:xfrm>
          <a:prstGeom prst="ellipse">
            <a:avLst/>
          </a:prstGeom>
          <a:solidFill>
            <a:srgbClr val="FFFFFF"/>
          </a:solidFill>
          <a:ln w="28575" cmpd="sng">
            <a:solidFill>
              <a:schemeClr val="bg1">
                <a:lumMod val="50000"/>
              </a:schemeClr>
            </a:solidFill>
            <a:round/>
            <a:headEnd/>
            <a:tailEnd/>
          </a:ln>
          <a:effectLst/>
        </p:spPr>
        <p:txBody>
          <a:bodyPr wrap="none" anchor="ctr"/>
          <a:lstStyle/>
          <a:p>
            <a:endParaRPr lang="en-US" sz="4114" dirty="0">
              <a:latin typeface="+mn-lt"/>
            </a:endParaRPr>
          </a:p>
        </p:txBody>
      </p:sp>
      <p:sp>
        <p:nvSpPr>
          <p:cNvPr id="54" name="Arc 53"/>
          <p:cNvSpPr/>
          <p:nvPr/>
        </p:nvSpPr>
        <p:spPr bwMode="auto">
          <a:xfrm>
            <a:off x="9298969" y="3648636"/>
            <a:ext cx="484544" cy="521184"/>
          </a:xfrm>
          <a:prstGeom prst="arc">
            <a:avLst>
              <a:gd name="adj1" fmla="val 16200000"/>
              <a:gd name="adj2" fmla="val 13474909"/>
            </a:avLst>
          </a:prstGeom>
          <a:noFill/>
          <a:ln w="57150" cap="flat" cmpd="sng" algn="ctr">
            <a:solidFill>
              <a:schemeClr val="bg2">
                <a:lumMod val="60000"/>
                <a:lumOff val="40000"/>
              </a:schemeClr>
            </a:solidFill>
            <a:prstDash val="sysDot"/>
            <a:round/>
            <a:headEnd type="none" w="med" len="med"/>
            <a:tailEnd type="triangl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55" name="Freeform 54"/>
          <p:cNvSpPr/>
          <p:nvPr/>
        </p:nvSpPr>
        <p:spPr>
          <a:xfrm rot="16200000" flipV="1">
            <a:off x="8933412" y="4358166"/>
            <a:ext cx="585001" cy="586739"/>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56" name="Line 3"/>
          <p:cNvSpPr>
            <a:spLocks noChangeShapeType="1"/>
          </p:cNvSpPr>
          <p:nvPr/>
        </p:nvSpPr>
        <p:spPr bwMode="auto">
          <a:xfrm>
            <a:off x="9995525" y="3975512"/>
            <a:ext cx="4253874" cy="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57" name="Freeform 56"/>
          <p:cNvSpPr/>
          <p:nvPr/>
        </p:nvSpPr>
        <p:spPr>
          <a:xfrm>
            <a:off x="3060643" y="2924286"/>
            <a:ext cx="1598764" cy="542312"/>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64" name="Rectangle 63"/>
          <p:cNvSpPr/>
          <p:nvPr/>
        </p:nvSpPr>
        <p:spPr bwMode="auto">
          <a:xfrm>
            <a:off x="6252882" y="2514600"/>
            <a:ext cx="1299882" cy="666976"/>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65" name="Rectangle 64"/>
          <p:cNvSpPr/>
          <p:nvPr/>
        </p:nvSpPr>
        <p:spPr bwMode="auto">
          <a:xfrm>
            <a:off x="4953000" y="2514600"/>
            <a:ext cx="1299882" cy="666976"/>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74" name="Rectangle 73"/>
          <p:cNvSpPr/>
          <p:nvPr/>
        </p:nvSpPr>
        <p:spPr bwMode="auto">
          <a:xfrm>
            <a:off x="8035635" y="4563037"/>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75" name="Rectangle 74"/>
          <p:cNvSpPr/>
          <p:nvPr/>
        </p:nvSpPr>
        <p:spPr bwMode="auto">
          <a:xfrm>
            <a:off x="7650198" y="4563037"/>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76" name="Rectangle 75"/>
          <p:cNvSpPr/>
          <p:nvPr/>
        </p:nvSpPr>
        <p:spPr bwMode="auto">
          <a:xfrm>
            <a:off x="7247147" y="4563037"/>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77" name="Rectangle 76"/>
          <p:cNvSpPr/>
          <p:nvPr/>
        </p:nvSpPr>
        <p:spPr bwMode="auto">
          <a:xfrm>
            <a:off x="6844096" y="4563037"/>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78" name="Rectangle 77"/>
          <p:cNvSpPr/>
          <p:nvPr/>
        </p:nvSpPr>
        <p:spPr bwMode="auto">
          <a:xfrm>
            <a:off x="6441045" y="4563037"/>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83" name="Rectangle 82"/>
          <p:cNvSpPr/>
          <p:nvPr/>
        </p:nvSpPr>
        <p:spPr bwMode="auto">
          <a:xfrm>
            <a:off x="817226" y="2524015"/>
            <a:ext cx="1299882" cy="666976"/>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84" name="Rectangle 83"/>
          <p:cNvSpPr/>
          <p:nvPr/>
        </p:nvSpPr>
        <p:spPr bwMode="auto">
          <a:xfrm>
            <a:off x="847164" y="2543285"/>
            <a:ext cx="1299882" cy="666976"/>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85" name="Rectangle 84"/>
          <p:cNvSpPr/>
          <p:nvPr/>
        </p:nvSpPr>
        <p:spPr bwMode="auto">
          <a:xfrm>
            <a:off x="847164" y="2543285"/>
            <a:ext cx="1299882" cy="666976"/>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86" name="Rectangle 85"/>
          <p:cNvSpPr/>
          <p:nvPr/>
        </p:nvSpPr>
        <p:spPr bwMode="auto">
          <a:xfrm>
            <a:off x="863213" y="3610086"/>
            <a:ext cx="402508" cy="761999"/>
          </a:xfrm>
          <a:prstGeom prst="rect">
            <a:avLst/>
          </a:prstGeom>
          <a:solidFill>
            <a:srgbClr val="FF0000"/>
          </a:solidFill>
          <a:ln w="9525"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87" name="Rectangle 86"/>
          <p:cNvSpPr/>
          <p:nvPr/>
        </p:nvSpPr>
        <p:spPr bwMode="auto">
          <a:xfrm>
            <a:off x="851646" y="3533886"/>
            <a:ext cx="402508" cy="761999"/>
          </a:xfrm>
          <a:prstGeom prst="rect">
            <a:avLst/>
          </a:prstGeom>
          <a:solidFill>
            <a:srgbClr val="FF0000"/>
          </a:solidFill>
          <a:ln w="9525"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88" name="Rectangle 87"/>
          <p:cNvSpPr/>
          <p:nvPr/>
        </p:nvSpPr>
        <p:spPr bwMode="auto">
          <a:xfrm>
            <a:off x="851646" y="3533885"/>
            <a:ext cx="402508" cy="761999"/>
          </a:xfrm>
          <a:prstGeom prst="rect">
            <a:avLst/>
          </a:prstGeom>
          <a:solidFill>
            <a:srgbClr val="FF0000"/>
          </a:solidFill>
          <a:ln w="9525"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89" name="Rectangle 88"/>
          <p:cNvSpPr/>
          <p:nvPr/>
        </p:nvSpPr>
        <p:spPr bwMode="auto">
          <a:xfrm>
            <a:off x="851646" y="3533885"/>
            <a:ext cx="402508" cy="761999"/>
          </a:xfrm>
          <a:prstGeom prst="rect">
            <a:avLst/>
          </a:prstGeom>
          <a:solidFill>
            <a:srgbClr val="FF0000"/>
          </a:solidFill>
          <a:ln w="9525"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90" name="Rectangle 89"/>
          <p:cNvSpPr/>
          <p:nvPr/>
        </p:nvSpPr>
        <p:spPr bwMode="auto">
          <a:xfrm>
            <a:off x="851646" y="3533885"/>
            <a:ext cx="402508" cy="761999"/>
          </a:xfrm>
          <a:prstGeom prst="rect">
            <a:avLst/>
          </a:prstGeom>
          <a:solidFill>
            <a:srgbClr val="FF0000"/>
          </a:solidFill>
          <a:ln w="9525"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91" name="Rectangle 90"/>
          <p:cNvSpPr/>
          <p:nvPr/>
        </p:nvSpPr>
        <p:spPr bwMode="auto">
          <a:xfrm>
            <a:off x="851646" y="3533885"/>
            <a:ext cx="402508" cy="761999"/>
          </a:xfrm>
          <a:prstGeom prst="rect">
            <a:avLst/>
          </a:prstGeom>
          <a:solidFill>
            <a:srgbClr val="FF0000"/>
          </a:solidFill>
          <a:ln w="9525"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Tree>
    <p:extLst>
      <p:ext uri="{BB962C8B-B14F-4D97-AF65-F5344CB8AC3E}">
        <p14:creationId xmlns:p14="http://schemas.microsoft.com/office/powerpoint/2010/main" val="1418984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6"/>
                                        </p:tgtEl>
                                        <p:attrNameLst>
                                          <p:attrName>style.visibility</p:attrName>
                                        </p:attrNameLst>
                                      </p:cBhvr>
                                      <p:to>
                                        <p:strVal val="visible"/>
                                      </p:to>
                                    </p:set>
                                  </p:childTnLst>
                                </p:cTn>
                              </p:par>
                            </p:childTnLst>
                          </p:cTn>
                        </p:par>
                        <p:par>
                          <p:cTn id="7" fill="hold">
                            <p:stCondLst>
                              <p:cond delay="0"/>
                            </p:stCondLst>
                            <p:childTnLst>
                              <p:par>
                                <p:cTn id="8" presetID="0" presetClass="path" presetSubtype="0" fill="hold" grpId="1" nodeType="afterEffect">
                                  <p:stCondLst>
                                    <p:cond delay="0"/>
                                  </p:stCondLst>
                                  <p:childTnLst>
                                    <p:animMotion origin="layout" path="M -0.00412 -0.01331 C 0.04123 -0.01832 0.0867 -0.02334 0.1135 -0.00887 C 0.14019 0.0056 0.13552 0.05344 0.15636 0.07388 C 0.17719 0.09414 0.17839 0.10649 0.2385 0.11304 C 0.2985 0.1196 0.40755 0.11632 0.51671 0.11304 " pathEditMode="relative" rAng="0" ptsTypes="AAAAA">
                                      <p:cBhvr>
                                        <p:cTn id="9" dur="500" fill="hold"/>
                                        <p:tgtEl>
                                          <p:spTgt spid="86"/>
                                        </p:tgtEl>
                                        <p:attrNameLst>
                                          <p:attrName>ppt_x</p:attrName>
                                          <p:attrName>ppt_y</p:attrName>
                                        </p:attrNameLst>
                                      </p:cBhvr>
                                      <p:rCtr x="26042" y="6231"/>
                                    </p:animMotion>
                                  </p:childTnLst>
                                  <p:subTnLst>
                                    <p:set>
                                      <p:cBhvr override="childStyle">
                                        <p:cTn dur="1" fill="hold" display="0" masterRel="sameClick" afterEffect="1">
                                          <p:stCondLst>
                                            <p:cond evt="end" delay="0">
                                              <p:tn val="8"/>
                                            </p:cond>
                                          </p:stCondLst>
                                        </p:cTn>
                                        <p:tgtEl>
                                          <p:spTgt spid="86"/>
                                        </p:tgtEl>
                                        <p:attrNameLst>
                                          <p:attrName>style.visibility</p:attrName>
                                        </p:attrNameLst>
                                      </p:cBhvr>
                                      <p:to>
                                        <p:strVal val="hidden"/>
                                      </p:to>
                                    </p:set>
                                  </p:sub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grpId="1" nodeType="afterEffect">
                                  <p:stCondLst>
                                    <p:cond delay="0"/>
                                  </p:stCondLst>
                                  <p:childTnLst>
                                    <p:set>
                                      <p:cBhvr>
                                        <p:cTn id="15" dur="1" fill="hold">
                                          <p:stCondLst>
                                            <p:cond delay="0"/>
                                          </p:stCondLst>
                                        </p:cTn>
                                        <p:tgtEl>
                                          <p:spTgt spid="83"/>
                                        </p:tgtEl>
                                        <p:attrNameLst>
                                          <p:attrName>style.visibility</p:attrName>
                                        </p:attrNameLst>
                                      </p:cBhvr>
                                      <p:to>
                                        <p:strVal val="visible"/>
                                      </p:to>
                                    </p:set>
                                  </p:childTnLst>
                                </p:cTn>
                              </p:par>
                            </p:childTnLst>
                          </p:cTn>
                        </p:par>
                        <p:par>
                          <p:cTn id="16" fill="hold">
                            <p:stCondLst>
                              <p:cond delay="500"/>
                            </p:stCondLst>
                            <p:childTnLst>
                              <p:par>
                                <p:cTn id="17" presetID="0" presetClass="path" presetSubtype="0" fill="hold" grpId="0" nodeType="afterEffect">
                                  <p:stCondLst>
                                    <p:cond delay="0"/>
                                  </p:stCondLst>
                                  <p:childTnLst>
                                    <p:animMotion origin="layout" path="M -0.00553 -0.00116 C 0.00043 0.03241 0.00651 0.06636 0.02376 0.08526 C 0.04091 0.10436 0.07802 0.12153 0.09722 0.11285 C 0.11643 0.10398 0.07867 0.05151 0.13889 0.03241 C 0.19911 0.01331 0.45877 -0.00116 0.45877 -0.00096 L 0.45877 -0.00116 " pathEditMode="relative" rAng="0" ptsTypes="AAAAAA">
                                      <p:cBhvr>
                                        <p:cTn id="18" dur="500" fill="hold"/>
                                        <p:tgtEl>
                                          <p:spTgt spid="83"/>
                                        </p:tgtEl>
                                        <p:attrNameLst>
                                          <p:attrName>ppt_x</p:attrName>
                                          <p:attrName>ppt_y</p:attrName>
                                        </p:attrNameLst>
                                      </p:cBhvr>
                                      <p:rCtr x="23210" y="5806"/>
                                    </p:animMotion>
                                  </p:childTnLst>
                                  <p:subTnLst>
                                    <p:set>
                                      <p:cBhvr override="childStyle">
                                        <p:cTn dur="1" fill="hold" display="0" masterRel="sameClick" afterEffect="1">
                                          <p:stCondLst>
                                            <p:cond evt="end" delay="0">
                                              <p:tn val="17"/>
                                            </p:cond>
                                          </p:stCondLst>
                                        </p:cTn>
                                        <p:tgtEl>
                                          <p:spTgt spid="83"/>
                                        </p:tgtEl>
                                        <p:attrNameLst>
                                          <p:attrName>style.visibility</p:attrName>
                                        </p:attrNameLst>
                                      </p:cBhvr>
                                      <p:to>
                                        <p:strVal val="hidden"/>
                                      </p:to>
                                    </p:set>
                                  </p:subTnLst>
                                </p:cTn>
                              </p:par>
                            </p:childTnLst>
                          </p:cTn>
                        </p:par>
                        <p:par>
                          <p:cTn id="19" fill="hold">
                            <p:stCondLst>
                              <p:cond delay="1000"/>
                            </p:stCondLst>
                            <p:childTnLst>
                              <p:par>
                                <p:cTn id="20" presetID="1" presetClass="entr" presetSubtype="0" fill="hold" grpId="0" nodeType="afterEffect">
                                  <p:stCondLst>
                                    <p:cond delay="0"/>
                                  </p:stCondLst>
                                  <p:childTnLst>
                                    <p:set>
                                      <p:cBhvr>
                                        <p:cTn id="21" dur="1" fill="hold">
                                          <p:stCondLst>
                                            <p:cond delay="0"/>
                                          </p:stCondLst>
                                        </p:cTn>
                                        <p:tgtEl>
                                          <p:spTgt spid="39"/>
                                        </p:tgtEl>
                                        <p:attrNameLst>
                                          <p:attrName>style.visibility</p:attrName>
                                        </p:attrNameLst>
                                      </p:cBhvr>
                                      <p:to>
                                        <p:strVal val="visible"/>
                                      </p:to>
                                    </p:set>
                                  </p:childTnLst>
                                </p:cTn>
                              </p:par>
                            </p:childTnLst>
                          </p:cTn>
                        </p:par>
                        <p:par>
                          <p:cTn id="22" fill="hold">
                            <p:stCondLst>
                              <p:cond delay="1000"/>
                            </p:stCondLst>
                            <p:childTnLst>
                              <p:par>
                                <p:cTn id="23" presetID="1" presetClass="entr" presetSubtype="0" fill="hold" grpId="1" nodeType="afterEffect">
                                  <p:stCondLst>
                                    <p:cond delay="0"/>
                                  </p:stCondLst>
                                  <p:childTnLst>
                                    <p:set>
                                      <p:cBhvr>
                                        <p:cTn id="24" dur="1" fill="hold">
                                          <p:stCondLst>
                                            <p:cond delay="0"/>
                                          </p:stCondLst>
                                        </p:cTn>
                                        <p:tgtEl>
                                          <p:spTgt spid="84"/>
                                        </p:tgtEl>
                                        <p:attrNameLst>
                                          <p:attrName>style.visibility</p:attrName>
                                        </p:attrNameLst>
                                      </p:cBhvr>
                                      <p:to>
                                        <p:strVal val="visible"/>
                                      </p:to>
                                    </p:set>
                                  </p:childTnLst>
                                </p:cTn>
                              </p:par>
                            </p:childTnLst>
                          </p:cTn>
                        </p:par>
                        <p:par>
                          <p:cTn id="25" fill="hold">
                            <p:stCondLst>
                              <p:cond delay="1000"/>
                            </p:stCondLst>
                            <p:childTnLst>
                              <p:par>
                                <p:cTn id="26" presetID="0" presetClass="path" presetSubtype="0" fill="hold" grpId="0" nodeType="afterEffect">
                                  <p:stCondLst>
                                    <p:cond delay="0"/>
                                  </p:stCondLst>
                                  <p:childTnLst>
                                    <p:animMotion origin="layout" path="M -0.00239 -0.00348 C 0.00228 0.02932 0.00716 0.06269 0.02094 0.08121 C 0.03462 0.09992 0.06435 0.1167 0.07965 0.10821 C 0.09505 0.09953 0.06489 0.04803 0.11296 0.02932 C 0.16103 0.01061 0.3686 -0.00348 0.3686 -0.00328 L 0.3686 -0.00348 " pathEditMode="relative" rAng="0" ptsTypes="AAAAAA">
                                      <p:cBhvr>
                                        <p:cTn id="27" dur="500" fill="hold"/>
                                        <p:tgtEl>
                                          <p:spTgt spid="84"/>
                                        </p:tgtEl>
                                        <p:attrNameLst>
                                          <p:attrName>ppt_x</p:attrName>
                                          <p:attrName>ppt_y</p:attrName>
                                        </p:attrNameLst>
                                      </p:cBhvr>
                                      <p:rCtr x="18544" y="5691"/>
                                    </p:animMotion>
                                  </p:childTnLst>
                                  <p:subTnLst>
                                    <p:set>
                                      <p:cBhvr override="childStyle">
                                        <p:cTn dur="1" fill="hold" display="0" masterRel="sameClick" afterEffect="1">
                                          <p:stCondLst>
                                            <p:cond evt="end" delay="0">
                                              <p:tn val="26"/>
                                            </p:cond>
                                          </p:stCondLst>
                                        </p:cTn>
                                        <p:tgtEl>
                                          <p:spTgt spid="84"/>
                                        </p:tgtEl>
                                        <p:attrNameLst>
                                          <p:attrName>style.visibility</p:attrName>
                                        </p:attrNameLst>
                                      </p:cBhvr>
                                      <p:to>
                                        <p:strVal val="hidden"/>
                                      </p:to>
                                    </p:set>
                                  </p:subTnLst>
                                </p:cTn>
                              </p:par>
                            </p:childTnLst>
                          </p:cTn>
                        </p:par>
                        <p:par>
                          <p:cTn id="28" fill="hold">
                            <p:stCondLst>
                              <p:cond delay="1500"/>
                            </p:stCondLst>
                            <p:childTnLst>
                              <p:par>
                                <p:cTn id="29" presetID="1" presetClass="entr" presetSubtype="0" fill="hold" grpId="0" nodeType="after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par>
                          <p:cTn id="31" fill="hold">
                            <p:stCondLst>
                              <p:cond delay="1500"/>
                            </p:stCondLst>
                            <p:childTnLst>
                              <p:par>
                                <p:cTn id="32" presetID="1" presetClass="entr" presetSubtype="0" fill="hold" grpId="0" nodeType="afterEffect">
                                  <p:stCondLst>
                                    <p:cond delay="0"/>
                                  </p:stCondLst>
                                  <p:childTnLst>
                                    <p:set>
                                      <p:cBhvr>
                                        <p:cTn id="33" dur="1" fill="hold">
                                          <p:stCondLst>
                                            <p:cond delay="0"/>
                                          </p:stCondLst>
                                        </p:cTn>
                                        <p:tgtEl>
                                          <p:spTgt spid="87"/>
                                        </p:tgtEl>
                                        <p:attrNameLst>
                                          <p:attrName>style.visibility</p:attrName>
                                        </p:attrNameLst>
                                      </p:cBhvr>
                                      <p:to>
                                        <p:strVal val="visible"/>
                                      </p:to>
                                    </p:set>
                                  </p:childTnLst>
                                </p:cTn>
                              </p:par>
                            </p:childTnLst>
                          </p:cTn>
                        </p:par>
                        <p:par>
                          <p:cTn id="34" fill="hold">
                            <p:stCondLst>
                              <p:cond delay="1500"/>
                            </p:stCondLst>
                            <p:childTnLst>
                              <p:par>
                                <p:cTn id="35" presetID="0" presetClass="path" presetSubtype="0" fill="hold" grpId="1" nodeType="afterEffect">
                                  <p:stCondLst>
                                    <p:cond delay="0"/>
                                  </p:stCondLst>
                                  <p:childTnLst>
                                    <p:animMotion origin="layout" path="M -1.04167E-7 -4.44444E-6 C 0.04329 -0.00501 0.0867 -0.01003 0.11241 0.00444 C 0.13791 0.01891 0.13346 0.06675 0.15343 0.0872 C 0.17318 0.10745 0.17448 0.1198 0.23199 0.12635 C 0.28928 0.13291 0.39366 0.12963 0.49805 0.12635 " pathEditMode="relative" rAng="0" ptsTypes="AAAAA">
                                      <p:cBhvr>
                                        <p:cTn id="36" dur="500" fill="hold"/>
                                        <p:tgtEl>
                                          <p:spTgt spid="87"/>
                                        </p:tgtEl>
                                        <p:attrNameLst>
                                          <p:attrName>ppt_x</p:attrName>
                                          <p:attrName>ppt_y</p:attrName>
                                        </p:attrNameLst>
                                      </p:cBhvr>
                                      <p:rCtr x="24902" y="6231"/>
                                    </p:animMotion>
                                  </p:childTnLst>
                                  <p:subTnLst>
                                    <p:set>
                                      <p:cBhvr override="childStyle">
                                        <p:cTn dur="1" fill="hold" display="0" masterRel="sameClick" afterEffect="1">
                                          <p:stCondLst>
                                            <p:cond evt="end" delay="0">
                                              <p:tn val="35"/>
                                            </p:cond>
                                          </p:stCondLst>
                                        </p:cTn>
                                        <p:tgtEl>
                                          <p:spTgt spid="87"/>
                                        </p:tgtEl>
                                        <p:attrNameLst>
                                          <p:attrName>style.visibility</p:attrName>
                                        </p:attrNameLst>
                                      </p:cBhvr>
                                      <p:to>
                                        <p:strVal val="hidden"/>
                                      </p:to>
                                    </p:set>
                                  </p:subTnLst>
                                </p:cTn>
                              </p:par>
                            </p:childTnLst>
                          </p:cTn>
                        </p:par>
                        <p:par>
                          <p:cTn id="37" fill="hold">
                            <p:stCondLst>
                              <p:cond delay="2000"/>
                            </p:stCondLst>
                            <p:childTnLst>
                              <p:par>
                                <p:cTn id="38" presetID="1" presetClass="entr" presetSubtype="0" fill="hold" grpId="0" nodeType="afterEffect">
                                  <p:stCondLst>
                                    <p:cond delay="0"/>
                                  </p:stCondLst>
                                  <p:childTnLst>
                                    <p:set>
                                      <p:cBhvr>
                                        <p:cTn id="39" dur="1" fill="hold">
                                          <p:stCondLst>
                                            <p:cond delay="0"/>
                                          </p:stCondLst>
                                        </p:cTn>
                                        <p:tgtEl>
                                          <p:spTgt spid="74"/>
                                        </p:tgtEl>
                                        <p:attrNameLst>
                                          <p:attrName>style.visibility</p:attrName>
                                        </p:attrNameLst>
                                      </p:cBhvr>
                                      <p:to>
                                        <p:strVal val="visible"/>
                                      </p:to>
                                    </p:set>
                                  </p:childTnLst>
                                </p:cTn>
                              </p:par>
                            </p:childTnLst>
                          </p:cTn>
                        </p:par>
                        <p:par>
                          <p:cTn id="40" fill="hold">
                            <p:stCondLst>
                              <p:cond delay="2000"/>
                            </p:stCondLst>
                            <p:childTnLst>
                              <p:par>
                                <p:cTn id="41" presetID="1" presetClass="entr" presetSubtype="0" fill="hold" grpId="1" nodeType="afterEffect">
                                  <p:stCondLst>
                                    <p:cond delay="0"/>
                                  </p:stCondLst>
                                  <p:childTnLst>
                                    <p:set>
                                      <p:cBhvr>
                                        <p:cTn id="42" dur="1" fill="hold">
                                          <p:stCondLst>
                                            <p:cond delay="0"/>
                                          </p:stCondLst>
                                        </p:cTn>
                                        <p:tgtEl>
                                          <p:spTgt spid="85"/>
                                        </p:tgtEl>
                                        <p:attrNameLst>
                                          <p:attrName>style.visibility</p:attrName>
                                        </p:attrNameLst>
                                      </p:cBhvr>
                                      <p:to>
                                        <p:strVal val="visible"/>
                                      </p:to>
                                    </p:set>
                                  </p:childTnLst>
                                </p:cTn>
                              </p:par>
                            </p:childTnLst>
                          </p:cTn>
                        </p:par>
                        <p:par>
                          <p:cTn id="43" fill="hold">
                            <p:stCondLst>
                              <p:cond delay="2000"/>
                            </p:stCondLst>
                            <p:childTnLst>
                              <p:par>
                                <p:cTn id="44" presetID="0" presetClass="path" presetSubtype="0" fill="hold" grpId="0" nodeType="afterEffect">
                                  <p:stCondLst>
                                    <p:cond delay="0"/>
                                  </p:stCondLst>
                                  <p:childTnLst>
                                    <p:animMotion origin="layout" path="M -0.00119 -0.00348 C 0.00239 0.02797 0.00608 0.05999 0.01671 0.07774 C 0.02724 0.09568 0.05002 0.11169 0.06185 0.10359 C 0.07368 0.09529 0.05046 0.04591 0.08746 0.02797 C 0.12446 0.01003 0.28407 -0.00348 0.28407 -0.00328 L 0.28407 -0.00348 " pathEditMode="relative" rAng="0" ptsTypes="AAAAAA">
                                      <p:cBhvr>
                                        <p:cTn id="45" dur="500" fill="hold"/>
                                        <p:tgtEl>
                                          <p:spTgt spid="85"/>
                                        </p:tgtEl>
                                        <p:attrNameLst>
                                          <p:attrName>ppt_x</p:attrName>
                                          <p:attrName>ppt_y</p:attrName>
                                        </p:attrNameLst>
                                      </p:cBhvr>
                                      <p:rCtr x="14258" y="5459"/>
                                    </p:animMotion>
                                  </p:childTnLst>
                                  <p:subTnLst>
                                    <p:set>
                                      <p:cBhvr override="childStyle">
                                        <p:cTn dur="1" fill="hold" display="0" masterRel="sameClick" afterEffect="1">
                                          <p:stCondLst>
                                            <p:cond evt="end" delay="0">
                                              <p:tn val="44"/>
                                            </p:cond>
                                          </p:stCondLst>
                                        </p:cTn>
                                        <p:tgtEl>
                                          <p:spTgt spid="85"/>
                                        </p:tgtEl>
                                        <p:attrNameLst>
                                          <p:attrName>style.visibility</p:attrName>
                                        </p:attrNameLst>
                                      </p:cBhvr>
                                      <p:to>
                                        <p:strVal val="hidden"/>
                                      </p:to>
                                    </p:set>
                                  </p:subTnLst>
                                </p:cTn>
                              </p:par>
                            </p:childTnLst>
                          </p:cTn>
                        </p:par>
                        <p:par>
                          <p:cTn id="46" fill="hold">
                            <p:stCondLst>
                              <p:cond delay="2500"/>
                            </p:stCondLst>
                            <p:childTnLst>
                              <p:par>
                                <p:cTn id="47" presetID="1" presetClass="entr" presetSubtype="0" fill="hold" grpId="0" nodeType="afterEffect">
                                  <p:stCondLst>
                                    <p:cond delay="0"/>
                                  </p:stCondLst>
                                  <p:childTnLst>
                                    <p:set>
                                      <p:cBhvr>
                                        <p:cTn id="48" dur="1" fill="hold">
                                          <p:stCondLst>
                                            <p:cond delay="0"/>
                                          </p:stCondLst>
                                        </p:cTn>
                                        <p:tgtEl>
                                          <p:spTgt spid="65"/>
                                        </p:tgtEl>
                                        <p:attrNameLst>
                                          <p:attrName>style.visibility</p:attrName>
                                        </p:attrNameLst>
                                      </p:cBhvr>
                                      <p:to>
                                        <p:strVal val="visible"/>
                                      </p:to>
                                    </p:set>
                                  </p:childTnLst>
                                </p:cTn>
                              </p:par>
                            </p:childTnLst>
                          </p:cTn>
                        </p:par>
                        <p:par>
                          <p:cTn id="49" fill="hold">
                            <p:stCondLst>
                              <p:cond delay="2500"/>
                            </p:stCondLst>
                            <p:childTnLst>
                              <p:par>
                                <p:cTn id="50" presetID="1" presetClass="entr" presetSubtype="0" fill="hold" grpId="0" nodeType="afterEffect">
                                  <p:stCondLst>
                                    <p:cond delay="0"/>
                                  </p:stCondLst>
                                  <p:childTnLst>
                                    <p:set>
                                      <p:cBhvr>
                                        <p:cTn id="51" dur="1" fill="hold">
                                          <p:stCondLst>
                                            <p:cond delay="0"/>
                                          </p:stCondLst>
                                        </p:cTn>
                                        <p:tgtEl>
                                          <p:spTgt spid="88"/>
                                        </p:tgtEl>
                                        <p:attrNameLst>
                                          <p:attrName>style.visibility</p:attrName>
                                        </p:attrNameLst>
                                      </p:cBhvr>
                                      <p:to>
                                        <p:strVal val="visible"/>
                                      </p:to>
                                    </p:set>
                                  </p:childTnLst>
                                </p:cTn>
                              </p:par>
                            </p:childTnLst>
                          </p:cTn>
                        </p:par>
                        <p:par>
                          <p:cTn id="52" fill="hold">
                            <p:stCondLst>
                              <p:cond delay="2500"/>
                            </p:stCondLst>
                            <p:childTnLst>
                              <p:par>
                                <p:cTn id="53" presetID="0" presetClass="path" presetSubtype="0" fill="hold" grpId="1" nodeType="afterEffect">
                                  <p:stCondLst>
                                    <p:cond delay="0"/>
                                  </p:stCondLst>
                                  <p:childTnLst>
                                    <p:animMotion origin="layout" path="M -1.04167E-7 -4.44444E-6 C 0.04026 -0.00501 0.08073 -0.01003 0.10471 0.00444 C 0.12847 0.01891 0.12435 0.06675 0.14301 0.0872 C 0.16135 0.10745 0.16265 0.1198 0.21625 0.12635 C 0.26964 0.13291 0.36697 0.12963 0.4643 0.12635 " pathEditMode="relative" rAng="0" ptsTypes="AAAAA">
                                      <p:cBhvr>
                                        <p:cTn id="54" dur="500" fill="hold"/>
                                        <p:tgtEl>
                                          <p:spTgt spid="88"/>
                                        </p:tgtEl>
                                        <p:attrNameLst>
                                          <p:attrName>ppt_x</p:attrName>
                                          <p:attrName>ppt_y</p:attrName>
                                        </p:attrNameLst>
                                      </p:cBhvr>
                                      <p:rCtr x="23210" y="6231"/>
                                    </p:animMotion>
                                  </p:childTnLst>
                                  <p:subTnLst>
                                    <p:set>
                                      <p:cBhvr override="childStyle">
                                        <p:cTn dur="1" fill="hold" display="0" masterRel="sameClick" afterEffect="1">
                                          <p:stCondLst>
                                            <p:cond evt="end" delay="0">
                                              <p:tn val="53"/>
                                            </p:cond>
                                          </p:stCondLst>
                                        </p:cTn>
                                        <p:tgtEl>
                                          <p:spTgt spid="88"/>
                                        </p:tgtEl>
                                        <p:attrNameLst>
                                          <p:attrName>style.visibility</p:attrName>
                                        </p:attrNameLst>
                                      </p:cBhvr>
                                      <p:to>
                                        <p:strVal val="hidden"/>
                                      </p:to>
                                    </p:set>
                                  </p:subTnLst>
                                </p:cTn>
                              </p:par>
                            </p:childTnLst>
                          </p:cTn>
                        </p:par>
                        <p:par>
                          <p:cTn id="55" fill="hold">
                            <p:stCondLst>
                              <p:cond delay="3000"/>
                            </p:stCondLst>
                            <p:childTnLst>
                              <p:par>
                                <p:cTn id="56" presetID="1" presetClass="entr" presetSubtype="0" fill="hold" grpId="0" nodeType="afterEffect">
                                  <p:stCondLst>
                                    <p:cond delay="0"/>
                                  </p:stCondLst>
                                  <p:childTnLst>
                                    <p:set>
                                      <p:cBhvr>
                                        <p:cTn id="57" dur="1" fill="hold">
                                          <p:stCondLst>
                                            <p:cond delay="0"/>
                                          </p:stCondLst>
                                        </p:cTn>
                                        <p:tgtEl>
                                          <p:spTgt spid="75"/>
                                        </p:tgtEl>
                                        <p:attrNameLst>
                                          <p:attrName>style.visibility</p:attrName>
                                        </p:attrNameLst>
                                      </p:cBhvr>
                                      <p:to>
                                        <p:strVal val="visible"/>
                                      </p:to>
                                    </p:set>
                                  </p:childTnLst>
                                </p:cTn>
                              </p:par>
                            </p:childTnLst>
                          </p:cTn>
                        </p:par>
                        <p:par>
                          <p:cTn id="58" fill="hold">
                            <p:stCondLst>
                              <p:cond delay="3000"/>
                            </p:stCondLst>
                            <p:childTnLst>
                              <p:par>
                                <p:cTn id="59" presetID="1" presetClass="entr" presetSubtype="0" fill="hold" grpId="0" nodeType="afterEffect">
                                  <p:stCondLst>
                                    <p:cond delay="0"/>
                                  </p:stCondLst>
                                  <p:childTnLst>
                                    <p:set>
                                      <p:cBhvr>
                                        <p:cTn id="60" dur="1" fill="hold">
                                          <p:stCondLst>
                                            <p:cond delay="0"/>
                                          </p:stCondLst>
                                        </p:cTn>
                                        <p:tgtEl>
                                          <p:spTgt spid="89"/>
                                        </p:tgtEl>
                                        <p:attrNameLst>
                                          <p:attrName>style.visibility</p:attrName>
                                        </p:attrNameLst>
                                      </p:cBhvr>
                                      <p:to>
                                        <p:strVal val="visible"/>
                                      </p:to>
                                    </p:set>
                                  </p:childTnLst>
                                </p:cTn>
                              </p:par>
                            </p:childTnLst>
                          </p:cTn>
                        </p:par>
                        <p:par>
                          <p:cTn id="61" fill="hold">
                            <p:stCondLst>
                              <p:cond delay="3000"/>
                            </p:stCondLst>
                            <p:childTnLst>
                              <p:par>
                                <p:cTn id="62" presetID="0" presetClass="path" presetSubtype="0" fill="hold" grpId="1" nodeType="afterEffect">
                                  <p:stCondLst>
                                    <p:cond delay="0"/>
                                  </p:stCondLst>
                                  <p:childTnLst>
                                    <p:animMotion origin="layout" path="M -1.04167E-7 -4.44444E-6 C 0.03787 -0.00501 0.07606 -0.01003 0.09863 0.00444 C 0.12099 0.01891 0.11719 0.06675 0.13466 0.0872 C 0.15202 0.10745 0.15332 0.1198 0.20378 0.12635 C 0.25412 0.13291 0.34592 0.12963 0.43772 0.12635 " pathEditMode="relative" rAng="0" ptsTypes="AAAAA">
                                      <p:cBhvr>
                                        <p:cTn id="63" dur="500" fill="hold"/>
                                        <p:tgtEl>
                                          <p:spTgt spid="89"/>
                                        </p:tgtEl>
                                        <p:attrNameLst>
                                          <p:attrName>ppt_x</p:attrName>
                                          <p:attrName>ppt_y</p:attrName>
                                        </p:attrNameLst>
                                      </p:cBhvr>
                                      <p:rCtr x="21886" y="6231"/>
                                    </p:animMotion>
                                  </p:childTnLst>
                                  <p:subTnLst>
                                    <p:set>
                                      <p:cBhvr override="childStyle">
                                        <p:cTn dur="1" fill="hold" display="0" masterRel="sameClick" afterEffect="1">
                                          <p:stCondLst>
                                            <p:cond evt="end" delay="0">
                                              <p:tn val="62"/>
                                            </p:cond>
                                          </p:stCondLst>
                                        </p:cTn>
                                        <p:tgtEl>
                                          <p:spTgt spid="89"/>
                                        </p:tgtEl>
                                        <p:attrNameLst>
                                          <p:attrName>style.visibility</p:attrName>
                                        </p:attrNameLst>
                                      </p:cBhvr>
                                      <p:to>
                                        <p:strVal val="hidden"/>
                                      </p:to>
                                    </p:set>
                                  </p:subTnLst>
                                </p:cTn>
                              </p:par>
                            </p:childTnLst>
                          </p:cTn>
                        </p:par>
                        <p:par>
                          <p:cTn id="64" fill="hold">
                            <p:stCondLst>
                              <p:cond delay="3500"/>
                            </p:stCondLst>
                            <p:childTnLst>
                              <p:par>
                                <p:cTn id="65" presetID="1" presetClass="entr" presetSubtype="0" fill="hold" grpId="0" nodeType="afterEffect">
                                  <p:stCondLst>
                                    <p:cond delay="0"/>
                                  </p:stCondLst>
                                  <p:childTnLst>
                                    <p:set>
                                      <p:cBhvr>
                                        <p:cTn id="66" dur="1" fill="hold">
                                          <p:stCondLst>
                                            <p:cond delay="0"/>
                                          </p:stCondLst>
                                        </p:cTn>
                                        <p:tgtEl>
                                          <p:spTgt spid="76"/>
                                        </p:tgtEl>
                                        <p:attrNameLst>
                                          <p:attrName>style.visibility</p:attrName>
                                        </p:attrNameLst>
                                      </p:cBhvr>
                                      <p:to>
                                        <p:strVal val="visible"/>
                                      </p:to>
                                    </p:set>
                                  </p:childTnLst>
                                </p:cTn>
                              </p:par>
                            </p:childTnLst>
                          </p:cTn>
                        </p:par>
                        <p:par>
                          <p:cTn id="67" fill="hold">
                            <p:stCondLst>
                              <p:cond delay="3500"/>
                            </p:stCondLst>
                            <p:childTnLst>
                              <p:par>
                                <p:cTn id="68" presetID="1" presetClass="entr" presetSubtype="0" fill="hold" grpId="0" nodeType="afterEffect">
                                  <p:stCondLst>
                                    <p:cond delay="0"/>
                                  </p:stCondLst>
                                  <p:childTnLst>
                                    <p:set>
                                      <p:cBhvr>
                                        <p:cTn id="69" dur="1" fill="hold">
                                          <p:stCondLst>
                                            <p:cond delay="0"/>
                                          </p:stCondLst>
                                        </p:cTn>
                                        <p:tgtEl>
                                          <p:spTgt spid="90"/>
                                        </p:tgtEl>
                                        <p:attrNameLst>
                                          <p:attrName>style.visibility</p:attrName>
                                        </p:attrNameLst>
                                      </p:cBhvr>
                                      <p:to>
                                        <p:strVal val="visible"/>
                                      </p:to>
                                    </p:set>
                                  </p:childTnLst>
                                </p:cTn>
                              </p:par>
                            </p:childTnLst>
                          </p:cTn>
                        </p:par>
                        <p:par>
                          <p:cTn id="70" fill="hold">
                            <p:stCondLst>
                              <p:cond delay="3500"/>
                            </p:stCondLst>
                            <p:childTnLst>
                              <p:par>
                                <p:cTn id="71" presetID="0" presetClass="path" presetSubtype="0" fill="hold" grpId="1" nodeType="afterEffect">
                                  <p:stCondLst>
                                    <p:cond delay="0"/>
                                  </p:stCondLst>
                                  <p:childTnLst>
                                    <p:animMotion origin="layout" path="M -1.04167E-7 -4.44444E-6 C 0.03548 -0.00501 0.07118 -0.01003 0.09245 0.00444 C 0.11339 0.01891 0.10981 0.06675 0.12619 0.0872 C 0.14247 0.10745 0.14377 0.1198 0.19108 0.12635 C 0.23828 0.13291 0.32433 0.12963 0.41037 0.12635 " pathEditMode="relative" rAng="0" ptsTypes="AAAAA">
                                      <p:cBhvr>
                                        <p:cTn id="72" dur="500" fill="hold"/>
                                        <p:tgtEl>
                                          <p:spTgt spid="90"/>
                                        </p:tgtEl>
                                        <p:attrNameLst>
                                          <p:attrName>ppt_x</p:attrName>
                                          <p:attrName>ppt_y</p:attrName>
                                        </p:attrNameLst>
                                      </p:cBhvr>
                                      <p:rCtr x="20519" y="6231"/>
                                    </p:animMotion>
                                  </p:childTnLst>
                                  <p:subTnLst>
                                    <p:set>
                                      <p:cBhvr override="childStyle">
                                        <p:cTn dur="1" fill="hold" display="0" masterRel="sameClick" afterEffect="1">
                                          <p:stCondLst>
                                            <p:cond evt="end" delay="0">
                                              <p:tn val="71"/>
                                            </p:cond>
                                          </p:stCondLst>
                                        </p:cTn>
                                        <p:tgtEl>
                                          <p:spTgt spid="90"/>
                                        </p:tgtEl>
                                        <p:attrNameLst>
                                          <p:attrName>style.visibility</p:attrName>
                                        </p:attrNameLst>
                                      </p:cBhvr>
                                      <p:to>
                                        <p:strVal val="hidden"/>
                                      </p:to>
                                    </p:set>
                                  </p:subTnLst>
                                </p:cTn>
                              </p:par>
                            </p:childTnLst>
                          </p:cTn>
                        </p:par>
                        <p:par>
                          <p:cTn id="73" fill="hold">
                            <p:stCondLst>
                              <p:cond delay="4000"/>
                            </p:stCondLst>
                            <p:childTnLst>
                              <p:par>
                                <p:cTn id="74" presetID="1" presetClass="entr" presetSubtype="0" fill="hold" grpId="0" nodeType="afterEffect">
                                  <p:stCondLst>
                                    <p:cond delay="0"/>
                                  </p:stCondLst>
                                  <p:childTnLst>
                                    <p:set>
                                      <p:cBhvr>
                                        <p:cTn id="75" dur="1" fill="hold">
                                          <p:stCondLst>
                                            <p:cond delay="0"/>
                                          </p:stCondLst>
                                        </p:cTn>
                                        <p:tgtEl>
                                          <p:spTgt spid="77"/>
                                        </p:tgtEl>
                                        <p:attrNameLst>
                                          <p:attrName>style.visibility</p:attrName>
                                        </p:attrNameLst>
                                      </p:cBhvr>
                                      <p:to>
                                        <p:strVal val="visible"/>
                                      </p:to>
                                    </p:set>
                                  </p:childTnLst>
                                </p:cTn>
                              </p:par>
                            </p:childTnLst>
                          </p:cTn>
                        </p:par>
                        <p:par>
                          <p:cTn id="76" fill="hold">
                            <p:stCondLst>
                              <p:cond delay="4000"/>
                            </p:stCondLst>
                            <p:childTnLst>
                              <p:par>
                                <p:cTn id="77" presetID="1" presetClass="entr" presetSubtype="0" fill="hold" grpId="0" nodeType="afterEffect">
                                  <p:stCondLst>
                                    <p:cond delay="0"/>
                                  </p:stCondLst>
                                  <p:childTnLst>
                                    <p:set>
                                      <p:cBhvr>
                                        <p:cTn id="78" dur="1" fill="hold">
                                          <p:stCondLst>
                                            <p:cond delay="0"/>
                                          </p:stCondLst>
                                        </p:cTn>
                                        <p:tgtEl>
                                          <p:spTgt spid="91"/>
                                        </p:tgtEl>
                                        <p:attrNameLst>
                                          <p:attrName>style.visibility</p:attrName>
                                        </p:attrNameLst>
                                      </p:cBhvr>
                                      <p:to>
                                        <p:strVal val="visible"/>
                                      </p:to>
                                    </p:set>
                                  </p:childTnLst>
                                </p:cTn>
                              </p:par>
                            </p:childTnLst>
                          </p:cTn>
                        </p:par>
                        <p:par>
                          <p:cTn id="79" fill="hold">
                            <p:stCondLst>
                              <p:cond delay="4000"/>
                            </p:stCondLst>
                            <p:childTnLst>
                              <p:par>
                                <p:cTn id="80" presetID="0" presetClass="path" presetSubtype="0" fill="hold" grpId="1" nodeType="afterEffect">
                                  <p:stCondLst>
                                    <p:cond delay="0"/>
                                  </p:stCondLst>
                                  <p:childTnLst>
                                    <p:animMotion origin="layout" path="M -1.04167E-7 -4.44444E-6 C 0.03309 -0.00501 0.06641 -0.01003 0.08626 0.00444 C 0.10579 0.01891 0.10243 0.06675 0.11773 0.0872 C 0.13292 0.10745 0.13411 0.1198 0.17828 0.12635 C 0.22233 0.13291 0.30263 0.12963 0.38292 0.12635 " pathEditMode="relative" rAng="0" ptsTypes="AAAAA">
                                      <p:cBhvr>
                                        <p:cTn id="81" dur="500" fill="hold"/>
                                        <p:tgtEl>
                                          <p:spTgt spid="91"/>
                                        </p:tgtEl>
                                        <p:attrNameLst>
                                          <p:attrName>ppt_x</p:attrName>
                                          <p:attrName>ppt_y</p:attrName>
                                        </p:attrNameLst>
                                      </p:cBhvr>
                                      <p:rCtr x="19141" y="6231"/>
                                    </p:animMotion>
                                  </p:childTnLst>
                                  <p:subTnLst>
                                    <p:set>
                                      <p:cBhvr override="childStyle">
                                        <p:cTn dur="1" fill="hold" display="0" masterRel="sameClick" afterEffect="1">
                                          <p:stCondLst>
                                            <p:cond evt="end" delay="0">
                                              <p:tn val="80"/>
                                            </p:cond>
                                          </p:stCondLst>
                                        </p:cTn>
                                        <p:tgtEl>
                                          <p:spTgt spid="91"/>
                                        </p:tgtEl>
                                        <p:attrNameLst>
                                          <p:attrName>style.visibility</p:attrName>
                                        </p:attrNameLst>
                                      </p:cBhvr>
                                      <p:to>
                                        <p:strVal val="hidden"/>
                                      </p:to>
                                    </p:set>
                                  </p:subTnLst>
                                </p:cTn>
                              </p:par>
                            </p:childTnLst>
                          </p:cTn>
                        </p:par>
                        <p:par>
                          <p:cTn id="82" fill="hold">
                            <p:stCondLst>
                              <p:cond delay="4500"/>
                            </p:stCondLst>
                            <p:childTnLst>
                              <p:par>
                                <p:cTn id="83" presetID="1" presetClass="entr" presetSubtype="0" fill="hold" grpId="0" nodeType="afterEffect">
                                  <p:stCondLst>
                                    <p:cond delay="0"/>
                                  </p:stCondLst>
                                  <p:childTnLst>
                                    <p:set>
                                      <p:cBhvr>
                                        <p:cTn id="84"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64" grpId="0" animBg="1"/>
      <p:bldP spid="65" grpId="0" animBg="1"/>
      <p:bldP spid="74" grpId="0" animBg="1"/>
      <p:bldP spid="75" grpId="0" animBg="1"/>
      <p:bldP spid="76" grpId="0" animBg="1"/>
      <p:bldP spid="77" grpId="0" animBg="1"/>
      <p:bldP spid="78" grpId="0" animBg="1"/>
      <p:bldP spid="83" grpId="0" animBg="1"/>
      <p:bldP spid="83" grpId="1" animBg="1"/>
      <p:bldP spid="84" grpId="0" animBg="1"/>
      <p:bldP spid="84" grpId="1" animBg="1"/>
      <p:bldP spid="85" grpId="0" animBg="1"/>
      <p:bldP spid="85" grpId="1" animBg="1"/>
      <p:bldP spid="86" grpId="0" animBg="1"/>
      <p:bldP spid="86" grpId="1" animBg="1"/>
      <p:bldP spid="87" grpId="0" animBg="1"/>
      <p:bldP spid="87" grpId="1" animBg="1"/>
      <p:bldP spid="88" grpId="0" animBg="1"/>
      <p:bldP spid="88" grpId="1" animBg="1"/>
      <p:bldP spid="89" grpId="0" animBg="1"/>
      <p:bldP spid="89" grpId="1" animBg="1"/>
      <p:bldP spid="90" grpId="0" animBg="1"/>
      <p:bldP spid="90" grpId="1" animBg="1"/>
      <p:bldP spid="91" grpId="0" animBg="1"/>
      <p:bldP spid="91"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Trying to treat flows equally</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47BB83B6-92F4-494F-9F1D-BD99F394F2F6}" type="slidenum">
              <a:rPr lang="en-US" smtClean="0"/>
              <a:pPr/>
              <a:t>12</a:t>
            </a:fld>
            <a:endParaRPr lang="en-US"/>
          </a:p>
        </p:txBody>
      </p:sp>
      <p:sp>
        <p:nvSpPr>
          <p:cNvPr id="15" name="Line 3"/>
          <p:cNvSpPr>
            <a:spLocks noChangeShapeType="1"/>
          </p:cNvSpPr>
          <p:nvPr/>
        </p:nvSpPr>
        <p:spPr bwMode="auto">
          <a:xfrm>
            <a:off x="1184688" y="3975512"/>
            <a:ext cx="1371600" cy="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23" name="Line 3"/>
          <p:cNvSpPr>
            <a:spLocks noChangeShapeType="1"/>
          </p:cNvSpPr>
          <p:nvPr/>
        </p:nvSpPr>
        <p:spPr bwMode="auto">
          <a:xfrm flipV="1">
            <a:off x="1276128" y="4194586"/>
            <a:ext cx="1371600" cy="36576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24" name="Line 3"/>
          <p:cNvSpPr>
            <a:spLocks noChangeShapeType="1"/>
          </p:cNvSpPr>
          <p:nvPr/>
        </p:nvSpPr>
        <p:spPr bwMode="auto">
          <a:xfrm>
            <a:off x="1276128" y="3371626"/>
            <a:ext cx="1371600" cy="36576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25" name="Oval 19"/>
          <p:cNvSpPr>
            <a:spLocks noChangeArrowheads="1"/>
          </p:cNvSpPr>
          <p:nvPr/>
        </p:nvSpPr>
        <p:spPr bwMode="auto">
          <a:xfrm>
            <a:off x="2556288" y="3478306"/>
            <a:ext cx="914400" cy="914400"/>
          </a:xfrm>
          <a:prstGeom prst="ellipse">
            <a:avLst/>
          </a:prstGeom>
          <a:solidFill>
            <a:srgbClr val="FFFFFF"/>
          </a:solidFill>
          <a:ln w="28575" cmpd="sng">
            <a:solidFill>
              <a:schemeClr val="bg1">
                <a:lumMod val="50000"/>
              </a:schemeClr>
            </a:solidFill>
            <a:round/>
            <a:headEnd/>
            <a:tailEnd/>
          </a:ln>
          <a:effectLst/>
        </p:spPr>
        <p:txBody>
          <a:bodyPr wrap="none" anchor="ctr"/>
          <a:lstStyle/>
          <a:p>
            <a:endParaRPr lang="en-US" sz="4114" dirty="0">
              <a:latin typeface="+mn-lt"/>
            </a:endParaRPr>
          </a:p>
        </p:txBody>
      </p:sp>
      <p:sp>
        <p:nvSpPr>
          <p:cNvPr id="33" name="Freeform 32"/>
          <p:cNvSpPr/>
          <p:nvPr/>
        </p:nvSpPr>
        <p:spPr>
          <a:xfrm rot="5400000">
            <a:off x="8941699" y="2885767"/>
            <a:ext cx="585001" cy="586739"/>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34" name="Freeform 33"/>
          <p:cNvSpPr/>
          <p:nvPr/>
        </p:nvSpPr>
        <p:spPr>
          <a:xfrm flipV="1">
            <a:off x="3060643" y="4404414"/>
            <a:ext cx="1598765" cy="571891"/>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12" name="Freeform 11"/>
          <p:cNvSpPr/>
          <p:nvPr/>
        </p:nvSpPr>
        <p:spPr bwMode="auto">
          <a:xfrm>
            <a:off x="7273394" y="2294965"/>
            <a:ext cx="1667436" cy="1183341"/>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chemeClr val="accent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cxnSp>
        <p:nvCxnSpPr>
          <p:cNvPr id="14" name="Straight Connector 13"/>
          <p:cNvCxnSpPr/>
          <p:nvPr/>
        </p:nvCxnSpPr>
        <p:spPr bwMode="auto">
          <a:xfrm>
            <a:off x="8671562" y="2505635"/>
            <a:ext cx="1" cy="675941"/>
          </a:xfrm>
          <a:prstGeom prst="line">
            <a:avLst/>
          </a:prstGeom>
          <a:solidFill>
            <a:schemeClr val="accent1"/>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36" name="Freeform 35"/>
          <p:cNvSpPr/>
          <p:nvPr/>
        </p:nvSpPr>
        <p:spPr bwMode="auto">
          <a:xfrm>
            <a:off x="7273394" y="4349676"/>
            <a:ext cx="1667436" cy="1183341"/>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cxnSp>
        <p:nvCxnSpPr>
          <p:cNvPr id="37" name="Straight Connector 36"/>
          <p:cNvCxnSpPr/>
          <p:nvPr/>
        </p:nvCxnSpPr>
        <p:spPr bwMode="auto">
          <a:xfrm>
            <a:off x="8569248" y="4547796"/>
            <a:ext cx="0" cy="777240"/>
          </a:xfrm>
          <a:prstGeom prst="line">
            <a:avLst/>
          </a:prstGeom>
          <a:solidFill>
            <a:schemeClr val="accent1"/>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49" name="Oval 19"/>
          <p:cNvSpPr>
            <a:spLocks noChangeArrowheads="1"/>
          </p:cNvSpPr>
          <p:nvPr/>
        </p:nvSpPr>
        <p:spPr bwMode="auto">
          <a:xfrm>
            <a:off x="9081125" y="3478306"/>
            <a:ext cx="914400" cy="914400"/>
          </a:xfrm>
          <a:prstGeom prst="ellipse">
            <a:avLst/>
          </a:prstGeom>
          <a:solidFill>
            <a:srgbClr val="FFFFFF"/>
          </a:solidFill>
          <a:ln w="28575" cmpd="sng">
            <a:solidFill>
              <a:schemeClr val="bg1">
                <a:lumMod val="50000"/>
              </a:schemeClr>
            </a:solidFill>
            <a:round/>
            <a:headEnd/>
            <a:tailEnd/>
          </a:ln>
          <a:effectLst/>
        </p:spPr>
        <p:txBody>
          <a:bodyPr wrap="none" anchor="ctr"/>
          <a:lstStyle/>
          <a:p>
            <a:endParaRPr lang="en-US" sz="4114" dirty="0">
              <a:latin typeface="+mn-lt"/>
            </a:endParaRPr>
          </a:p>
        </p:txBody>
      </p:sp>
      <p:sp>
        <p:nvSpPr>
          <p:cNvPr id="54" name="Arc 53"/>
          <p:cNvSpPr/>
          <p:nvPr/>
        </p:nvSpPr>
        <p:spPr bwMode="auto">
          <a:xfrm>
            <a:off x="9298969" y="3648636"/>
            <a:ext cx="484544" cy="521184"/>
          </a:xfrm>
          <a:prstGeom prst="arc">
            <a:avLst>
              <a:gd name="adj1" fmla="val 16200000"/>
              <a:gd name="adj2" fmla="val 13474909"/>
            </a:avLst>
          </a:prstGeom>
          <a:noFill/>
          <a:ln w="57150" cap="flat" cmpd="sng" algn="ctr">
            <a:solidFill>
              <a:schemeClr val="bg2">
                <a:lumMod val="60000"/>
                <a:lumOff val="40000"/>
              </a:schemeClr>
            </a:solidFill>
            <a:prstDash val="sysDot"/>
            <a:round/>
            <a:headEnd type="none" w="med" len="med"/>
            <a:tailEnd type="triangl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55" name="Freeform 54"/>
          <p:cNvSpPr/>
          <p:nvPr/>
        </p:nvSpPr>
        <p:spPr>
          <a:xfrm rot="16200000" flipV="1">
            <a:off x="8933412" y="4358166"/>
            <a:ext cx="585001" cy="586739"/>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56" name="Line 3"/>
          <p:cNvSpPr>
            <a:spLocks noChangeShapeType="1"/>
          </p:cNvSpPr>
          <p:nvPr/>
        </p:nvSpPr>
        <p:spPr bwMode="auto">
          <a:xfrm>
            <a:off x="9995525" y="3975512"/>
            <a:ext cx="4253874" cy="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57" name="Freeform 56"/>
          <p:cNvSpPr/>
          <p:nvPr/>
        </p:nvSpPr>
        <p:spPr>
          <a:xfrm>
            <a:off x="3060643" y="2924286"/>
            <a:ext cx="1598764" cy="542312"/>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64" name="Rectangle 63"/>
          <p:cNvSpPr/>
          <p:nvPr/>
        </p:nvSpPr>
        <p:spPr bwMode="auto">
          <a:xfrm>
            <a:off x="6252882" y="2514600"/>
            <a:ext cx="1299882" cy="666976"/>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65" name="Rectangle 64"/>
          <p:cNvSpPr/>
          <p:nvPr/>
        </p:nvSpPr>
        <p:spPr bwMode="auto">
          <a:xfrm>
            <a:off x="4953000" y="2514600"/>
            <a:ext cx="1299882" cy="666976"/>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74" name="Rectangle 73"/>
          <p:cNvSpPr/>
          <p:nvPr/>
        </p:nvSpPr>
        <p:spPr bwMode="auto">
          <a:xfrm>
            <a:off x="8035635" y="4563037"/>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75" name="Rectangle 74"/>
          <p:cNvSpPr/>
          <p:nvPr/>
        </p:nvSpPr>
        <p:spPr bwMode="auto">
          <a:xfrm>
            <a:off x="7650198" y="4563037"/>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76" name="Rectangle 75"/>
          <p:cNvSpPr/>
          <p:nvPr/>
        </p:nvSpPr>
        <p:spPr bwMode="auto">
          <a:xfrm>
            <a:off x="7247147" y="4563037"/>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77" name="Rectangle 76"/>
          <p:cNvSpPr/>
          <p:nvPr/>
        </p:nvSpPr>
        <p:spPr bwMode="auto">
          <a:xfrm>
            <a:off x="6844096" y="4563037"/>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78" name="Rectangle 77"/>
          <p:cNvSpPr/>
          <p:nvPr/>
        </p:nvSpPr>
        <p:spPr bwMode="auto">
          <a:xfrm>
            <a:off x="6441045" y="4563037"/>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9" name="Rectangle 38"/>
          <p:cNvSpPr/>
          <p:nvPr/>
        </p:nvSpPr>
        <p:spPr bwMode="auto">
          <a:xfrm>
            <a:off x="7552764" y="2514600"/>
            <a:ext cx="1299882" cy="666976"/>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0" name="Rectangle 39"/>
          <p:cNvSpPr/>
          <p:nvPr/>
        </p:nvSpPr>
        <p:spPr bwMode="auto">
          <a:xfrm>
            <a:off x="8450138" y="4563037"/>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8" name="Rectangle 37"/>
          <p:cNvSpPr/>
          <p:nvPr/>
        </p:nvSpPr>
        <p:spPr bwMode="auto">
          <a:xfrm>
            <a:off x="12913074" y="3498184"/>
            <a:ext cx="1299882" cy="696402"/>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1" name="Rectangle 40"/>
          <p:cNvSpPr/>
          <p:nvPr/>
        </p:nvSpPr>
        <p:spPr bwMode="auto">
          <a:xfrm>
            <a:off x="11201400" y="3498184"/>
            <a:ext cx="1299882" cy="696401"/>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3" name="Rectangle 42"/>
          <p:cNvSpPr/>
          <p:nvPr/>
        </p:nvSpPr>
        <p:spPr bwMode="auto">
          <a:xfrm>
            <a:off x="12501282" y="3498185"/>
            <a:ext cx="402508" cy="696402"/>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4" name="Rectangle 43"/>
          <p:cNvSpPr/>
          <p:nvPr/>
        </p:nvSpPr>
        <p:spPr bwMode="auto">
          <a:xfrm>
            <a:off x="10788134" y="3498184"/>
            <a:ext cx="402508" cy="696402"/>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Tree>
    <p:extLst>
      <p:ext uri="{BB962C8B-B14F-4D97-AF65-F5344CB8AC3E}">
        <p14:creationId xmlns:p14="http://schemas.microsoft.com/office/powerpoint/2010/main" val="1066554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fill="hold" grpId="0" nodeType="clickEffect">
                                  <p:stCondLst>
                                    <p:cond delay="0"/>
                                  </p:stCondLst>
                                  <p:childTnLst>
                                    <p:animMotion origin="layout" path="M 0 0 C 0.01899 -0.00213 0.03797 -0.00405 0.05154 0 C 0.06521 0.00385 0.07465 0.00598 0.08149 0.02411 C 0.08821 0.04224 0.0817 0.09297 0.09234 0.1086 C 0.10297 0.12422 0.09863 0.11632 0.14529 0.11824 C 0.19195 0.12017 0.28212 0.12037 0.37228 0.12075 " pathEditMode="relative" ptsTypes="AAAAAA">
                                      <p:cBhvr>
                                        <p:cTn id="6" dur="1000" fill="hold"/>
                                        <p:tgtEl>
                                          <p:spTgt spid="39"/>
                                        </p:tgtEl>
                                        <p:attrNameLst>
                                          <p:attrName>ppt_x</p:attrName>
                                          <p:attrName>ppt_y</p:attrName>
                                        </p:attrNameLst>
                                      </p:cBhvr>
                                    </p:animMotion>
                                  </p:childTnLst>
                                  <p:subTnLst>
                                    <p:set>
                                      <p:cBhvr override="childStyle">
                                        <p:cTn dur="1" fill="hold" display="0" masterRel="sameClick" afterEffect="1">
                                          <p:stCondLst>
                                            <p:cond evt="end" delay="0">
                                              <p:tn val="5"/>
                                            </p:cond>
                                          </p:stCondLst>
                                        </p:cTn>
                                        <p:tgtEl>
                                          <p:spTgt spid="39"/>
                                        </p:tgtEl>
                                        <p:attrNameLst>
                                          <p:attrName>style.visibility</p:attrName>
                                        </p:attrNameLst>
                                      </p:cBhvr>
                                      <p:to>
                                        <p:strVal val="hidden"/>
                                      </p:to>
                                    </p:set>
                                  </p:subTnLst>
                                </p:cTn>
                              </p:par>
                            </p:childTnLst>
                          </p:cTn>
                        </p:par>
                        <p:par>
                          <p:cTn id="7" fill="hold">
                            <p:stCondLst>
                              <p:cond delay="1000"/>
                            </p:stCondLst>
                            <p:childTnLst>
                              <p:par>
                                <p:cTn id="8" presetID="1" presetClass="entr" presetSubtype="0" fill="hold" grpId="0" nodeType="afterEffect">
                                  <p:stCondLst>
                                    <p:cond delay="0"/>
                                  </p:stCondLst>
                                  <p:childTnLst>
                                    <p:set>
                                      <p:cBhvr>
                                        <p:cTn id="9" dur="1" fill="hold">
                                          <p:stCondLst>
                                            <p:cond delay="0"/>
                                          </p:stCondLst>
                                        </p:cTn>
                                        <p:tgtEl>
                                          <p:spTgt spid="38"/>
                                        </p:tgtEl>
                                        <p:attrNameLst>
                                          <p:attrName>style.visibility</p:attrName>
                                        </p:attrNameLst>
                                      </p:cBhvr>
                                      <p:to>
                                        <p:strVal val="visible"/>
                                      </p:to>
                                    </p:set>
                                  </p:childTnLst>
                                </p:cTn>
                              </p:par>
                              <p:par>
                                <p:cTn id="10" presetID="0" presetClass="path" presetSubtype="0" fill="hold" grpId="0" nodeType="withEffect">
                                  <p:stCondLst>
                                    <p:cond delay="0"/>
                                  </p:stCondLst>
                                  <p:childTnLst>
                                    <p:animMotion origin="layout" path="M 1.80556E-6 -4.81481E-6 L 0.08887 -4.81481E-6 " pathEditMode="relative" rAng="0" ptsTypes="AA">
                                      <p:cBhvr>
                                        <p:cTn id="11" dur="1000" fill="hold"/>
                                        <p:tgtEl>
                                          <p:spTgt spid="64"/>
                                        </p:tgtEl>
                                        <p:attrNameLst>
                                          <p:attrName>ppt_x</p:attrName>
                                          <p:attrName>ppt_y</p:attrName>
                                        </p:attrNameLst>
                                      </p:cBhvr>
                                      <p:rCtr x="4438" y="0"/>
                                    </p:animMotion>
                                  </p:childTnLst>
                                </p:cTn>
                              </p:par>
                              <p:par>
                                <p:cTn id="12" presetID="0" presetClass="path" presetSubtype="0" fill="hold" grpId="0" nodeType="withEffect">
                                  <p:stCondLst>
                                    <p:cond delay="0"/>
                                  </p:stCondLst>
                                  <p:childTnLst>
                                    <p:animMotion origin="layout" path="M -1.00694E-6 -4.81481E-6 L 0.09473 -4.81481E-6 " pathEditMode="relative" rAng="0" ptsTypes="AA">
                                      <p:cBhvr>
                                        <p:cTn id="13" dur="1000" fill="hold"/>
                                        <p:tgtEl>
                                          <p:spTgt spid="65"/>
                                        </p:tgtEl>
                                        <p:attrNameLst>
                                          <p:attrName>ppt_x</p:attrName>
                                          <p:attrName>ppt_y</p:attrName>
                                        </p:attrNameLst>
                                      </p:cBhvr>
                                      <p:rCtr x="4731" y="0"/>
                                    </p:animMotion>
                                  </p:childTnLst>
                                </p:cTn>
                              </p:par>
                              <p:par>
                                <p:cTn id="14" presetID="0" presetClass="path" presetSubtype="0" fill="hold" grpId="0" nodeType="withEffect">
                                  <p:stCondLst>
                                    <p:cond delay="0"/>
                                  </p:stCondLst>
                                  <p:childTnLst>
                                    <p:animMotion origin="layout" path="M 4.89583E-6 -4.44444E-6 C 0.00737 0.00271 0.01497 0.0056 0.02463 0.00232 C 0.0345 -0.00096 0.05121 -4.44444E-6 0.05783 -0.01948 C 0.06456 -0.03877 0.05653 -0.09471 0.06477 -0.11361 C 0.07302 -0.13252 0.07118 -0.1302 0.10763 -0.1329 C 0.14409 -0.1358 0.21365 -0.1331 0.28342 -0.13059 " pathEditMode="relative" rAng="0" ptsTypes="AAAAAA">
                                      <p:cBhvr>
                                        <p:cTn id="15" dur="1000" fill="hold"/>
                                        <p:tgtEl>
                                          <p:spTgt spid="40"/>
                                        </p:tgtEl>
                                        <p:attrNameLst>
                                          <p:attrName>ppt_x</p:attrName>
                                          <p:attrName>ppt_y</p:attrName>
                                        </p:attrNameLst>
                                      </p:cBhvr>
                                      <p:rCtr x="14171" y="-6539"/>
                                    </p:animMotion>
                                  </p:childTnLst>
                                  <p:subTnLst>
                                    <p:set>
                                      <p:cBhvr override="childStyle">
                                        <p:cTn dur="1" fill="hold" display="0" masterRel="sameClick" afterEffect="1">
                                          <p:stCondLst>
                                            <p:cond evt="end" delay="0">
                                              <p:tn val="14"/>
                                            </p:cond>
                                          </p:stCondLst>
                                        </p:cTn>
                                        <p:tgtEl>
                                          <p:spTgt spid="40"/>
                                        </p:tgtEl>
                                        <p:attrNameLst>
                                          <p:attrName>style.visibility</p:attrName>
                                        </p:attrNameLst>
                                      </p:cBhvr>
                                      <p:to>
                                        <p:strVal val="hidden"/>
                                      </p:to>
                                    </p:set>
                                  </p:subTnLst>
                                </p:cTn>
                              </p:par>
                            </p:childTnLst>
                          </p:cTn>
                        </p:par>
                        <p:par>
                          <p:cTn id="16" fill="hold">
                            <p:stCondLst>
                              <p:cond delay="2000"/>
                            </p:stCondLst>
                            <p:childTnLst>
                              <p:par>
                                <p:cTn id="17" presetID="1" presetClass="entr" presetSubtype="0" fill="hold" grpId="0" nodeType="after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par>
                                <p:cTn id="19" presetID="0" presetClass="path" presetSubtype="0" fill="hold" grpId="0" nodeType="withEffect">
                                  <p:stCondLst>
                                    <p:cond delay="0"/>
                                  </p:stCondLst>
                                  <p:childTnLst>
                                    <p:animMotion origin="layout" path="M 0 0 L 0.02463 0 " pathEditMode="relative" ptsTypes="AA">
                                      <p:cBhvr>
                                        <p:cTn id="20" dur="1000" fill="hold"/>
                                        <p:tgtEl>
                                          <p:spTgt spid="74"/>
                                        </p:tgtEl>
                                        <p:attrNameLst>
                                          <p:attrName>ppt_x</p:attrName>
                                          <p:attrName>ppt_y</p:attrName>
                                        </p:attrNameLst>
                                      </p:cBhvr>
                                    </p:animMotion>
                                  </p:childTnLst>
                                </p:cTn>
                              </p:par>
                              <p:par>
                                <p:cTn id="21" presetID="0" presetClass="path" presetSubtype="0" fill="hold" grpId="0" nodeType="withEffect">
                                  <p:stCondLst>
                                    <p:cond delay="0"/>
                                  </p:stCondLst>
                                  <p:childTnLst>
                                    <p:animMotion origin="layout" path="M 0 0 L 0.02463 0 " pathEditMode="relative" ptsTypes="AA">
                                      <p:cBhvr>
                                        <p:cTn id="22" dur="1000" fill="hold"/>
                                        <p:tgtEl>
                                          <p:spTgt spid="75"/>
                                        </p:tgtEl>
                                        <p:attrNameLst>
                                          <p:attrName>ppt_x</p:attrName>
                                          <p:attrName>ppt_y</p:attrName>
                                        </p:attrNameLst>
                                      </p:cBhvr>
                                    </p:animMotion>
                                  </p:childTnLst>
                                </p:cTn>
                              </p:par>
                              <p:par>
                                <p:cTn id="23" presetID="0" presetClass="path" presetSubtype="0" fill="hold" grpId="0" nodeType="withEffect">
                                  <p:stCondLst>
                                    <p:cond delay="0"/>
                                  </p:stCondLst>
                                  <p:childTnLst>
                                    <p:animMotion origin="layout" path="M 0 0 L 0.02463 0 " pathEditMode="relative" ptsTypes="AA">
                                      <p:cBhvr>
                                        <p:cTn id="24" dur="1000" fill="hold"/>
                                        <p:tgtEl>
                                          <p:spTgt spid="76"/>
                                        </p:tgtEl>
                                        <p:attrNameLst>
                                          <p:attrName>ppt_x</p:attrName>
                                          <p:attrName>ppt_y</p:attrName>
                                        </p:attrNameLst>
                                      </p:cBhvr>
                                    </p:animMotion>
                                  </p:childTnLst>
                                </p:cTn>
                              </p:par>
                              <p:par>
                                <p:cTn id="25" presetID="0" presetClass="path" presetSubtype="0" fill="hold" grpId="0" nodeType="withEffect">
                                  <p:stCondLst>
                                    <p:cond delay="0"/>
                                  </p:stCondLst>
                                  <p:childTnLst>
                                    <p:animMotion origin="layout" path="M 0 0 L 0.02463 0 " pathEditMode="relative" ptsTypes="AA">
                                      <p:cBhvr>
                                        <p:cTn id="26" dur="1000" fill="hold"/>
                                        <p:tgtEl>
                                          <p:spTgt spid="77"/>
                                        </p:tgtEl>
                                        <p:attrNameLst>
                                          <p:attrName>ppt_x</p:attrName>
                                          <p:attrName>ppt_y</p:attrName>
                                        </p:attrNameLst>
                                      </p:cBhvr>
                                    </p:animMotion>
                                  </p:childTnLst>
                                </p:cTn>
                              </p:par>
                              <p:par>
                                <p:cTn id="27" presetID="0" presetClass="path" presetSubtype="0" fill="hold" grpId="0" nodeType="withEffect">
                                  <p:stCondLst>
                                    <p:cond delay="0"/>
                                  </p:stCondLst>
                                  <p:childTnLst>
                                    <p:animMotion origin="layout" path="M 0 0 L 0.02463 0 " pathEditMode="relative" ptsTypes="AA">
                                      <p:cBhvr>
                                        <p:cTn id="28" dur="1000" fill="hold"/>
                                        <p:tgtEl>
                                          <p:spTgt spid="78"/>
                                        </p:tgtEl>
                                        <p:attrNameLst>
                                          <p:attrName>ppt_x</p:attrName>
                                          <p:attrName>ppt_y</p:attrName>
                                        </p:attrNameLst>
                                      </p:cBhvr>
                                    </p:animMotion>
                                  </p:childTnLst>
                                </p:cTn>
                              </p:par>
                              <p:par>
                                <p:cTn id="29" presetID="0" presetClass="path" presetSubtype="0" fill="hold" grpId="1" nodeType="withEffect">
                                  <p:stCondLst>
                                    <p:cond delay="0"/>
                                  </p:stCondLst>
                                  <p:childTnLst>
                                    <p:animMotion origin="layout" path="M 0.08887 -4.81481E-6 C 0.10775 0.00136 0.12673 0.00271 0.13986 0.00714 C 0.15299 0.01158 0.16254 0.01042 0.16797 0.02643 C 0.1735 0.04264 0.16688 0.08758 0.17307 0.10379 C 0.17936 0.1198 0.17621 0.11941 0.20508 0.12308 C 0.23394 0.12674 0.34592 0.12539 0.34592 0.12558 " pathEditMode="relative" rAng="0" ptsTypes="AAAAAA">
                                      <p:cBhvr>
                                        <p:cTn id="30" dur="1000" fill="hold"/>
                                        <p:tgtEl>
                                          <p:spTgt spid="64"/>
                                        </p:tgtEl>
                                        <p:attrNameLst>
                                          <p:attrName>ppt_x</p:attrName>
                                          <p:attrName>ppt_y</p:attrName>
                                        </p:attrNameLst>
                                      </p:cBhvr>
                                      <p:rCtr x="12847" y="6269"/>
                                    </p:animMotion>
                                  </p:childTnLst>
                                  <p:subTnLst>
                                    <p:set>
                                      <p:cBhvr override="childStyle">
                                        <p:cTn dur="1" fill="hold" display="0" masterRel="sameClick" afterEffect="1">
                                          <p:stCondLst>
                                            <p:cond evt="end" delay="0">
                                              <p:tn val="29"/>
                                            </p:cond>
                                          </p:stCondLst>
                                        </p:cTn>
                                        <p:tgtEl>
                                          <p:spTgt spid="64"/>
                                        </p:tgtEl>
                                        <p:attrNameLst>
                                          <p:attrName>style.visibility</p:attrName>
                                        </p:attrNameLst>
                                      </p:cBhvr>
                                      <p:to>
                                        <p:strVal val="hidden"/>
                                      </p:to>
                                    </p:set>
                                  </p:subTnLst>
                                </p:cTn>
                              </p:par>
                              <p:par>
                                <p:cTn id="31" presetID="0" presetClass="path" presetSubtype="0" fill="hold" grpId="1" nodeType="withEffect">
                                  <p:stCondLst>
                                    <p:cond delay="0"/>
                                  </p:stCondLst>
                                  <p:childTnLst>
                                    <p:animMotion origin="layout" path="M 0.08909 -4.81481E-6 L 0.17958 -4.81481E-6 " pathEditMode="relative" rAng="0" ptsTypes="AA">
                                      <p:cBhvr>
                                        <p:cTn id="32" dur="1000" fill="hold"/>
                                        <p:tgtEl>
                                          <p:spTgt spid="65"/>
                                        </p:tgtEl>
                                        <p:attrNameLst>
                                          <p:attrName>ppt_x</p:attrName>
                                          <p:attrName>ppt_y</p:attrName>
                                        </p:attrNameLst>
                                      </p:cBhvr>
                                      <p:rCtr x="4525" y="0"/>
                                    </p:animMotion>
                                  </p:childTnLst>
                                </p:cTn>
                              </p:par>
                            </p:childTnLst>
                          </p:cTn>
                        </p:par>
                        <p:par>
                          <p:cTn id="33" fill="hold">
                            <p:stCondLst>
                              <p:cond delay="3000"/>
                            </p:stCondLst>
                            <p:childTnLst>
                              <p:par>
                                <p:cTn id="34" presetID="1" presetClass="entr" presetSubtype="0" fill="hold" grpId="0" nodeType="afterEffect">
                                  <p:stCondLst>
                                    <p:cond delay="0"/>
                                  </p:stCondLst>
                                  <p:childTnLst>
                                    <p:set>
                                      <p:cBhvr>
                                        <p:cTn id="35" dur="1" fill="hold">
                                          <p:stCondLst>
                                            <p:cond delay="0"/>
                                          </p:stCondLst>
                                        </p:cTn>
                                        <p:tgtEl>
                                          <p:spTgt spid="41"/>
                                        </p:tgtEl>
                                        <p:attrNameLst>
                                          <p:attrName>style.visibility</p:attrName>
                                        </p:attrNameLst>
                                      </p:cBhvr>
                                      <p:to>
                                        <p:strVal val="visible"/>
                                      </p:to>
                                    </p:set>
                                  </p:childTnLst>
                                </p:cTn>
                              </p:par>
                              <p:par>
                                <p:cTn id="36" presetID="0" presetClass="path" presetSubtype="0" fill="hold" grpId="1" nodeType="withEffect">
                                  <p:stCondLst>
                                    <p:cond delay="0"/>
                                  </p:stCondLst>
                                  <p:childTnLst>
                                    <p:animMotion origin="layout" path="M 0.02561 -4.44444E-6 C 0.03863 0.00425 0.05176 0.0083 0.06055 -4.44444E-6 C 0.06956 -0.0079 0.07574 -0.03144 0.07878 -0.04861 C 0.08182 -0.06635 0.07618 -0.09085 0.07878 -0.10513 C 0.08138 -0.1194 0.07628 -0.12924 0.09441 -0.13464 C 0.11274 -0.13966 0.18805 -0.13715 0.18805 -0.13696 " pathEditMode="relative" rAng="0" ptsTypes="AAAAAA">
                                      <p:cBhvr>
                                        <p:cTn id="37" dur="1000" fill="hold"/>
                                        <p:tgtEl>
                                          <p:spTgt spid="74"/>
                                        </p:tgtEl>
                                        <p:attrNameLst>
                                          <p:attrName>ppt_x</p:attrName>
                                          <p:attrName>ppt_y</p:attrName>
                                        </p:attrNameLst>
                                      </p:cBhvr>
                                      <p:rCtr x="8116" y="-6674"/>
                                    </p:animMotion>
                                  </p:childTnLst>
                                  <p:subTnLst>
                                    <p:set>
                                      <p:cBhvr override="childStyle">
                                        <p:cTn dur="1" fill="hold" display="0" masterRel="sameClick" afterEffect="1">
                                          <p:stCondLst>
                                            <p:cond evt="end" delay="0">
                                              <p:tn val="36"/>
                                            </p:cond>
                                          </p:stCondLst>
                                        </p:cTn>
                                        <p:tgtEl>
                                          <p:spTgt spid="74"/>
                                        </p:tgtEl>
                                        <p:attrNameLst>
                                          <p:attrName>style.visibility</p:attrName>
                                        </p:attrNameLst>
                                      </p:cBhvr>
                                      <p:to>
                                        <p:strVal val="hidden"/>
                                      </p:to>
                                    </p:set>
                                  </p:subTnLst>
                                </p:cTn>
                              </p:par>
                              <p:par>
                                <p:cTn id="38" presetID="0" presetClass="path" presetSubtype="0" fill="hold" grpId="1" nodeType="withEffect">
                                  <p:stCondLst>
                                    <p:cond delay="0"/>
                                  </p:stCondLst>
                                  <p:childTnLst>
                                    <p:animMotion origin="layout" path="M 0.02387 -4.44444E-6 L 0.05555 -4.44444E-6 " pathEditMode="relative" rAng="0" ptsTypes="AA">
                                      <p:cBhvr>
                                        <p:cTn id="39" dur="1000" fill="hold"/>
                                        <p:tgtEl>
                                          <p:spTgt spid="75"/>
                                        </p:tgtEl>
                                        <p:attrNameLst>
                                          <p:attrName>ppt_x</p:attrName>
                                          <p:attrName>ppt_y</p:attrName>
                                        </p:attrNameLst>
                                      </p:cBhvr>
                                      <p:rCtr x="1584" y="0"/>
                                    </p:animMotion>
                                  </p:childTnLst>
                                </p:cTn>
                              </p:par>
                              <p:par>
                                <p:cTn id="40" presetID="0" presetClass="path" presetSubtype="0" fill="hold" grpId="1" nodeType="withEffect">
                                  <p:stCondLst>
                                    <p:cond delay="0"/>
                                  </p:stCondLst>
                                  <p:childTnLst>
                                    <p:animMotion origin="layout" path="M 0.02518 -4.44444E-6 L 0.05686 -4.44444E-6 " pathEditMode="relative" rAng="0" ptsTypes="AA">
                                      <p:cBhvr>
                                        <p:cTn id="41" dur="1000" fill="hold"/>
                                        <p:tgtEl>
                                          <p:spTgt spid="76"/>
                                        </p:tgtEl>
                                        <p:attrNameLst>
                                          <p:attrName>ppt_x</p:attrName>
                                          <p:attrName>ppt_y</p:attrName>
                                        </p:attrNameLst>
                                      </p:cBhvr>
                                      <p:rCtr x="1584" y="0"/>
                                    </p:animMotion>
                                  </p:childTnLst>
                                </p:cTn>
                              </p:par>
                              <p:par>
                                <p:cTn id="42" presetID="0" presetClass="path" presetSubtype="0" fill="hold" grpId="1" nodeType="withEffect">
                                  <p:stCondLst>
                                    <p:cond delay="0"/>
                                  </p:stCondLst>
                                  <p:childTnLst>
                                    <p:animMotion origin="layout" path="M 0.02518 -4.44444E-6 L 0.05686 -4.44444E-6 " pathEditMode="relative" rAng="0" ptsTypes="AA">
                                      <p:cBhvr>
                                        <p:cTn id="43" dur="1000" fill="hold"/>
                                        <p:tgtEl>
                                          <p:spTgt spid="77"/>
                                        </p:tgtEl>
                                        <p:attrNameLst>
                                          <p:attrName>ppt_x</p:attrName>
                                          <p:attrName>ppt_y</p:attrName>
                                        </p:attrNameLst>
                                      </p:cBhvr>
                                      <p:rCtr x="1584" y="0"/>
                                    </p:animMotion>
                                  </p:childTnLst>
                                </p:cTn>
                              </p:par>
                              <p:par>
                                <p:cTn id="44" presetID="0" presetClass="path" presetSubtype="0" fill="hold" grpId="1" nodeType="withEffect">
                                  <p:stCondLst>
                                    <p:cond delay="0"/>
                                  </p:stCondLst>
                                  <p:childTnLst>
                                    <p:animMotion origin="layout" path="M 0.02518 -4.44444E-6 L 0.05686 -4.44444E-6 " pathEditMode="relative" rAng="0" ptsTypes="AA">
                                      <p:cBhvr>
                                        <p:cTn id="45" dur="1000" fill="hold"/>
                                        <p:tgtEl>
                                          <p:spTgt spid="78"/>
                                        </p:tgtEl>
                                        <p:attrNameLst>
                                          <p:attrName>ppt_x</p:attrName>
                                          <p:attrName>ppt_y</p:attrName>
                                        </p:attrNameLst>
                                      </p:cBhvr>
                                      <p:rCtr x="1584" y="0"/>
                                    </p:animMotion>
                                  </p:childTnLst>
                                </p:cTn>
                              </p:par>
                            </p:childTnLst>
                          </p:cTn>
                        </p:par>
                        <p:par>
                          <p:cTn id="46" fill="hold">
                            <p:stCondLst>
                              <p:cond delay="4000"/>
                            </p:stCondLst>
                            <p:childTnLst>
                              <p:par>
                                <p:cTn id="47" presetID="1" presetClass="entr" presetSubtype="0" fill="hold" grpId="0" nodeType="afterEffect">
                                  <p:stCondLst>
                                    <p:cond delay="0"/>
                                  </p:stCondLst>
                                  <p:childTnLst>
                                    <p:set>
                                      <p:cBhvr>
                                        <p:cTn id="48"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4" grpId="1" animBg="1"/>
      <p:bldP spid="65" grpId="0" animBg="1"/>
      <p:bldP spid="65" grpId="1" animBg="1"/>
      <p:bldP spid="74" grpId="0" animBg="1"/>
      <p:bldP spid="74" grpId="1" animBg="1"/>
      <p:bldP spid="75" grpId="0" animBg="1"/>
      <p:bldP spid="75" grpId="1" animBg="1"/>
      <p:bldP spid="76" grpId="0" animBg="1"/>
      <p:bldP spid="76" grpId="1" animBg="1"/>
      <p:bldP spid="77" grpId="0" animBg="1"/>
      <p:bldP spid="77" grpId="1" animBg="1"/>
      <p:bldP spid="78" grpId="0" animBg="1"/>
      <p:bldP spid="78" grpId="1" animBg="1"/>
      <p:bldP spid="39" grpId="0" animBg="1"/>
      <p:bldP spid="40" grpId="0" animBg="1"/>
      <p:bldP spid="38" grpId="0" animBg="1"/>
      <p:bldP spid="41" grpId="0" animBg="1"/>
      <p:bldP spid="43" grpId="0" animBg="1"/>
      <p:bldP spid="4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Trying to treat flows equally</a:t>
            </a:r>
          </a:p>
        </p:txBody>
      </p:sp>
      <p:sp>
        <p:nvSpPr>
          <p:cNvPr id="5" name="Content Placeholder 4"/>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47BB83B6-92F4-494F-9F1D-BD99F394F2F6}" type="slidenum">
              <a:rPr lang="en-US" smtClean="0"/>
              <a:pPr/>
              <a:t>13</a:t>
            </a:fld>
            <a:endParaRPr lang="en-US"/>
          </a:p>
        </p:txBody>
      </p:sp>
      <p:sp>
        <p:nvSpPr>
          <p:cNvPr id="15" name="Line 3"/>
          <p:cNvSpPr>
            <a:spLocks noChangeShapeType="1"/>
          </p:cNvSpPr>
          <p:nvPr/>
        </p:nvSpPr>
        <p:spPr bwMode="auto">
          <a:xfrm>
            <a:off x="1184688" y="3975512"/>
            <a:ext cx="1371600" cy="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23" name="Line 3"/>
          <p:cNvSpPr>
            <a:spLocks noChangeShapeType="1"/>
          </p:cNvSpPr>
          <p:nvPr/>
        </p:nvSpPr>
        <p:spPr bwMode="auto">
          <a:xfrm flipV="1">
            <a:off x="1276128" y="4194586"/>
            <a:ext cx="1371600" cy="36576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24" name="Line 3"/>
          <p:cNvSpPr>
            <a:spLocks noChangeShapeType="1"/>
          </p:cNvSpPr>
          <p:nvPr/>
        </p:nvSpPr>
        <p:spPr bwMode="auto">
          <a:xfrm>
            <a:off x="1276128" y="3371626"/>
            <a:ext cx="1371600" cy="36576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25" name="Oval 19"/>
          <p:cNvSpPr>
            <a:spLocks noChangeArrowheads="1"/>
          </p:cNvSpPr>
          <p:nvPr/>
        </p:nvSpPr>
        <p:spPr bwMode="auto">
          <a:xfrm>
            <a:off x="2556288" y="3478306"/>
            <a:ext cx="914400" cy="914400"/>
          </a:xfrm>
          <a:prstGeom prst="ellipse">
            <a:avLst/>
          </a:prstGeom>
          <a:solidFill>
            <a:srgbClr val="FFFFFF"/>
          </a:solidFill>
          <a:ln w="28575" cmpd="sng">
            <a:solidFill>
              <a:schemeClr val="bg1">
                <a:lumMod val="50000"/>
              </a:schemeClr>
            </a:solidFill>
            <a:round/>
            <a:headEnd/>
            <a:tailEnd/>
          </a:ln>
          <a:effectLst/>
        </p:spPr>
        <p:txBody>
          <a:bodyPr wrap="none" anchor="ctr"/>
          <a:lstStyle/>
          <a:p>
            <a:endParaRPr lang="en-US" sz="4114" dirty="0">
              <a:latin typeface="+mn-lt"/>
            </a:endParaRPr>
          </a:p>
        </p:txBody>
      </p:sp>
      <p:sp>
        <p:nvSpPr>
          <p:cNvPr id="33" name="Freeform 32"/>
          <p:cNvSpPr/>
          <p:nvPr/>
        </p:nvSpPr>
        <p:spPr>
          <a:xfrm rot="5400000">
            <a:off x="8941699" y="2885767"/>
            <a:ext cx="585001" cy="586739"/>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34" name="Freeform 33"/>
          <p:cNvSpPr/>
          <p:nvPr/>
        </p:nvSpPr>
        <p:spPr>
          <a:xfrm flipV="1">
            <a:off x="3060643" y="4404414"/>
            <a:ext cx="1598765" cy="571891"/>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12" name="Freeform 11"/>
          <p:cNvSpPr/>
          <p:nvPr/>
        </p:nvSpPr>
        <p:spPr bwMode="auto">
          <a:xfrm>
            <a:off x="7273394" y="2294965"/>
            <a:ext cx="1667436" cy="1183341"/>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chemeClr val="accent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cxnSp>
        <p:nvCxnSpPr>
          <p:cNvPr id="14" name="Straight Connector 13"/>
          <p:cNvCxnSpPr/>
          <p:nvPr/>
        </p:nvCxnSpPr>
        <p:spPr bwMode="auto">
          <a:xfrm>
            <a:off x="8671562" y="2505635"/>
            <a:ext cx="1" cy="675941"/>
          </a:xfrm>
          <a:prstGeom prst="line">
            <a:avLst/>
          </a:prstGeom>
          <a:solidFill>
            <a:schemeClr val="accent1"/>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36" name="Freeform 35"/>
          <p:cNvSpPr/>
          <p:nvPr/>
        </p:nvSpPr>
        <p:spPr bwMode="auto">
          <a:xfrm>
            <a:off x="7273394" y="4349676"/>
            <a:ext cx="1667436" cy="1183341"/>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cxnSp>
        <p:nvCxnSpPr>
          <p:cNvPr id="37" name="Straight Connector 36"/>
          <p:cNvCxnSpPr/>
          <p:nvPr/>
        </p:nvCxnSpPr>
        <p:spPr bwMode="auto">
          <a:xfrm>
            <a:off x="8569248" y="4547796"/>
            <a:ext cx="0" cy="777240"/>
          </a:xfrm>
          <a:prstGeom prst="line">
            <a:avLst/>
          </a:prstGeom>
          <a:solidFill>
            <a:schemeClr val="accent1"/>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49" name="Oval 19"/>
          <p:cNvSpPr>
            <a:spLocks noChangeArrowheads="1"/>
          </p:cNvSpPr>
          <p:nvPr/>
        </p:nvSpPr>
        <p:spPr bwMode="auto">
          <a:xfrm>
            <a:off x="9081125" y="3478306"/>
            <a:ext cx="914400" cy="914400"/>
          </a:xfrm>
          <a:prstGeom prst="ellipse">
            <a:avLst/>
          </a:prstGeom>
          <a:solidFill>
            <a:srgbClr val="FFFFFF"/>
          </a:solidFill>
          <a:ln w="28575" cmpd="sng">
            <a:solidFill>
              <a:schemeClr val="bg1">
                <a:lumMod val="50000"/>
              </a:schemeClr>
            </a:solidFill>
            <a:round/>
            <a:headEnd/>
            <a:tailEnd/>
          </a:ln>
          <a:effectLst/>
        </p:spPr>
        <p:txBody>
          <a:bodyPr wrap="none" anchor="ctr"/>
          <a:lstStyle/>
          <a:p>
            <a:endParaRPr lang="en-US" sz="4114" dirty="0">
              <a:latin typeface="+mn-lt"/>
            </a:endParaRPr>
          </a:p>
        </p:txBody>
      </p:sp>
      <p:sp>
        <p:nvSpPr>
          <p:cNvPr id="54" name="Arc 53"/>
          <p:cNvSpPr/>
          <p:nvPr/>
        </p:nvSpPr>
        <p:spPr bwMode="auto">
          <a:xfrm>
            <a:off x="9298969" y="3648636"/>
            <a:ext cx="484544" cy="521184"/>
          </a:xfrm>
          <a:prstGeom prst="arc">
            <a:avLst>
              <a:gd name="adj1" fmla="val 16200000"/>
              <a:gd name="adj2" fmla="val 13474909"/>
            </a:avLst>
          </a:prstGeom>
          <a:noFill/>
          <a:ln w="57150" cap="flat" cmpd="sng" algn="ctr">
            <a:solidFill>
              <a:schemeClr val="bg2">
                <a:lumMod val="60000"/>
                <a:lumOff val="40000"/>
              </a:schemeClr>
            </a:solidFill>
            <a:prstDash val="sysDot"/>
            <a:round/>
            <a:headEnd type="none" w="med" len="med"/>
            <a:tailEnd type="triangl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55" name="Freeform 54"/>
          <p:cNvSpPr/>
          <p:nvPr/>
        </p:nvSpPr>
        <p:spPr>
          <a:xfrm rot="16200000" flipV="1">
            <a:off x="8933412" y="4358166"/>
            <a:ext cx="585001" cy="586739"/>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56" name="Line 3"/>
          <p:cNvSpPr>
            <a:spLocks noChangeShapeType="1"/>
          </p:cNvSpPr>
          <p:nvPr/>
        </p:nvSpPr>
        <p:spPr bwMode="auto">
          <a:xfrm>
            <a:off x="9995525" y="3975512"/>
            <a:ext cx="4253874" cy="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57" name="Freeform 56"/>
          <p:cNvSpPr/>
          <p:nvPr/>
        </p:nvSpPr>
        <p:spPr>
          <a:xfrm>
            <a:off x="3060643" y="2924286"/>
            <a:ext cx="1598764" cy="542312"/>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74" name="Rectangle 73"/>
          <p:cNvSpPr/>
          <p:nvPr/>
        </p:nvSpPr>
        <p:spPr bwMode="auto">
          <a:xfrm>
            <a:off x="8035635" y="4563037"/>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75" name="Rectangle 74"/>
          <p:cNvSpPr/>
          <p:nvPr/>
        </p:nvSpPr>
        <p:spPr bwMode="auto">
          <a:xfrm>
            <a:off x="7650198" y="4563037"/>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76" name="Rectangle 75"/>
          <p:cNvSpPr/>
          <p:nvPr/>
        </p:nvSpPr>
        <p:spPr bwMode="auto">
          <a:xfrm>
            <a:off x="7247147" y="4563037"/>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9" name="Rectangle 38"/>
          <p:cNvSpPr/>
          <p:nvPr/>
        </p:nvSpPr>
        <p:spPr bwMode="auto">
          <a:xfrm>
            <a:off x="7552764" y="2514600"/>
            <a:ext cx="1299882" cy="666976"/>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0" name="Rectangle 39"/>
          <p:cNvSpPr/>
          <p:nvPr/>
        </p:nvSpPr>
        <p:spPr bwMode="auto">
          <a:xfrm>
            <a:off x="8450138" y="4563037"/>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8" name="Rectangle 37"/>
          <p:cNvSpPr/>
          <p:nvPr/>
        </p:nvSpPr>
        <p:spPr bwMode="auto">
          <a:xfrm>
            <a:off x="12913074" y="3498184"/>
            <a:ext cx="1299882" cy="696402"/>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1" name="Rectangle 40"/>
          <p:cNvSpPr/>
          <p:nvPr/>
        </p:nvSpPr>
        <p:spPr bwMode="auto">
          <a:xfrm>
            <a:off x="11201400" y="3498184"/>
            <a:ext cx="1299882" cy="696401"/>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3" name="Rectangle 42"/>
          <p:cNvSpPr/>
          <p:nvPr/>
        </p:nvSpPr>
        <p:spPr bwMode="auto">
          <a:xfrm>
            <a:off x="12501282" y="3498185"/>
            <a:ext cx="402508" cy="696402"/>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4" name="Rectangle 43"/>
          <p:cNvSpPr/>
          <p:nvPr/>
        </p:nvSpPr>
        <p:spPr bwMode="auto">
          <a:xfrm>
            <a:off x="10788134" y="3498184"/>
            <a:ext cx="402508" cy="696402"/>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 name="TextBox 1"/>
          <p:cNvSpPr txBox="1"/>
          <p:nvPr/>
        </p:nvSpPr>
        <p:spPr>
          <a:xfrm>
            <a:off x="2449287" y="6248400"/>
            <a:ext cx="9709389" cy="1147365"/>
          </a:xfrm>
          <a:prstGeom prst="rect">
            <a:avLst/>
          </a:prstGeom>
          <a:noFill/>
        </p:spPr>
        <p:txBody>
          <a:bodyPr wrap="none" rtlCol="0">
            <a:spAutoFit/>
          </a:bodyPr>
          <a:lstStyle/>
          <a:p>
            <a:pPr algn="ctr"/>
            <a:r>
              <a:rPr lang="en-US" dirty="0">
                <a:latin typeface="+mj-lt"/>
              </a:rPr>
              <a:t>While each flow gets to send at the same </a:t>
            </a:r>
            <a:r>
              <a:rPr lang="en-US" u="sng" dirty="0">
                <a:latin typeface="+mj-lt"/>
              </a:rPr>
              <a:t>packet rate</a:t>
            </a:r>
            <a:r>
              <a:rPr lang="en-US" dirty="0">
                <a:latin typeface="+mj-lt"/>
              </a:rPr>
              <a:t>,</a:t>
            </a:r>
          </a:p>
          <a:p>
            <a:pPr algn="ctr"/>
            <a:r>
              <a:rPr lang="en-US" dirty="0">
                <a:latin typeface="+mj-lt"/>
              </a:rPr>
              <a:t>the </a:t>
            </a:r>
            <a:r>
              <a:rPr lang="en-US" u="sng" dirty="0">
                <a:latin typeface="+mj-lt"/>
              </a:rPr>
              <a:t>data rate</a:t>
            </a:r>
            <a:r>
              <a:rPr lang="en-US" dirty="0">
                <a:latin typeface="+mj-lt"/>
              </a:rPr>
              <a:t> is far from equal.</a:t>
            </a:r>
          </a:p>
        </p:txBody>
      </p:sp>
    </p:spTree>
    <p:extLst>
      <p:ext uri="{BB962C8B-B14F-4D97-AF65-F5344CB8AC3E}">
        <p14:creationId xmlns:p14="http://schemas.microsoft.com/office/powerpoint/2010/main" val="14336927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dirty="0"/>
              <a:t>Scheduling flows bit-by-bit</a:t>
            </a:r>
          </a:p>
        </p:txBody>
      </p:sp>
      <p:sp>
        <p:nvSpPr>
          <p:cNvPr id="4" name="Slide Number Placeholder 3"/>
          <p:cNvSpPr>
            <a:spLocks noGrp="1"/>
          </p:cNvSpPr>
          <p:nvPr>
            <p:ph type="sldNum" sz="quarter" idx="12"/>
          </p:nvPr>
        </p:nvSpPr>
        <p:spPr/>
        <p:txBody>
          <a:bodyPr/>
          <a:lstStyle/>
          <a:p>
            <a:fld id="{47BB83B6-92F4-494F-9F1D-BD99F394F2F6}" type="slidenum">
              <a:rPr lang="en-US" smtClean="0"/>
              <a:pPr/>
              <a:t>14</a:t>
            </a:fld>
            <a:endParaRPr lang="en-US"/>
          </a:p>
        </p:txBody>
      </p:sp>
      <p:sp>
        <p:nvSpPr>
          <p:cNvPr id="15" name="Line 3"/>
          <p:cNvSpPr>
            <a:spLocks noChangeShapeType="1"/>
          </p:cNvSpPr>
          <p:nvPr/>
        </p:nvSpPr>
        <p:spPr bwMode="auto">
          <a:xfrm>
            <a:off x="1184688" y="3975512"/>
            <a:ext cx="1371600" cy="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23" name="Line 3"/>
          <p:cNvSpPr>
            <a:spLocks noChangeShapeType="1"/>
          </p:cNvSpPr>
          <p:nvPr/>
        </p:nvSpPr>
        <p:spPr bwMode="auto">
          <a:xfrm flipV="1">
            <a:off x="1276128" y="4194586"/>
            <a:ext cx="1371600" cy="36576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24" name="Line 3"/>
          <p:cNvSpPr>
            <a:spLocks noChangeShapeType="1"/>
          </p:cNvSpPr>
          <p:nvPr/>
        </p:nvSpPr>
        <p:spPr bwMode="auto">
          <a:xfrm>
            <a:off x="1276128" y="3371626"/>
            <a:ext cx="1371600" cy="36576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25" name="Oval 19"/>
          <p:cNvSpPr>
            <a:spLocks noChangeArrowheads="1"/>
          </p:cNvSpPr>
          <p:nvPr/>
        </p:nvSpPr>
        <p:spPr bwMode="auto">
          <a:xfrm>
            <a:off x="2556288" y="3478306"/>
            <a:ext cx="914400" cy="914400"/>
          </a:xfrm>
          <a:prstGeom prst="ellipse">
            <a:avLst/>
          </a:prstGeom>
          <a:solidFill>
            <a:srgbClr val="FFFFFF"/>
          </a:solidFill>
          <a:ln w="28575" cmpd="sng">
            <a:solidFill>
              <a:schemeClr val="bg1">
                <a:lumMod val="50000"/>
              </a:schemeClr>
            </a:solidFill>
            <a:round/>
            <a:headEnd/>
            <a:tailEnd/>
          </a:ln>
          <a:effectLst/>
        </p:spPr>
        <p:txBody>
          <a:bodyPr wrap="none" anchor="ctr"/>
          <a:lstStyle/>
          <a:p>
            <a:endParaRPr lang="en-US" sz="4114" dirty="0">
              <a:latin typeface="+mn-lt"/>
            </a:endParaRPr>
          </a:p>
        </p:txBody>
      </p:sp>
      <p:sp>
        <p:nvSpPr>
          <p:cNvPr id="33" name="Freeform 32"/>
          <p:cNvSpPr/>
          <p:nvPr/>
        </p:nvSpPr>
        <p:spPr>
          <a:xfrm rot="5400000">
            <a:off x="8941699" y="2885767"/>
            <a:ext cx="585001" cy="586739"/>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34" name="Freeform 33"/>
          <p:cNvSpPr/>
          <p:nvPr/>
        </p:nvSpPr>
        <p:spPr>
          <a:xfrm flipV="1">
            <a:off x="3060643" y="4404414"/>
            <a:ext cx="1598765" cy="571891"/>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12" name="Freeform 11"/>
          <p:cNvSpPr/>
          <p:nvPr/>
        </p:nvSpPr>
        <p:spPr bwMode="auto">
          <a:xfrm>
            <a:off x="7273394" y="2294965"/>
            <a:ext cx="1667436" cy="1183341"/>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chemeClr val="accent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9" name="Oval 19"/>
          <p:cNvSpPr>
            <a:spLocks noChangeArrowheads="1"/>
          </p:cNvSpPr>
          <p:nvPr/>
        </p:nvSpPr>
        <p:spPr bwMode="auto">
          <a:xfrm>
            <a:off x="9081125" y="3478306"/>
            <a:ext cx="914400" cy="914400"/>
          </a:xfrm>
          <a:prstGeom prst="ellipse">
            <a:avLst/>
          </a:prstGeom>
          <a:solidFill>
            <a:srgbClr val="FFFFFF"/>
          </a:solidFill>
          <a:ln w="28575" cmpd="sng">
            <a:solidFill>
              <a:schemeClr val="bg1">
                <a:lumMod val="50000"/>
              </a:schemeClr>
            </a:solidFill>
            <a:round/>
            <a:headEnd/>
            <a:tailEnd/>
          </a:ln>
          <a:effectLst/>
        </p:spPr>
        <p:txBody>
          <a:bodyPr wrap="none" anchor="ctr"/>
          <a:lstStyle/>
          <a:p>
            <a:endParaRPr lang="en-US" sz="4114" dirty="0">
              <a:latin typeface="+mn-lt"/>
            </a:endParaRPr>
          </a:p>
        </p:txBody>
      </p:sp>
      <p:sp>
        <p:nvSpPr>
          <p:cNvPr id="54" name="Arc 53"/>
          <p:cNvSpPr/>
          <p:nvPr/>
        </p:nvSpPr>
        <p:spPr bwMode="auto">
          <a:xfrm>
            <a:off x="9298969" y="3648636"/>
            <a:ext cx="484544" cy="521184"/>
          </a:xfrm>
          <a:prstGeom prst="arc">
            <a:avLst>
              <a:gd name="adj1" fmla="val 16200000"/>
              <a:gd name="adj2" fmla="val 13474909"/>
            </a:avLst>
          </a:prstGeom>
          <a:noFill/>
          <a:ln w="57150" cap="flat" cmpd="sng" algn="ctr">
            <a:solidFill>
              <a:schemeClr val="bg2">
                <a:lumMod val="60000"/>
                <a:lumOff val="40000"/>
              </a:schemeClr>
            </a:solidFill>
            <a:prstDash val="sysDot"/>
            <a:round/>
            <a:headEnd type="none" w="med" len="med"/>
            <a:tailEnd type="triangl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55" name="Freeform 54"/>
          <p:cNvSpPr/>
          <p:nvPr/>
        </p:nvSpPr>
        <p:spPr>
          <a:xfrm rot="16200000" flipV="1">
            <a:off x="8950247" y="4375000"/>
            <a:ext cx="551330" cy="586739"/>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56" name="Line 3"/>
          <p:cNvSpPr>
            <a:spLocks noChangeShapeType="1"/>
          </p:cNvSpPr>
          <p:nvPr/>
        </p:nvSpPr>
        <p:spPr bwMode="auto">
          <a:xfrm>
            <a:off x="9995525" y="3975512"/>
            <a:ext cx="4253874" cy="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57" name="Freeform 56"/>
          <p:cNvSpPr/>
          <p:nvPr/>
        </p:nvSpPr>
        <p:spPr>
          <a:xfrm>
            <a:off x="3060643" y="2924286"/>
            <a:ext cx="1598764" cy="542312"/>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grpSp>
        <p:nvGrpSpPr>
          <p:cNvPr id="13" name="Group 12"/>
          <p:cNvGrpSpPr/>
          <p:nvPr/>
        </p:nvGrpSpPr>
        <p:grpSpPr>
          <a:xfrm>
            <a:off x="6019449" y="4560346"/>
            <a:ext cx="2834506" cy="743176"/>
            <a:chOff x="6019449" y="4572000"/>
            <a:chExt cx="2834506" cy="731522"/>
          </a:xfrm>
        </p:grpSpPr>
        <p:sp>
          <p:nvSpPr>
            <p:cNvPr id="40" name="Rectangle 39"/>
            <p:cNvSpPr/>
            <p:nvPr/>
          </p:nvSpPr>
          <p:spPr bwMode="auto">
            <a:xfrm>
              <a:off x="8400664" y="4572000"/>
              <a:ext cx="453291" cy="731522"/>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44" name="Rectangle 143"/>
            <p:cNvSpPr/>
            <p:nvPr/>
          </p:nvSpPr>
          <p:spPr bwMode="auto">
            <a:xfrm>
              <a:off x="7924421" y="4572000"/>
              <a:ext cx="453291" cy="731522"/>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50" name="Rectangle 149"/>
            <p:cNvSpPr/>
            <p:nvPr/>
          </p:nvSpPr>
          <p:spPr bwMode="auto">
            <a:xfrm>
              <a:off x="7448178" y="4572000"/>
              <a:ext cx="453291" cy="731522"/>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56" name="Rectangle 155"/>
            <p:cNvSpPr/>
            <p:nvPr/>
          </p:nvSpPr>
          <p:spPr bwMode="auto">
            <a:xfrm>
              <a:off x="6971935" y="4572000"/>
              <a:ext cx="453291" cy="731522"/>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62" name="Rectangle 161"/>
            <p:cNvSpPr/>
            <p:nvPr/>
          </p:nvSpPr>
          <p:spPr bwMode="auto">
            <a:xfrm>
              <a:off x="6495692" y="4572000"/>
              <a:ext cx="453291" cy="731522"/>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68" name="Rectangle 167"/>
            <p:cNvSpPr/>
            <p:nvPr/>
          </p:nvSpPr>
          <p:spPr bwMode="auto">
            <a:xfrm>
              <a:off x="6019449" y="4572000"/>
              <a:ext cx="453291" cy="731522"/>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grpSp>
      <p:grpSp>
        <p:nvGrpSpPr>
          <p:cNvPr id="11" name="Group 10"/>
          <p:cNvGrpSpPr/>
          <p:nvPr/>
        </p:nvGrpSpPr>
        <p:grpSpPr>
          <a:xfrm>
            <a:off x="6019449" y="4572616"/>
            <a:ext cx="2834506" cy="720764"/>
            <a:chOff x="6019449" y="4572616"/>
            <a:chExt cx="2834506" cy="720764"/>
          </a:xfrm>
        </p:grpSpPr>
        <p:sp>
          <p:nvSpPr>
            <p:cNvPr id="104" name="Rectangle 103"/>
            <p:cNvSpPr/>
            <p:nvPr/>
          </p:nvSpPr>
          <p:spPr bwMode="auto">
            <a:xfrm>
              <a:off x="8765500"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40" name="Rectangle 139"/>
            <p:cNvSpPr/>
            <p:nvPr/>
          </p:nvSpPr>
          <p:spPr bwMode="auto">
            <a:xfrm>
              <a:off x="8674291"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41" name="Rectangle 140"/>
            <p:cNvSpPr/>
            <p:nvPr/>
          </p:nvSpPr>
          <p:spPr bwMode="auto">
            <a:xfrm>
              <a:off x="8583082"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42" name="Rectangle 141"/>
            <p:cNvSpPr/>
            <p:nvPr/>
          </p:nvSpPr>
          <p:spPr bwMode="auto">
            <a:xfrm>
              <a:off x="8491873"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43" name="Rectangle 142"/>
            <p:cNvSpPr/>
            <p:nvPr/>
          </p:nvSpPr>
          <p:spPr bwMode="auto">
            <a:xfrm>
              <a:off x="8400664"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45" name="Rectangle 144"/>
            <p:cNvSpPr/>
            <p:nvPr/>
          </p:nvSpPr>
          <p:spPr bwMode="auto">
            <a:xfrm>
              <a:off x="8289257"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46" name="Rectangle 145"/>
            <p:cNvSpPr/>
            <p:nvPr/>
          </p:nvSpPr>
          <p:spPr bwMode="auto">
            <a:xfrm>
              <a:off x="8198048"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47" name="Rectangle 146"/>
            <p:cNvSpPr/>
            <p:nvPr/>
          </p:nvSpPr>
          <p:spPr bwMode="auto">
            <a:xfrm>
              <a:off x="8106839"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48" name="Rectangle 147"/>
            <p:cNvSpPr/>
            <p:nvPr/>
          </p:nvSpPr>
          <p:spPr bwMode="auto">
            <a:xfrm>
              <a:off x="8015630"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49" name="Rectangle 148"/>
            <p:cNvSpPr/>
            <p:nvPr/>
          </p:nvSpPr>
          <p:spPr bwMode="auto">
            <a:xfrm>
              <a:off x="7924421"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51" name="Rectangle 150"/>
            <p:cNvSpPr/>
            <p:nvPr/>
          </p:nvSpPr>
          <p:spPr bwMode="auto">
            <a:xfrm>
              <a:off x="7813014"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52" name="Rectangle 151"/>
            <p:cNvSpPr/>
            <p:nvPr/>
          </p:nvSpPr>
          <p:spPr bwMode="auto">
            <a:xfrm>
              <a:off x="7721805"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53" name="Rectangle 152"/>
            <p:cNvSpPr/>
            <p:nvPr/>
          </p:nvSpPr>
          <p:spPr bwMode="auto">
            <a:xfrm>
              <a:off x="7630596"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54" name="Rectangle 153"/>
            <p:cNvSpPr/>
            <p:nvPr/>
          </p:nvSpPr>
          <p:spPr bwMode="auto">
            <a:xfrm>
              <a:off x="7539387"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55" name="Rectangle 154"/>
            <p:cNvSpPr/>
            <p:nvPr/>
          </p:nvSpPr>
          <p:spPr bwMode="auto">
            <a:xfrm>
              <a:off x="7448178"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57" name="Rectangle 156"/>
            <p:cNvSpPr/>
            <p:nvPr/>
          </p:nvSpPr>
          <p:spPr bwMode="auto">
            <a:xfrm>
              <a:off x="7336771"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58" name="Rectangle 157"/>
            <p:cNvSpPr/>
            <p:nvPr/>
          </p:nvSpPr>
          <p:spPr bwMode="auto">
            <a:xfrm>
              <a:off x="7245562"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59" name="Rectangle 158"/>
            <p:cNvSpPr/>
            <p:nvPr/>
          </p:nvSpPr>
          <p:spPr bwMode="auto">
            <a:xfrm>
              <a:off x="7154353"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60" name="Rectangle 159"/>
            <p:cNvSpPr/>
            <p:nvPr/>
          </p:nvSpPr>
          <p:spPr bwMode="auto">
            <a:xfrm>
              <a:off x="7063144"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61" name="Rectangle 160"/>
            <p:cNvSpPr/>
            <p:nvPr/>
          </p:nvSpPr>
          <p:spPr bwMode="auto">
            <a:xfrm>
              <a:off x="6971935"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63" name="Rectangle 162"/>
            <p:cNvSpPr/>
            <p:nvPr/>
          </p:nvSpPr>
          <p:spPr bwMode="auto">
            <a:xfrm>
              <a:off x="6860528"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64" name="Rectangle 163"/>
            <p:cNvSpPr/>
            <p:nvPr/>
          </p:nvSpPr>
          <p:spPr bwMode="auto">
            <a:xfrm>
              <a:off x="6769319"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65" name="Rectangle 164"/>
            <p:cNvSpPr/>
            <p:nvPr/>
          </p:nvSpPr>
          <p:spPr bwMode="auto">
            <a:xfrm>
              <a:off x="6678110"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66" name="Rectangle 165"/>
            <p:cNvSpPr/>
            <p:nvPr/>
          </p:nvSpPr>
          <p:spPr bwMode="auto">
            <a:xfrm>
              <a:off x="6586901"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67" name="Rectangle 166"/>
            <p:cNvSpPr/>
            <p:nvPr/>
          </p:nvSpPr>
          <p:spPr bwMode="auto">
            <a:xfrm>
              <a:off x="6495692"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69" name="Rectangle 168"/>
            <p:cNvSpPr/>
            <p:nvPr/>
          </p:nvSpPr>
          <p:spPr bwMode="auto">
            <a:xfrm>
              <a:off x="6384285"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70" name="Rectangle 169"/>
            <p:cNvSpPr/>
            <p:nvPr/>
          </p:nvSpPr>
          <p:spPr bwMode="auto">
            <a:xfrm>
              <a:off x="6293076"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71" name="Rectangle 170"/>
            <p:cNvSpPr/>
            <p:nvPr/>
          </p:nvSpPr>
          <p:spPr bwMode="auto">
            <a:xfrm>
              <a:off x="6201867"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72" name="Rectangle 171"/>
            <p:cNvSpPr/>
            <p:nvPr/>
          </p:nvSpPr>
          <p:spPr bwMode="auto">
            <a:xfrm>
              <a:off x="6110658"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73" name="Rectangle 172"/>
            <p:cNvSpPr/>
            <p:nvPr/>
          </p:nvSpPr>
          <p:spPr bwMode="auto">
            <a:xfrm>
              <a:off x="6019449"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grpSp>
      <p:sp>
        <p:nvSpPr>
          <p:cNvPr id="174" name="Rectangle 173"/>
          <p:cNvSpPr/>
          <p:nvPr/>
        </p:nvSpPr>
        <p:spPr bwMode="auto">
          <a:xfrm>
            <a:off x="7571559" y="2522502"/>
            <a:ext cx="1283530" cy="731522"/>
          </a:xfrm>
          <a:prstGeom prst="rect">
            <a:avLst/>
          </a:prstGeom>
          <a:solidFill>
            <a:srgbClr val="262598"/>
          </a:solidFill>
          <a:ln w="19050" cap="flat" cmpd="sng" algn="ctr">
            <a:solidFill>
              <a:schemeClr val="accent6">
                <a:lumMod val="40000"/>
                <a:lumOff val="6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97" name="Rectangle 196"/>
          <p:cNvSpPr/>
          <p:nvPr/>
        </p:nvSpPr>
        <p:spPr bwMode="auto">
          <a:xfrm>
            <a:off x="6277065" y="2522502"/>
            <a:ext cx="1283530" cy="731522"/>
          </a:xfrm>
          <a:prstGeom prst="rect">
            <a:avLst/>
          </a:prstGeom>
          <a:solidFill>
            <a:srgbClr val="262598"/>
          </a:solidFill>
          <a:ln w="19050" cap="flat" cmpd="sng" algn="ctr">
            <a:solidFill>
              <a:schemeClr val="accent6">
                <a:lumMod val="40000"/>
                <a:lumOff val="6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12" name="Rectangle 211"/>
          <p:cNvSpPr/>
          <p:nvPr/>
        </p:nvSpPr>
        <p:spPr bwMode="auto">
          <a:xfrm>
            <a:off x="4982571" y="2522502"/>
            <a:ext cx="1283530" cy="731522"/>
          </a:xfrm>
          <a:prstGeom prst="rect">
            <a:avLst/>
          </a:prstGeom>
          <a:solidFill>
            <a:srgbClr val="262598"/>
          </a:solidFill>
          <a:ln w="19050" cap="flat" cmpd="sng" algn="ctr">
            <a:solidFill>
              <a:schemeClr val="accent6">
                <a:lumMod val="40000"/>
                <a:lumOff val="6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grpSp>
        <p:nvGrpSpPr>
          <p:cNvPr id="10" name="Group 9"/>
          <p:cNvGrpSpPr/>
          <p:nvPr/>
        </p:nvGrpSpPr>
        <p:grpSpPr>
          <a:xfrm>
            <a:off x="4982570" y="2526254"/>
            <a:ext cx="3866621" cy="720764"/>
            <a:chOff x="4982570" y="2526254"/>
            <a:chExt cx="3866621" cy="720764"/>
          </a:xfrm>
        </p:grpSpPr>
        <p:sp>
          <p:nvSpPr>
            <p:cNvPr id="175" name="Rectangle 174"/>
            <p:cNvSpPr/>
            <p:nvPr/>
          </p:nvSpPr>
          <p:spPr bwMode="auto">
            <a:xfrm>
              <a:off x="7936394"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76" name="Rectangle 175"/>
            <p:cNvSpPr/>
            <p:nvPr/>
          </p:nvSpPr>
          <p:spPr bwMode="auto">
            <a:xfrm>
              <a:off x="7845185"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77" name="Rectangle 176"/>
            <p:cNvSpPr/>
            <p:nvPr/>
          </p:nvSpPr>
          <p:spPr bwMode="auto">
            <a:xfrm>
              <a:off x="7753976"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78" name="Rectangle 177"/>
            <p:cNvSpPr/>
            <p:nvPr/>
          </p:nvSpPr>
          <p:spPr bwMode="auto">
            <a:xfrm>
              <a:off x="7662767"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79" name="Rectangle 178"/>
            <p:cNvSpPr/>
            <p:nvPr/>
          </p:nvSpPr>
          <p:spPr bwMode="auto">
            <a:xfrm>
              <a:off x="7571558"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83" name="Rectangle 182"/>
            <p:cNvSpPr/>
            <p:nvPr/>
          </p:nvSpPr>
          <p:spPr bwMode="auto">
            <a:xfrm>
              <a:off x="8114230"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84" name="Rectangle 183"/>
            <p:cNvSpPr/>
            <p:nvPr/>
          </p:nvSpPr>
          <p:spPr bwMode="auto">
            <a:xfrm>
              <a:off x="8025599"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90" name="Rectangle 189"/>
            <p:cNvSpPr/>
            <p:nvPr/>
          </p:nvSpPr>
          <p:spPr bwMode="auto">
            <a:xfrm>
              <a:off x="8206588"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91" name="Rectangle 190"/>
            <p:cNvSpPr/>
            <p:nvPr/>
          </p:nvSpPr>
          <p:spPr bwMode="auto">
            <a:xfrm>
              <a:off x="8298946"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92" name="Rectangle 191"/>
            <p:cNvSpPr/>
            <p:nvPr/>
          </p:nvSpPr>
          <p:spPr bwMode="auto">
            <a:xfrm>
              <a:off x="8391304"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93" name="Rectangle 192"/>
            <p:cNvSpPr/>
            <p:nvPr/>
          </p:nvSpPr>
          <p:spPr bwMode="auto">
            <a:xfrm>
              <a:off x="8483662"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94" name="Rectangle 193"/>
            <p:cNvSpPr/>
            <p:nvPr/>
          </p:nvSpPr>
          <p:spPr bwMode="auto">
            <a:xfrm>
              <a:off x="8576020"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95" name="Rectangle 194"/>
            <p:cNvSpPr/>
            <p:nvPr/>
          </p:nvSpPr>
          <p:spPr bwMode="auto">
            <a:xfrm>
              <a:off x="8668378"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96" name="Rectangle 195"/>
            <p:cNvSpPr/>
            <p:nvPr/>
          </p:nvSpPr>
          <p:spPr bwMode="auto">
            <a:xfrm>
              <a:off x="8760736"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98" name="Rectangle 197"/>
            <p:cNvSpPr/>
            <p:nvPr/>
          </p:nvSpPr>
          <p:spPr bwMode="auto">
            <a:xfrm>
              <a:off x="6641900"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99" name="Rectangle 198"/>
            <p:cNvSpPr/>
            <p:nvPr/>
          </p:nvSpPr>
          <p:spPr bwMode="auto">
            <a:xfrm>
              <a:off x="6550691"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00" name="Rectangle 199"/>
            <p:cNvSpPr/>
            <p:nvPr/>
          </p:nvSpPr>
          <p:spPr bwMode="auto">
            <a:xfrm>
              <a:off x="6459482"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01" name="Rectangle 200"/>
            <p:cNvSpPr/>
            <p:nvPr/>
          </p:nvSpPr>
          <p:spPr bwMode="auto">
            <a:xfrm>
              <a:off x="6368273"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02" name="Rectangle 201"/>
            <p:cNvSpPr/>
            <p:nvPr/>
          </p:nvSpPr>
          <p:spPr bwMode="auto">
            <a:xfrm>
              <a:off x="6277064"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03" name="Rectangle 202"/>
            <p:cNvSpPr/>
            <p:nvPr/>
          </p:nvSpPr>
          <p:spPr bwMode="auto">
            <a:xfrm>
              <a:off x="6819736"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04" name="Rectangle 203"/>
            <p:cNvSpPr/>
            <p:nvPr/>
          </p:nvSpPr>
          <p:spPr bwMode="auto">
            <a:xfrm>
              <a:off x="6731105"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05" name="Rectangle 204"/>
            <p:cNvSpPr/>
            <p:nvPr/>
          </p:nvSpPr>
          <p:spPr bwMode="auto">
            <a:xfrm>
              <a:off x="6912094"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06" name="Rectangle 205"/>
            <p:cNvSpPr/>
            <p:nvPr/>
          </p:nvSpPr>
          <p:spPr bwMode="auto">
            <a:xfrm>
              <a:off x="7004452"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07" name="Rectangle 206"/>
            <p:cNvSpPr/>
            <p:nvPr/>
          </p:nvSpPr>
          <p:spPr bwMode="auto">
            <a:xfrm>
              <a:off x="7096810"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08" name="Rectangle 207"/>
            <p:cNvSpPr/>
            <p:nvPr/>
          </p:nvSpPr>
          <p:spPr bwMode="auto">
            <a:xfrm>
              <a:off x="7189168"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09" name="Rectangle 208"/>
            <p:cNvSpPr/>
            <p:nvPr/>
          </p:nvSpPr>
          <p:spPr bwMode="auto">
            <a:xfrm>
              <a:off x="7281526"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10" name="Rectangle 209"/>
            <p:cNvSpPr/>
            <p:nvPr/>
          </p:nvSpPr>
          <p:spPr bwMode="auto">
            <a:xfrm>
              <a:off x="7373884"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11" name="Rectangle 210"/>
            <p:cNvSpPr/>
            <p:nvPr/>
          </p:nvSpPr>
          <p:spPr bwMode="auto">
            <a:xfrm>
              <a:off x="7466242"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13" name="Rectangle 212"/>
            <p:cNvSpPr/>
            <p:nvPr/>
          </p:nvSpPr>
          <p:spPr bwMode="auto">
            <a:xfrm>
              <a:off x="5347406"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14" name="Rectangle 213"/>
            <p:cNvSpPr/>
            <p:nvPr/>
          </p:nvSpPr>
          <p:spPr bwMode="auto">
            <a:xfrm>
              <a:off x="5256197"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15" name="Rectangle 214"/>
            <p:cNvSpPr/>
            <p:nvPr/>
          </p:nvSpPr>
          <p:spPr bwMode="auto">
            <a:xfrm>
              <a:off x="5164988"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16" name="Rectangle 215"/>
            <p:cNvSpPr/>
            <p:nvPr/>
          </p:nvSpPr>
          <p:spPr bwMode="auto">
            <a:xfrm>
              <a:off x="5073779"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17" name="Rectangle 216"/>
            <p:cNvSpPr/>
            <p:nvPr/>
          </p:nvSpPr>
          <p:spPr bwMode="auto">
            <a:xfrm>
              <a:off x="4982570"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18" name="Rectangle 217"/>
            <p:cNvSpPr/>
            <p:nvPr/>
          </p:nvSpPr>
          <p:spPr bwMode="auto">
            <a:xfrm>
              <a:off x="5525242"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19" name="Rectangle 218"/>
            <p:cNvSpPr/>
            <p:nvPr/>
          </p:nvSpPr>
          <p:spPr bwMode="auto">
            <a:xfrm>
              <a:off x="5436611"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20" name="Rectangle 219"/>
            <p:cNvSpPr/>
            <p:nvPr/>
          </p:nvSpPr>
          <p:spPr bwMode="auto">
            <a:xfrm>
              <a:off x="5617600"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21" name="Rectangle 220"/>
            <p:cNvSpPr/>
            <p:nvPr/>
          </p:nvSpPr>
          <p:spPr bwMode="auto">
            <a:xfrm>
              <a:off x="5709958"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22" name="Rectangle 221"/>
            <p:cNvSpPr/>
            <p:nvPr/>
          </p:nvSpPr>
          <p:spPr bwMode="auto">
            <a:xfrm>
              <a:off x="5802316"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23" name="Rectangle 222"/>
            <p:cNvSpPr/>
            <p:nvPr/>
          </p:nvSpPr>
          <p:spPr bwMode="auto">
            <a:xfrm>
              <a:off x="5894674"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24" name="Rectangle 223"/>
            <p:cNvSpPr/>
            <p:nvPr/>
          </p:nvSpPr>
          <p:spPr bwMode="auto">
            <a:xfrm>
              <a:off x="5987032"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25" name="Rectangle 224"/>
            <p:cNvSpPr/>
            <p:nvPr/>
          </p:nvSpPr>
          <p:spPr bwMode="auto">
            <a:xfrm>
              <a:off x="6079390"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26" name="Rectangle 225"/>
            <p:cNvSpPr/>
            <p:nvPr/>
          </p:nvSpPr>
          <p:spPr bwMode="auto">
            <a:xfrm>
              <a:off x="6171748"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grpSp>
      <p:sp>
        <p:nvSpPr>
          <p:cNvPr id="227" name="Rectangle 226"/>
          <p:cNvSpPr/>
          <p:nvPr/>
        </p:nvSpPr>
        <p:spPr bwMode="auto">
          <a:xfrm>
            <a:off x="8763000" y="2526253"/>
            <a:ext cx="88455" cy="720764"/>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6" name="Freeform 35"/>
          <p:cNvSpPr/>
          <p:nvPr/>
        </p:nvSpPr>
        <p:spPr bwMode="auto">
          <a:xfrm>
            <a:off x="7273394" y="4349676"/>
            <a:ext cx="1667436" cy="1183341"/>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28" name="Rectangle 227"/>
          <p:cNvSpPr/>
          <p:nvPr/>
        </p:nvSpPr>
        <p:spPr bwMode="auto">
          <a:xfrm>
            <a:off x="8762466" y="2526253"/>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29" name="Rectangle 228"/>
          <p:cNvSpPr/>
          <p:nvPr/>
        </p:nvSpPr>
        <p:spPr bwMode="auto">
          <a:xfrm>
            <a:off x="8671085" y="2526254"/>
            <a:ext cx="88455" cy="720764"/>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30" name="Rectangle 229"/>
          <p:cNvSpPr/>
          <p:nvPr/>
        </p:nvSpPr>
        <p:spPr bwMode="auto">
          <a:xfrm>
            <a:off x="8670551" y="2526254"/>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31" name="Rectangle 230"/>
          <p:cNvSpPr/>
          <p:nvPr/>
        </p:nvSpPr>
        <p:spPr bwMode="auto">
          <a:xfrm>
            <a:off x="8579170" y="2526255"/>
            <a:ext cx="88455" cy="720764"/>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32" name="Rectangle 231"/>
          <p:cNvSpPr/>
          <p:nvPr/>
        </p:nvSpPr>
        <p:spPr bwMode="auto">
          <a:xfrm>
            <a:off x="8578636" y="2526255"/>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33" name="Rectangle 232"/>
          <p:cNvSpPr/>
          <p:nvPr/>
        </p:nvSpPr>
        <p:spPr bwMode="auto">
          <a:xfrm>
            <a:off x="8487255" y="2526256"/>
            <a:ext cx="88455" cy="720764"/>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34" name="Rectangle 233"/>
          <p:cNvSpPr/>
          <p:nvPr/>
        </p:nvSpPr>
        <p:spPr bwMode="auto">
          <a:xfrm>
            <a:off x="8486721" y="2526256"/>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35" name="Rectangle 234"/>
          <p:cNvSpPr/>
          <p:nvPr/>
        </p:nvSpPr>
        <p:spPr bwMode="auto">
          <a:xfrm>
            <a:off x="8395340" y="2526257"/>
            <a:ext cx="88455" cy="720764"/>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36" name="Rectangle 235"/>
          <p:cNvSpPr/>
          <p:nvPr/>
        </p:nvSpPr>
        <p:spPr bwMode="auto">
          <a:xfrm>
            <a:off x="8394806" y="2526257"/>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37" name="Rectangle 236"/>
          <p:cNvSpPr/>
          <p:nvPr/>
        </p:nvSpPr>
        <p:spPr bwMode="auto">
          <a:xfrm>
            <a:off x="8303425" y="2526258"/>
            <a:ext cx="88455" cy="720764"/>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38" name="Rectangle 237"/>
          <p:cNvSpPr/>
          <p:nvPr/>
        </p:nvSpPr>
        <p:spPr bwMode="auto">
          <a:xfrm>
            <a:off x="8302891" y="2526258"/>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39" name="Rectangle 238"/>
          <p:cNvSpPr/>
          <p:nvPr/>
        </p:nvSpPr>
        <p:spPr bwMode="auto">
          <a:xfrm>
            <a:off x="8763518" y="4572616"/>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40" name="Rectangle 239"/>
          <p:cNvSpPr/>
          <p:nvPr/>
        </p:nvSpPr>
        <p:spPr bwMode="auto">
          <a:xfrm>
            <a:off x="8767778" y="4572616"/>
            <a:ext cx="88455" cy="720764"/>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41" name="Rectangle 240"/>
          <p:cNvSpPr/>
          <p:nvPr/>
        </p:nvSpPr>
        <p:spPr bwMode="auto">
          <a:xfrm>
            <a:off x="13962534"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42" name="Rectangle 241"/>
          <p:cNvSpPr/>
          <p:nvPr/>
        </p:nvSpPr>
        <p:spPr bwMode="auto">
          <a:xfrm>
            <a:off x="13868400" y="3615130"/>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43" name="Rectangle 242"/>
          <p:cNvSpPr/>
          <p:nvPr/>
        </p:nvSpPr>
        <p:spPr bwMode="auto">
          <a:xfrm>
            <a:off x="13774266"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44" name="Rectangle 243"/>
          <p:cNvSpPr/>
          <p:nvPr/>
        </p:nvSpPr>
        <p:spPr bwMode="auto">
          <a:xfrm>
            <a:off x="13680132" y="3615130"/>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45" name="Rectangle 244"/>
          <p:cNvSpPr/>
          <p:nvPr/>
        </p:nvSpPr>
        <p:spPr bwMode="auto">
          <a:xfrm>
            <a:off x="13585998"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46" name="Rectangle 245"/>
          <p:cNvSpPr/>
          <p:nvPr/>
        </p:nvSpPr>
        <p:spPr bwMode="auto">
          <a:xfrm>
            <a:off x="13491864" y="3615130"/>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47" name="Rectangle 246"/>
          <p:cNvSpPr/>
          <p:nvPr/>
        </p:nvSpPr>
        <p:spPr bwMode="auto">
          <a:xfrm>
            <a:off x="13397730"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48" name="Rectangle 247"/>
          <p:cNvSpPr/>
          <p:nvPr/>
        </p:nvSpPr>
        <p:spPr bwMode="auto">
          <a:xfrm>
            <a:off x="13303596" y="3615130"/>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49" name="Rectangle 248"/>
          <p:cNvSpPr/>
          <p:nvPr/>
        </p:nvSpPr>
        <p:spPr bwMode="auto">
          <a:xfrm>
            <a:off x="13209462"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50" name="Rectangle 249"/>
          <p:cNvSpPr/>
          <p:nvPr/>
        </p:nvSpPr>
        <p:spPr bwMode="auto">
          <a:xfrm>
            <a:off x="13115328" y="3615130"/>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51" name="Rectangle 250"/>
          <p:cNvSpPr/>
          <p:nvPr/>
        </p:nvSpPr>
        <p:spPr bwMode="auto">
          <a:xfrm>
            <a:off x="8671170" y="4572616"/>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52" name="Rectangle 251"/>
          <p:cNvSpPr/>
          <p:nvPr/>
        </p:nvSpPr>
        <p:spPr bwMode="auto">
          <a:xfrm>
            <a:off x="8675430" y="4572616"/>
            <a:ext cx="88455" cy="720764"/>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53" name="Rectangle 252"/>
          <p:cNvSpPr/>
          <p:nvPr/>
        </p:nvSpPr>
        <p:spPr bwMode="auto">
          <a:xfrm>
            <a:off x="8578822" y="4572616"/>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54" name="Rectangle 253"/>
          <p:cNvSpPr/>
          <p:nvPr/>
        </p:nvSpPr>
        <p:spPr bwMode="auto">
          <a:xfrm>
            <a:off x="8583082" y="4572616"/>
            <a:ext cx="88455" cy="720764"/>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55" name="Rectangle 254"/>
          <p:cNvSpPr/>
          <p:nvPr/>
        </p:nvSpPr>
        <p:spPr bwMode="auto">
          <a:xfrm>
            <a:off x="8486474" y="4572616"/>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56" name="Rectangle 255"/>
          <p:cNvSpPr/>
          <p:nvPr/>
        </p:nvSpPr>
        <p:spPr bwMode="auto">
          <a:xfrm>
            <a:off x="8490734" y="4572616"/>
            <a:ext cx="88455" cy="720764"/>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57" name="Rectangle 256"/>
          <p:cNvSpPr/>
          <p:nvPr/>
        </p:nvSpPr>
        <p:spPr bwMode="auto">
          <a:xfrm>
            <a:off x="8394126" y="4572616"/>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58" name="Rectangle 257"/>
          <p:cNvSpPr/>
          <p:nvPr/>
        </p:nvSpPr>
        <p:spPr bwMode="auto">
          <a:xfrm>
            <a:off x="8398386" y="4572616"/>
            <a:ext cx="88455" cy="720764"/>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Tree>
    <p:extLst>
      <p:ext uri="{BB962C8B-B14F-4D97-AF65-F5344CB8AC3E}">
        <p14:creationId xmlns:p14="http://schemas.microsoft.com/office/powerpoint/2010/main" val="1983776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7"/>
                                        </p:tgtEl>
                                        <p:attrNameLst>
                                          <p:attrName>style.visibility</p:attrName>
                                        </p:attrNameLst>
                                      </p:cBhvr>
                                      <p:to>
                                        <p:strVal val="visible"/>
                                      </p:to>
                                    </p:set>
                                  </p:childTnLst>
                                </p:cTn>
                              </p:par>
                            </p:childTnLst>
                          </p:cTn>
                        </p:par>
                        <p:par>
                          <p:cTn id="7" fill="hold">
                            <p:stCondLst>
                              <p:cond delay="0"/>
                            </p:stCondLst>
                            <p:childTnLst>
                              <p:par>
                                <p:cTn id="8" presetID="0" presetClass="path" presetSubtype="0" fill="hold" grpId="0" nodeType="afterEffect">
                                  <p:stCondLst>
                                    <p:cond delay="0"/>
                                  </p:stCondLst>
                                  <p:childTnLst>
                                    <p:animMotion origin="layout" path="M 0 0 C 0.00901 -0.00135 0.01802 -0.00251 0.02529 0 C 0.03256 0.00231 0.03928 -0.00116 0.04341 0.01446 C 0.04753 0.03009 0.04612 0.07503 0.05024 0.09336 C 0.05437 0.11188 0.01737 0.11844 0.06836 0.1248 C 0.11936 0.13117 0.35645 0.13136 0.35645 0.13136 " pathEditMode="relative" ptsTypes="AAAAAA">
                                      <p:cBhvr>
                                        <p:cTn id="9" dur="500" fill="hold"/>
                                        <p:tgtEl>
                                          <p:spTgt spid="228"/>
                                        </p:tgtEl>
                                        <p:attrNameLst>
                                          <p:attrName>ppt_x</p:attrName>
                                          <p:attrName>ppt_y</p:attrName>
                                        </p:attrNameLst>
                                      </p:cBhvr>
                                    </p:animMotion>
                                  </p:childTnLst>
                                  <p:subTnLst>
                                    <p:set>
                                      <p:cBhvr override="childStyle">
                                        <p:cTn dur="1" fill="hold" display="0" masterRel="sameClick" afterEffect="1">
                                          <p:stCondLst>
                                            <p:cond evt="end" delay="0">
                                              <p:tn val="8"/>
                                            </p:cond>
                                          </p:stCondLst>
                                        </p:cTn>
                                        <p:tgtEl>
                                          <p:spTgt spid="228"/>
                                        </p:tgtEl>
                                        <p:attrNameLst>
                                          <p:attrName>style.visibility</p:attrName>
                                        </p:attrNameLst>
                                      </p:cBhvr>
                                      <p:to>
                                        <p:strVal val="hidden"/>
                                      </p:to>
                                    </p:set>
                                  </p:sub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241"/>
                                        </p:tgtEl>
                                        <p:attrNameLst>
                                          <p:attrName>style.visibility</p:attrName>
                                        </p:attrNameLst>
                                      </p:cBhvr>
                                      <p:to>
                                        <p:strVal val="visible"/>
                                      </p:to>
                                    </p:set>
                                  </p:childTnLst>
                                </p:cTn>
                              </p:par>
                            </p:childTnLst>
                          </p:cTn>
                        </p:par>
                        <p:par>
                          <p:cTn id="13" fill="hold">
                            <p:stCondLst>
                              <p:cond delay="500"/>
                            </p:stCondLst>
                            <p:childTnLst>
                              <p:par>
                                <p:cTn id="14" presetID="0" presetClass="path" presetSubtype="0" fill="hold" grpId="0" nodeType="afterEffect">
                                  <p:stCondLst>
                                    <p:cond delay="0"/>
                                  </p:stCondLst>
                                  <p:childTnLst>
                                    <p:animMotion origin="layout" path="M 3.47222E-6 -4.1358E-6 C 0.00379 0.00116 0.00759 0.00232 0.01367 0.00058 C 0.01964 -0.00096 0.0307 -0.00559 0.03613 -0.01003 C 0.04155 -0.01446 0.04416 -0.01697 0.04633 -0.02565 C 0.04839 -0.03433 0.04774 -0.04841 0.04872 -0.06192 C 0.0498 -0.07523 0.04698 -0.09664 0.05262 -0.10551 C 0.05826 -0.11439 0.03277 -0.11304 0.08246 -0.11496 C 0.13216 -0.1167 0.35102 -0.11612 0.35102 -0.11593 " pathEditMode="relative" rAng="0" ptsTypes="AAAAAAAA">
                                      <p:cBhvr>
                                        <p:cTn id="15" dur="500" fill="hold"/>
                                        <p:tgtEl>
                                          <p:spTgt spid="239"/>
                                        </p:tgtEl>
                                        <p:attrNameLst>
                                          <p:attrName>ppt_x</p:attrName>
                                          <p:attrName>ppt_y</p:attrName>
                                        </p:attrNameLst>
                                      </p:cBhvr>
                                      <p:rCtr x="17546" y="-5748"/>
                                    </p:animMotion>
                                  </p:childTnLst>
                                  <p:subTnLst>
                                    <p:set>
                                      <p:cBhvr override="childStyle">
                                        <p:cTn dur="1" fill="hold" display="0" masterRel="sameClick" afterEffect="1">
                                          <p:stCondLst>
                                            <p:cond evt="end" delay="0">
                                              <p:tn val="14"/>
                                            </p:cond>
                                          </p:stCondLst>
                                        </p:cTn>
                                        <p:tgtEl>
                                          <p:spTgt spid="239"/>
                                        </p:tgtEl>
                                        <p:attrNameLst>
                                          <p:attrName>style.visibility</p:attrName>
                                        </p:attrNameLst>
                                      </p:cBhvr>
                                      <p:to>
                                        <p:strVal val="hidden"/>
                                      </p:to>
                                    </p:set>
                                  </p:subTnLst>
                                </p:cTn>
                              </p:par>
                              <p:par>
                                <p:cTn id="16" presetID="1" presetClass="entr" presetSubtype="0" fill="hold" grpId="0" nodeType="withEffect">
                                  <p:stCondLst>
                                    <p:cond delay="0"/>
                                  </p:stCondLst>
                                  <p:childTnLst>
                                    <p:set>
                                      <p:cBhvr>
                                        <p:cTn id="17" dur="1" fill="hold">
                                          <p:stCondLst>
                                            <p:cond delay="0"/>
                                          </p:stCondLst>
                                        </p:cTn>
                                        <p:tgtEl>
                                          <p:spTgt spid="240"/>
                                        </p:tgtEl>
                                        <p:attrNameLst>
                                          <p:attrName>style.visibility</p:attrName>
                                        </p:attrNameLst>
                                      </p:cBhvr>
                                      <p:to>
                                        <p:strVal val="visible"/>
                                      </p:to>
                                    </p:set>
                                  </p:child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0"/>
                                          </p:stCondLst>
                                        </p:cTn>
                                        <p:tgtEl>
                                          <p:spTgt spid="242"/>
                                        </p:tgtEl>
                                        <p:attrNameLst>
                                          <p:attrName>style.visibility</p:attrName>
                                        </p:attrNameLst>
                                      </p:cBhvr>
                                      <p:to>
                                        <p:strVal val="visible"/>
                                      </p:to>
                                    </p:set>
                                  </p:childTnLst>
                                </p:cTn>
                              </p:par>
                            </p:childTnLst>
                          </p:cTn>
                        </p:par>
                        <p:par>
                          <p:cTn id="21" fill="hold">
                            <p:stCondLst>
                              <p:cond delay="1000"/>
                            </p:stCondLst>
                            <p:childTnLst>
                              <p:par>
                                <p:cTn id="22" presetID="1" presetClass="entr" presetSubtype="0" fill="hold" grpId="0" nodeType="afterEffect">
                                  <p:stCondLst>
                                    <p:cond delay="0"/>
                                  </p:stCondLst>
                                  <p:childTnLst>
                                    <p:set>
                                      <p:cBhvr>
                                        <p:cTn id="23" dur="1" fill="hold">
                                          <p:stCondLst>
                                            <p:cond delay="0"/>
                                          </p:stCondLst>
                                        </p:cTn>
                                        <p:tgtEl>
                                          <p:spTgt spid="229"/>
                                        </p:tgtEl>
                                        <p:attrNameLst>
                                          <p:attrName>style.visibility</p:attrName>
                                        </p:attrNameLst>
                                      </p:cBhvr>
                                      <p:to>
                                        <p:strVal val="visible"/>
                                      </p:to>
                                    </p:set>
                                  </p:childTnLst>
                                </p:cTn>
                              </p:par>
                            </p:childTnLst>
                          </p:cTn>
                        </p:par>
                        <p:par>
                          <p:cTn id="24" fill="hold">
                            <p:stCondLst>
                              <p:cond delay="1000"/>
                            </p:stCondLst>
                            <p:childTnLst>
                              <p:par>
                                <p:cTn id="25" presetID="0" presetClass="path" presetSubtype="0" fill="hold" grpId="0" nodeType="afterEffect">
                                  <p:stCondLst>
                                    <p:cond delay="0"/>
                                  </p:stCondLst>
                                  <p:childTnLst>
                                    <p:animMotion origin="layout" path="M -4.61806E-6 -4.44444E-6 C 0.00869 -0.00135 0.01747 -0.0025 0.02453 -4.44444E-6 C 0.03169 0.00232 0.0382 -0.00115 0.04221 0.01447 C 0.04623 0.0301 0.04482 0.07504 0.04883 0.09337 C 0.05285 0.11189 0.01682 0.11845 0.06652 0.12481 C 0.11622 0.13118 0.34712 0.13137 0.34712 0.13156 " pathEditMode="relative" rAng="0" ptsTypes="AAAAAA">
                                      <p:cBhvr>
                                        <p:cTn id="26" dur="500" fill="hold"/>
                                        <p:tgtEl>
                                          <p:spTgt spid="230"/>
                                        </p:tgtEl>
                                        <p:attrNameLst>
                                          <p:attrName>ppt_x</p:attrName>
                                          <p:attrName>ppt_y</p:attrName>
                                        </p:attrNameLst>
                                      </p:cBhvr>
                                      <p:rCtr x="17350" y="6501"/>
                                    </p:animMotion>
                                  </p:childTnLst>
                                  <p:subTnLst>
                                    <p:set>
                                      <p:cBhvr override="childStyle">
                                        <p:cTn dur="1" fill="hold" display="0" masterRel="sameClick" afterEffect="1">
                                          <p:stCondLst>
                                            <p:cond evt="end" delay="0">
                                              <p:tn val="25"/>
                                            </p:cond>
                                          </p:stCondLst>
                                        </p:cTn>
                                        <p:tgtEl>
                                          <p:spTgt spid="230"/>
                                        </p:tgtEl>
                                        <p:attrNameLst>
                                          <p:attrName>style.visibility</p:attrName>
                                        </p:attrNameLst>
                                      </p:cBhvr>
                                      <p:to>
                                        <p:strVal val="hidden"/>
                                      </p:to>
                                    </p:set>
                                  </p:subTnLst>
                                </p:cTn>
                              </p:par>
                            </p:childTnLst>
                          </p:cTn>
                        </p:par>
                        <p:par>
                          <p:cTn id="27" fill="hold">
                            <p:stCondLst>
                              <p:cond delay="1500"/>
                            </p:stCondLst>
                            <p:childTnLst>
                              <p:par>
                                <p:cTn id="28" presetID="1" presetClass="entr" presetSubtype="0" fill="hold" grpId="0" nodeType="afterEffect">
                                  <p:stCondLst>
                                    <p:cond delay="0"/>
                                  </p:stCondLst>
                                  <p:childTnLst>
                                    <p:set>
                                      <p:cBhvr>
                                        <p:cTn id="29" dur="1" fill="hold">
                                          <p:stCondLst>
                                            <p:cond delay="0"/>
                                          </p:stCondLst>
                                        </p:cTn>
                                        <p:tgtEl>
                                          <p:spTgt spid="243"/>
                                        </p:tgtEl>
                                        <p:attrNameLst>
                                          <p:attrName>style.visibility</p:attrName>
                                        </p:attrNameLst>
                                      </p:cBhvr>
                                      <p:to>
                                        <p:strVal val="visible"/>
                                      </p:to>
                                    </p:set>
                                  </p:childTnLst>
                                </p:cTn>
                              </p:par>
                            </p:childTnLst>
                          </p:cTn>
                        </p:par>
                        <p:par>
                          <p:cTn id="30" fill="hold">
                            <p:stCondLst>
                              <p:cond delay="1500"/>
                            </p:stCondLst>
                            <p:childTnLst>
                              <p:par>
                                <p:cTn id="31" presetID="0" presetClass="path" presetSubtype="0" fill="hold" grpId="0" nodeType="afterEffect">
                                  <p:stCondLst>
                                    <p:cond delay="0"/>
                                  </p:stCondLst>
                                  <p:childTnLst>
                                    <p:animMotion origin="layout" path="M -3.125E-6 -4.1358E-6 C 0.0038 0.00116 0.0076 0.00232 0.01368 0.00058 C 0.01964 -0.00096 0.03071 -0.00559 0.03614 -0.01003 C 0.04156 -0.01446 0.04417 -0.01697 0.04634 -0.02565 C 0.0484 -0.03433 0.04775 -0.04841 0.04872 -0.06192 C 0.04981 -0.07523 0.04699 -0.09664 0.05263 -0.10551 C 0.05827 -0.11439 0.03277 -0.11304 0.08247 -0.11496 C 0.13216 -0.1167 0.35102 -0.11612 0.35102 -0.11593 " pathEditMode="relative" rAng="0" ptsTypes="AAAAAAAA">
                                      <p:cBhvr>
                                        <p:cTn id="32" dur="500" fill="hold"/>
                                        <p:tgtEl>
                                          <p:spTgt spid="251"/>
                                        </p:tgtEl>
                                        <p:attrNameLst>
                                          <p:attrName>ppt_x</p:attrName>
                                          <p:attrName>ppt_y</p:attrName>
                                        </p:attrNameLst>
                                      </p:cBhvr>
                                      <p:rCtr x="17546" y="-5748"/>
                                    </p:animMotion>
                                  </p:childTnLst>
                                  <p:subTnLst>
                                    <p:set>
                                      <p:cBhvr override="childStyle">
                                        <p:cTn dur="1" fill="hold" display="0" masterRel="sameClick" afterEffect="1">
                                          <p:stCondLst>
                                            <p:cond evt="end" delay="0">
                                              <p:tn val="31"/>
                                            </p:cond>
                                          </p:stCondLst>
                                        </p:cTn>
                                        <p:tgtEl>
                                          <p:spTgt spid="251"/>
                                        </p:tgtEl>
                                        <p:attrNameLst>
                                          <p:attrName>style.visibility</p:attrName>
                                        </p:attrNameLst>
                                      </p:cBhvr>
                                      <p:to>
                                        <p:strVal val="hidden"/>
                                      </p:to>
                                    </p:set>
                                  </p:subTnLst>
                                </p:cTn>
                              </p:par>
                              <p:par>
                                <p:cTn id="33" presetID="1" presetClass="entr" presetSubtype="0" fill="hold" grpId="0" nodeType="withEffect">
                                  <p:stCondLst>
                                    <p:cond delay="0"/>
                                  </p:stCondLst>
                                  <p:childTnLst>
                                    <p:set>
                                      <p:cBhvr>
                                        <p:cTn id="34" dur="1" fill="hold">
                                          <p:stCondLst>
                                            <p:cond delay="0"/>
                                          </p:stCondLst>
                                        </p:cTn>
                                        <p:tgtEl>
                                          <p:spTgt spid="252"/>
                                        </p:tgtEl>
                                        <p:attrNameLst>
                                          <p:attrName>style.visibility</p:attrName>
                                        </p:attrNameLst>
                                      </p:cBhvr>
                                      <p:to>
                                        <p:strVal val="visible"/>
                                      </p:to>
                                    </p:set>
                                  </p:childTnLst>
                                </p:cTn>
                              </p:par>
                            </p:childTnLst>
                          </p:cTn>
                        </p:par>
                        <p:par>
                          <p:cTn id="35" fill="hold">
                            <p:stCondLst>
                              <p:cond delay="2000"/>
                            </p:stCondLst>
                            <p:childTnLst>
                              <p:par>
                                <p:cTn id="36" presetID="1" presetClass="entr" presetSubtype="0" fill="hold" grpId="0" nodeType="afterEffect">
                                  <p:stCondLst>
                                    <p:cond delay="0"/>
                                  </p:stCondLst>
                                  <p:childTnLst>
                                    <p:set>
                                      <p:cBhvr>
                                        <p:cTn id="37" dur="1" fill="hold">
                                          <p:stCondLst>
                                            <p:cond delay="0"/>
                                          </p:stCondLst>
                                        </p:cTn>
                                        <p:tgtEl>
                                          <p:spTgt spid="244"/>
                                        </p:tgtEl>
                                        <p:attrNameLst>
                                          <p:attrName>style.visibility</p:attrName>
                                        </p:attrNameLst>
                                      </p:cBhvr>
                                      <p:to>
                                        <p:strVal val="visible"/>
                                      </p:to>
                                    </p:set>
                                  </p:childTnLst>
                                </p:cTn>
                              </p:par>
                            </p:childTnLst>
                          </p:cTn>
                        </p:par>
                        <p:par>
                          <p:cTn id="38" fill="hold">
                            <p:stCondLst>
                              <p:cond delay="2000"/>
                            </p:stCondLst>
                            <p:childTnLst>
                              <p:par>
                                <p:cTn id="39" presetID="1" presetClass="entr" presetSubtype="0" fill="hold" grpId="0" nodeType="afterEffect">
                                  <p:stCondLst>
                                    <p:cond delay="0"/>
                                  </p:stCondLst>
                                  <p:childTnLst>
                                    <p:set>
                                      <p:cBhvr>
                                        <p:cTn id="40" dur="1" fill="hold">
                                          <p:stCondLst>
                                            <p:cond delay="0"/>
                                          </p:stCondLst>
                                        </p:cTn>
                                        <p:tgtEl>
                                          <p:spTgt spid="231"/>
                                        </p:tgtEl>
                                        <p:attrNameLst>
                                          <p:attrName>style.visibility</p:attrName>
                                        </p:attrNameLst>
                                      </p:cBhvr>
                                      <p:to>
                                        <p:strVal val="visible"/>
                                      </p:to>
                                    </p:set>
                                  </p:childTnLst>
                                </p:cTn>
                              </p:par>
                            </p:childTnLst>
                          </p:cTn>
                        </p:par>
                        <p:par>
                          <p:cTn id="41" fill="hold">
                            <p:stCondLst>
                              <p:cond delay="2000"/>
                            </p:stCondLst>
                            <p:childTnLst>
                              <p:par>
                                <p:cTn id="42" presetID="0" presetClass="path" presetSubtype="0" fill="hold" grpId="0" nodeType="afterEffect">
                                  <p:stCondLst>
                                    <p:cond delay="0"/>
                                  </p:stCondLst>
                                  <p:childTnLst>
                                    <p:animMotion origin="layout" path="M 2.77778E-7 -4.44444E-6 C 0.00857 -0.00135 0.01725 -0.0025 0.02431 -4.44444E-6 C 0.03125 0.00232 0.03776 -0.00115 0.04167 0.01447 C 0.04568 0.0301 0.04427 0.07504 0.04829 0.09337 C 0.05219 0.11189 0.0166 0.11845 0.06575 0.12481 C 0.1148 0.13118 0.34288 0.13137 0.34288 0.13156 " pathEditMode="relative" rAng="0" ptsTypes="AAAAAA">
                                      <p:cBhvr>
                                        <p:cTn id="43" dur="500" fill="hold"/>
                                        <p:tgtEl>
                                          <p:spTgt spid="232"/>
                                        </p:tgtEl>
                                        <p:attrNameLst>
                                          <p:attrName>ppt_x</p:attrName>
                                          <p:attrName>ppt_y</p:attrName>
                                        </p:attrNameLst>
                                      </p:cBhvr>
                                      <p:rCtr x="17144" y="6501"/>
                                    </p:animMotion>
                                  </p:childTnLst>
                                </p:cTn>
                              </p:par>
                            </p:childTnLst>
                          </p:cTn>
                        </p:par>
                        <p:par>
                          <p:cTn id="44" fill="hold">
                            <p:stCondLst>
                              <p:cond delay="2500"/>
                            </p:stCondLst>
                            <p:childTnLst>
                              <p:par>
                                <p:cTn id="45" presetID="1" presetClass="entr" presetSubtype="0" fill="hold" grpId="0" nodeType="afterEffect">
                                  <p:stCondLst>
                                    <p:cond delay="0"/>
                                  </p:stCondLst>
                                  <p:childTnLst>
                                    <p:set>
                                      <p:cBhvr>
                                        <p:cTn id="46" dur="1" fill="hold">
                                          <p:stCondLst>
                                            <p:cond delay="0"/>
                                          </p:stCondLst>
                                        </p:cTn>
                                        <p:tgtEl>
                                          <p:spTgt spid="245"/>
                                        </p:tgtEl>
                                        <p:attrNameLst>
                                          <p:attrName>style.visibility</p:attrName>
                                        </p:attrNameLst>
                                      </p:cBhvr>
                                      <p:to>
                                        <p:strVal val="visible"/>
                                      </p:to>
                                    </p:set>
                                  </p:childTnLst>
                                </p:cTn>
                              </p:par>
                            </p:childTnLst>
                          </p:cTn>
                        </p:par>
                        <p:par>
                          <p:cTn id="47" fill="hold">
                            <p:stCondLst>
                              <p:cond delay="2500"/>
                            </p:stCondLst>
                            <p:childTnLst>
                              <p:par>
                                <p:cTn id="48" presetID="0" presetClass="path" presetSubtype="0" fill="hold" grpId="0" nodeType="afterEffect">
                                  <p:stCondLst>
                                    <p:cond delay="0"/>
                                  </p:stCondLst>
                                  <p:childTnLst>
                                    <p:animMotion origin="layout" path="M 2.77778E-7 -4.1358E-6 C 0.00358 0.00116 0.00727 0.00232 0.01313 0.00058 C 0.01888 -0.00096 0.02951 -0.00559 0.03472 -0.01003 C 0.03993 -0.01446 0.04243 -0.01697 0.04449 -0.02565 C 0.04655 -0.03433 0.0459 -0.04841 0.04677 -0.06192 C 0.04785 -0.07523 0.04514 -0.09664 0.05056 -0.10551 C 0.05599 -0.11439 0.03147 -0.11304 0.07932 -0.11496 C 0.12706 -0.1167 0.33767 -0.11612 0.33767 -0.11593 " pathEditMode="relative" rAng="0" ptsTypes="AAAAAAAA">
                                      <p:cBhvr>
                                        <p:cTn id="49" dur="500" fill="hold"/>
                                        <p:tgtEl>
                                          <p:spTgt spid="253"/>
                                        </p:tgtEl>
                                        <p:attrNameLst>
                                          <p:attrName>ppt_x</p:attrName>
                                          <p:attrName>ppt_y</p:attrName>
                                        </p:attrNameLst>
                                      </p:cBhvr>
                                      <p:rCtr x="16884" y="-5748"/>
                                    </p:animMotion>
                                  </p:childTnLst>
                                  <p:subTnLst>
                                    <p:set>
                                      <p:cBhvr override="childStyle">
                                        <p:cTn dur="1" fill="hold" display="0" masterRel="sameClick" afterEffect="1">
                                          <p:stCondLst>
                                            <p:cond evt="end" delay="0">
                                              <p:tn val="48"/>
                                            </p:cond>
                                          </p:stCondLst>
                                        </p:cTn>
                                        <p:tgtEl>
                                          <p:spTgt spid="253"/>
                                        </p:tgtEl>
                                        <p:attrNameLst>
                                          <p:attrName>style.visibility</p:attrName>
                                        </p:attrNameLst>
                                      </p:cBhvr>
                                      <p:to>
                                        <p:strVal val="hidden"/>
                                      </p:to>
                                    </p:set>
                                  </p:subTnLst>
                                </p:cTn>
                              </p:par>
                              <p:par>
                                <p:cTn id="50" presetID="1" presetClass="entr" presetSubtype="0" fill="hold" grpId="0" nodeType="withEffect">
                                  <p:stCondLst>
                                    <p:cond delay="0"/>
                                  </p:stCondLst>
                                  <p:childTnLst>
                                    <p:set>
                                      <p:cBhvr>
                                        <p:cTn id="51" dur="1" fill="hold">
                                          <p:stCondLst>
                                            <p:cond delay="0"/>
                                          </p:stCondLst>
                                        </p:cTn>
                                        <p:tgtEl>
                                          <p:spTgt spid="254"/>
                                        </p:tgtEl>
                                        <p:attrNameLst>
                                          <p:attrName>style.visibility</p:attrName>
                                        </p:attrNameLst>
                                      </p:cBhvr>
                                      <p:to>
                                        <p:strVal val="visible"/>
                                      </p:to>
                                    </p:set>
                                  </p:childTnLst>
                                </p:cTn>
                              </p:par>
                            </p:childTnLst>
                          </p:cTn>
                        </p:par>
                        <p:par>
                          <p:cTn id="52" fill="hold">
                            <p:stCondLst>
                              <p:cond delay="3000"/>
                            </p:stCondLst>
                            <p:childTnLst>
                              <p:par>
                                <p:cTn id="53" presetID="1" presetClass="entr" presetSubtype="0" fill="hold" grpId="0" nodeType="afterEffect">
                                  <p:stCondLst>
                                    <p:cond delay="0"/>
                                  </p:stCondLst>
                                  <p:childTnLst>
                                    <p:set>
                                      <p:cBhvr>
                                        <p:cTn id="54" dur="1" fill="hold">
                                          <p:stCondLst>
                                            <p:cond delay="0"/>
                                          </p:stCondLst>
                                        </p:cTn>
                                        <p:tgtEl>
                                          <p:spTgt spid="246"/>
                                        </p:tgtEl>
                                        <p:attrNameLst>
                                          <p:attrName>style.visibility</p:attrName>
                                        </p:attrNameLst>
                                      </p:cBhvr>
                                      <p:to>
                                        <p:strVal val="visible"/>
                                      </p:to>
                                    </p:set>
                                  </p:childTnLst>
                                </p:cTn>
                              </p:par>
                            </p:childTnLst>
                          </p:cTn>
                        </p:par>
                        <p:par>
                          <p:cTn id="55" fill="hold">
                            <p:stCondLst>
                              <p:cond delay="3000"/>
                            </p:stCondLst>
                            <p:childTnLst>
                              <p:par>
                                <p:cTn id="56" presetID="1" presetClass="entr" presetSubtype="0" fill="hold" grpId="0" nodeType="afterEffect">
                                  <p:stCondLst>
                                    <p:cond delay="0"/>
                                  </p:stCondLst>
                                  <p:childTnLst>
                                    <p:set>
                                      <p:cBhvr>
                                        <p:cTn id="57" dur="1" fill="hold">
                                          <p:stCondLst>
                                            <p:cond delay="0"/>
                                          </p:stCondLst>
                                        </p:cTn>
                                        <p:tgtEl>
                                          <p:spTgt spid="233"/>
                                        </p:tgtEl>
                                        <p:attrNameLst>
                                          <p:attrName>style.visibility</p:attrName>
                                        </p:attrNameLst>
                                      </p:cBhvr>
                                      <p:to>
                                        <p:strVal val="visible"/>
                                      </p:to>
                                    </p:set>
                                  </p:childTnLst>
                                </p:cTn>
                              </p:par>
                            </p:childTnLst>
                          </p:cTn>
                        </p:par>
                        <p:par>
                          <p:cTn id="58" fill="hold">
                            <p:stCondLst>
                              <p:cond delay="3000"/>
                            </p:stCondLst>
                            <p:childTnLst>
                              <p:par>
                                <p:cTn id="59" presetID="0" presetClass="path" presetSubtype="0" fill="hold" grpId="0" nodeType="afterEffect">
                                  <p:stCondLst>
                                    <p:cond delay="0"/>
                                  </p:stCondLst>
                                  <p:childTnLst>
                                    <p:animMotion origin="layout" path="M 3.68056E-6 -4.44444E-6 C 0.00835 -0.00135 0.01681 -0.0025 0.02365 -4.44444E-6 C 0.03038 0.00232 0.03667 -0.00115 0.04058 0.01447 C 0.04438 0.0301 0.04307 0.07504 0.04698 0.09337 C 0.05078 0.11189 0.01616 0.11845 0.06391 0.12481 C 0.11165 0.13118 0.33355 0.13137 0.33355 0.13156 " pathEditMode="relative" rAng="0" ptsTypes="AAAAAA">
                                      <p:cBhvr>
                                        <p:cTn id="60" dur="500" fill="hold"/>
                                        <p:tgtEl>
                                          <p:spTgt spid="234"/>
                                        </p:tgtEl>
                                        <p:attrNameLst>
                                          <p:attrName>ppt_x</p:attrName>
                                          <p:attrName>ppt_y</p:attrName>
                                        </p:attrNameLst>
                                      </p:cBhvr>
                                      <p:rCtr x="16678" y="6501"/>
                                    </p:animMotion>
                                  </p:childTnLst>
                                  <p:subTnLst>
                                    <p:set>
                                      <p:cBhvr override="childStyle">
                                        <p:cTn dur="1" fill="hold" display="0" masterRel="sameClick" afterEffect="1">
                                          <p:stCondLst>
                                            <p:cond evt="end" delay="0">
                                              <p:tn val="59"/>
                                            </p:cond>
                                          </p:stCondLst>
                                        </p:cTn>
                                        <p:tgtEl>
                                          <p:spTgt spid="234"/>
                                        </p:tgtEl>
                                        <p:attrNameLst>
                                          <p:attrName>style.visibility</p:attrName>
                                        </p:attrNameLst>
                                      </p:cBhvr>
                                      <p:to>
                                        <p:strVal val="hidden"/>
                                      </p:to>
                                    </p:set>
                                  </p:subTnLst>
                                </p:cTn>
                              </p:par>
                            </p:childTnLst>
                          </p:cTn>
                        </p:par>
                        <p:par>
                          <p:cTn id="61" fill="hold">
                            <p:stCondLst>
                              <p:cond delay="3500"/>
                            </p:stCondLst>
                            <p:childTnLst>
                              <p:par>
                                <p:cTn id="62" presetID="1" presetClass="entr" presetSubtype="0" fill="hold" grpId="0" nodeType="afterEffect">
                                  <p:stCondLst>
                                    <p:cond delay="0"/>
                                  </p:stCondLst>
                                  <p:childTnLst>
                                    <p:set>
                                      <p:cBhvr>
                                        <p:cTn id="63" dur="1" fill="hold">
                                          <p:stCondLst>
                                            <p:cond delay="0"/>
                                          </p:stCondLst>
                                        </p:cTn>
                                        <p:tgtEl>
                                          <p:spTgt spid="247"/>
                                        </p:tgtEl>
                                        <p:attrNameLst>
                                          <p:attrName>style.visibility</p:attrName>
                                        </p:attrNameLst>
                                      </p:cBhvr>
                                      <p:to>
                                        <p:strVal val="visible"/>
                                      </p:to>
                                    </p:set>
                                  </p:childTnLst>
                                </p:cTn>
                              </p:par>
                            </p:childTnLst>
                          </p:cTn>
                        </p:par>
                        <p:par>
                          <p:cTn id="64" fill="hold">
                            <p:stCondLst>
                              <p:cond delay="3500"/>
                            </p:stCondLst>
                            <p:childTnLst>
                              <p:par>
                                <p:cTn id="65" presetID="0" presetClass="path" presetSubtype="0" fill="hold" grpId="0" nodeType="afterEffect">
                                  <p:stCondLst>
                                    <p:cond delay="0"/>
                                  </p:stCondLst>
                                  <p:childTnLst>
                                    <p:animMotion origin="layout" path="M 3.68056E-6 -4.1358E-6 C 0.00347 0.00116 0.00705 0.00232 0.01269 0.00058 C 0.01833 -0.00096 0.02864 -0.00559 0.03374 -0.01003 C 0.03884 -0.01446 0.04123 -0.01697 0.04329 -0.02565 C 0.04524 -0.03433 0.04459 -0.04841 0.04546 -0.06192 C 0.04655 -0.07523 0.04394 -0.09664 0.04915 -0.10551 C 0.05447 -0.11439 0.0306 -0.11304 0.07704 -0.11496 C 0.12359 -0.1167 0.32834 -0.11612 0.32834 -0.11593 " pathEditMode="relative" rAng="0" ptsTypes="AAAAAAAA">
                                      <p:cBhvr>
                                        <p:cTn id="66" dur="500" fill="hold"/>
                                        <p:tgtEl>
                                          <p:spTgt spid="255"/>
                                        </p:tgtEl>
                                        <p:attrNameLst>
                                          <p:attrName>ppt_x</p:attrName>
                                          <p:attrName>ppt_y</p:attrName>
                                        </p:attrNameLst>
                                      </p:cBhvr>
                                      <p:rCtr x="16417" y="-5748"/>
                                    </p:animMotion>
                                  </p:childTnLst>
                                  <p:subTnLst>
                                    <p:set>
                                      <p:cBhvr override="childStyle">
                                        <p:cTn dur="1" fill="hold" display="0" masterRel="sameClick" afterEffect="1">
                                          <p:stCondLst>
                                            <p:cond evt="end" delay="0">
                                              <p:tn val="65"/>
                                            </p:cond>
                                          </p:stCondLst>
                                        </p:cTn>
                                        <p:tgtEl>
                                          <p:spTgt spid="255"/>
                                        </p:tgtEl>
                                        <p:attrNameLst>
                                          <p:attrName>style.visibility</p:attrName>
                                        </p:attrNameLst>
                                      </p:cBhvr>
                                      <p:to>
                                        <p:strVal val="hidden"/>
                                      </p:to>
                                    </p:set>
                                  </p:subTnLst>
                                </p:cTn>
                              </p:par>
                              <p:par>
                                <p:cTn id="67" presetID="1" presetClass="entr" presetSubtype="0" fill="hold" grpId="0" nodeType="withEffect">
                                  <p:stCondLst>
                                    <p:cond delay="0"/>
                                  </p:stCondLst>
                                  <p:childTnLst>
                                    <p:set>
                                      <p:cBhvr>
                                        <p:cTn id="68" dur="1" fill="hold">
                                          <p:stCondLst>
                                            <p:cond delay="0"/>
                                          </p:stCondLst>
                                        </p:cTn>
                                        <p:tgtEl>
                                          <p:spTgt spid="256"/>
                                        </p:tgtEl>
                                        <p:attrNameLst>
                                          <p:attrName>style.visibility</p:attrName>
                                        </p:attrNameLst>
                                      </p:cBhvr>
                                      <p:to>
                                        <p:strVal val="visible"/>
                                      </p:to>
                                    </p:set>
                                  </p:childTnLst>
                                </p:cTn>
                              </p:par>
                            </p:childTnLst>
                          </p:cTn>
                        </p:par>
                        <p:par>
                          <p:cTn id="69" fill="hold">
                            <p:stCondLst>
                              <p:cond delay="4000"/>
                            </p:stCondLst>
                            <p:childTnLst>
                              <p:par>
                                <p:cTn id="70" presetID="1" presetClass="entr" presetSubtype="0" fill="hold" grpId="0" nodeType="afterEffect">
                                  <p:stCondLst>
                                    <p:cond delay="0"/>
                                  </p:stCondLst>
                                  <p:childTnLst>
                                    <p:set>
                                      <p:cBhvr>
                                        <p:cTn id="71" dur="1" fill="hold">
                                          <p:stCondLst>
                                            <p:cond delay="0"/>
                                          </p:stCondLst>
                                        </p:cTn>
                                        <p:tgtEl>
                                          <p:spTgt spid="248"/>
                                        </p:tgtEl>
                                        <p:attrNameLst>
                                          <p:attrName>style.visibility</p:attrName>
                                        </p:attrNameLst>
                                      </p:cBhvr>
                                      <p:to>
                                        <p:strVal val="visible"/>
                                      </p:to>
                                    </p:set>
                                  </p:childTnLst>
                                </p:cTn>
                              </p:par>
                            </p:childTnLst>
                          </p:cTn>
                        </p:par>
                        <p:par>
                          <p:cTn id="72" fill="hold">
                            <p:stCondLst>
                              <p:cond delay="4000"/>
                            </p:stCondLst>
                            <p:childTnLst>
                              <p:par>
                                <p:cTn id="73" presetID="1" presetClass="entr" presetSubtype="0" fill="hold" grpId="0" nodeType="afterEffect">
                                  <p:stCondLst>
                                    <p:cond delay="0"/>
                                  </p:stCondLst>
                                  <p:childTnLst>
                                    <p:set>
                                      <p:cBhvr>
                                        <p:cTn id="74" dur="1" fill="hold">
                                          <p:stCondLst>
                                            <p:cond delay="0"/>
                                          </p:stCondLst>
                                        </p:cTn>
                                        <p:tgtEl>
                                          <p:spTgt spid="235"/>
                                        </p:tgtEl>
                                        <p:attrNameLst>
                                          <p:attrName>style.visibility</p:attrName>
                                        </p:attrNameLst>
                                      </p:cBhvr>
                                      <p:to>
                                        <p:strVal val="visible"/>
                                      </p:to>
                                    </p:set>
                                  </p:childTnLst>
                                </p:cTn>
                              </p:par>
                            </p:childTnLst>
                          </p:cTn>
                        </p:par>
                        <p:par>
                          <p:cTn id="75" fill="hold">
                            <p:stCondLst>
                              <p:cond delay="4000"/>
                            </p:stCondLst>
                            <p:childTnLst>
                              <p:par>
                                <p:cTn id="76" presetID="0" presetClass="path" presetSubtype="0" fill="hold" grpId="0" nodeType="afterEffect">
                                  <p:stCondLst>
                                    <p:cond delay="0"/>
                                  </p:stCondLst>
                                  <p:childTnLst>
                                    <p:animMotion origin="layout" path="M -2.91667E-6 -4.44444E-6 C 0.00825 -0.00135 0.0166 -0.0025 0.02333 -4.44444E-6 C 0.03006 0.00232 0.03624 -0.00115 0.04004 0.01447 C 0.04384 0.0301 0.04254 0.07504 0.04634 0.09337 C 0.05024 0.11189 0.01595 0.11845 0.06315 0.12481 C 0.11025 0.13118 0.32943 0.13137 0.32943 0.13156 " pathEditMode="relative" rAng="0" ptsTypes="AAAAAA">
                                      <p:cBhvr>
                                        <p:cTn id="77" dur="500" fill="hold"/>
                                        <p:tgtEl>
                                          <p:spTgt spid="236"/>
                                        </p:tgtEl>
                                        <p:attrNameLst>
                                          <p:attrName>ppt_x</p:attrName>
                                          <p:attrName>ppt_y</p:attrName>
                                        </p:attrNameLst>
                                      </p:cBhvr>
                                      <p:rCtr x="16471" y="6501"/>
                                    </p:animMotion>
                                  </p:childTnLst>
                                  <p:subTnLst>
                                    <p:set>
                                      <p:cBhvr override="childStyle">
                                        <p:cTn dur="1" fill="hold" display="0" masterRel="sameClick" afterEffect="1">
                                          <p:stCondLst>
                                            <p:cond evt="end" delay="0">
                                              <p:tn val="76"/>
                                            </p:cond>
                                          </p:stCondLst>
                                        </p:cTn>
                                        <p:tgtEl>
                                          <p:spTgt spid="236"/>
                                        </p:tgtEl>
                                        <p:attrNameLst>
                                          <p:attrName>style.visibility</p:attrName>
                                        </p:attrNameLst>
                                      </p:cBhvr>
                                      <p:to>
                                        <p:strVal val="hidden"/>
                                      </p:to>
                                    </p:set>
                                  </p:subTnLst>
                                </p:cTn>
                              </p:par>
                            </p:childTnLst>
                          </p:cTn>
                        </p:par>
                        <p:par>
                          <p:cTn id="78" fill="hold">
                            <p:stCondLst>
                              <p:cond delay="4500"/>
                            </p:stCondLst>
                            <p:childTnLst>
                              <p:par>
                                <p:cTn id="79" presetID="1" presetClass="entr" presetSubtype="0" fill="hold" grpId="0" nodeType="afterEffect">
                                  <p:stCondLst>
                                    <p:cond delay="0"/>
                                  </p:stCondLst>
                                  <p:childTnLst>
                                    <p:set>
                                      <p:cBhvr>
                                        <p:cTn id="80" dur="1" fill="hold">
                                          <p:stCondLst>
                                            <p:cond delay="0"/>
                                          </p:stCondLst>
                                        </p:cTn>
                                        <p:tgtEl>
                                          <p:spTgt spid="249"/>
                                        </p:tgtEl>
                                        <p:attrNameLst>
                                          <p:attrName>style.visibility</p:attrName>
                                        </p:attrNameLst>
                                      </p:cBhvr>
                                      <p:to>
                                        <p:strVal val="visible"/>
                                      </p:to>
                                    </p:set>
                                  </p:childTnLst>
                                </p:cTn>
                              </p:par>
                            </p:childTnLst>
                          </p:cTn>
                        </p:par>
                        <p:par>
                          <p:cTn id="81" fill="hold">
                            <p:stCondLst>
                              <p:cond delay="4500"/>
                            </p:stCondLst>
                            <p:childTnLst>
                              <p:par>
                                <p:cTn id="82" presetID="0" presetClass="path" presetSubtype="0" fill="hold" grpId="0" nodeType="afterEffect">
                                  <p:stCondLst>
                                    <p:cond delay="0"/>
                                  </p:stCondLst>
                                  <p:childTnLst>
                                    <p:animMotion origin="layout" path="M -4.40972E-6 -4.1358E-6 C 0.00348 0.00116 0.00695 0.00232 0.01259 0.00058 C 0.01813 -0.00096 0.02832 -0.00559 0.03332 -0.01003 C 0.03831 -0.01446 0.0408 -0.01697 0.04276 -0.02565 C 0.04471 -0.03433 0.04406 -0.04841 0.04493 -0.06192 C 0.04601 -0.07523 0.04341 -0.09664 0.04862 -0.10551 C 0.05382 -0.11439 0.03028 -0.11304 0.07618 -0.11496 C 0.12207 -0.1167 0.32433 -0.11612 0.32433 -0.11593 " pathEditMode="relative" rAng="0" ptsTypes="AAAAAAAA">
                                      <p:cBhvr>
                                        <p:cTn id="83" dur="500" fill="hold"/>
                                        <p:tgtEl>
                                          <p:spTgt spid="257"/>
                                        </p:tgtEl>
                                        <p:attrNameLst>
                                          <p:attrName>ppt_x</p:attrName>
                                          <p:attrName>ppt_y</p:attrName>
                                        </p:attrNameLst>
                                      </p:cBhvr>
                                      <p:rCtr x="16211" y="-5748"/>
                                    </p:animMotion>
                                  </p:childTnLst>
                                  <p:subTnLst>
                                    <p:set>
                                      <p:cBhvr override="childStyle">
                                        <p:cTn dur="1" fill="hold" display="0" masterRel="sameClick" afterEffect="1">
                                          <p:stCondLst>
                                            <p:cond evt="end" delay="0">
                                              <p:tn val="82"/>
                                            </p:cond>
                                          </p:stCondLst>
                                        </p:cTn>
                                        <p:tgtEl>
                                          <p:spTgt spid="257"/>
                                        </p:tgtEl>
                                        <p:attrNameLst>
                                          <p:attrName>style.visibility</p:attrName>
                                        </p:attrNameLst>
                                      </p:cBhvr>
                                      <p:to>
                                        <p:strVal val="hidden"/>
                                      </p:to>
                                    </p:set>
                                  </p:subTnLst>
                                </p:cTn>
                              </p:par>
                              <p:par>
                                <p:cTn id="84" presetID="1" presetClass="entr" presetSubtype="0" fill="hold" grpId="0" nodeType="withEffect">
                                  <p:stCondLst>
                                    <p:cond delay="0"/>
                                  </p:stCondLst>
                                  <p:childTnLst>
                                    <p:set>
                                      <p:cBhvr>
                                        <p:cTn id="85" dur="1" fill="hold">
                                          <p:stCondLst>
                                            <p:cond delay="0"/>
                                          </p:stCondLst>
                                        </p:cTn>
                                        <p:tgtEl>
                                          <p:spTgt spid="258"/>
                                        </p:tgtEl>
                                        <p:attrNameLst>
                                          <p:attrName>style.visibility</p:attrName>
                                        </p:attrNameLst>
                                      </p:cBhvr>
                                      <p:to>
                                        <p:strVal val="visible"/>
                                      </p:to>
                                    </p:set>
                                  </p:childTnLst>
                                </p:cTn>
                              </p:par>
                            </p:childTnLst>
                          </p:cTn>
                        </p:par>
                        <p:par>
                          <p:cTn id="86" fill="hold">
                            <p:stCondLst>
                              <p:cond delay="5000"/>
                            </p:stCondLst>
                            <p:childTnLst>
                              <p:par>
                                <p:cTn id="87" presetID="1" presetClass="entr" presetSubtype="0" fill="hold" grpId="0" nodeType="afterEffect">
                                  <p:stCondLst>
                                    <p:cond delay="0"/>
                                  </p:stCondLst>
                                  <p:childTnLst>
                                    <p:set>
                                      <p:cBhvr>
                                        <p:cTn id="88" dur="1" fill="hold">
                                          <p:stCondLst>
                                            <p:cond delay="0"/>
                                          </p:stCondLst>
                                        </p:cTn>
                                        <p:tgtEl>
                                          <p:spTgt spid="2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 grpId="0" animBg="1"/>
      <p:bldP spid="228" grpId="0" animBg="1"/>
      <p:bldP spid="229" grpId="0" animBg="1"/>
      <p:bldP spid="230" grpId="0" animBg="1"/>
      <p:bldP spid="231" grpId="0" animBg="1"/>
      <p:bldP spid="232" grpId="0" animBg="1"/>
      <p:bldP spid="233" grpId="0" animBg="1"/>
      <p:bldP spid="234" grpId="0" animBg="1"/>
      <p:bldP spid="235" grpId="0" animBg="1"/>
      <p:bldP spid="236" grpId="0" animBg="1"/>
      <p:bldP spid="239" grpId="0" animBg="1"/>
      <p:bldP spid="240" grpId="0" animBg="1"/>
      <p:bldP spid="241" grpId="0" animBg="1"/>
      <p:bldP spid="242" grpId="0" animBg="1"/>
      <p:bldP spid="243" grpId="0" animBg="1"/>
      <p:bldP spid="244" grpId="0" animBg="1"/>
      <p:bldP spid="245" grpId="0" animBg="1"/>
      <p:bldP spid="246" grpId="0" animBg="1"/>
      <p:bldP spid="247" grpId="0" animBg="1"/>
      <p:bldP spid="248" grpId="0" animBg="1"/>
      <p:bldP spid="249" grpId="0" animBg="1"/>
      <p:bldP spid="250" grpId="0" animBg="1"/>
      <p:bldP spid="251" grpId="0" animBg="1"/>
      <p:bldP spid="252" grpId="0" animBg="1"/>
      <p:bldP spid="253" grpId="0" animBg="1"/>
      <p:bldP spid="254" grpId="0" animBg="1"/>
      <p:bldP spid="255" grpId="0" animBg="1"/>
      <p:bldP spid="256" grpId="0" animBg="1"/>
      <p:bldP spid="257" grpId="0" animBg="1"/>
      <p:bldP spid="25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Scheduling flows bit-by-bit</a:t>
            </a:r>
          </a:p>
        </p:txBody>
      </p:sp>
      <p:sp>
        <p:nvSpPr>
          <p:cNvPr id="4" name="Slide Number Placeholder 3"/>
          <p:cNvSpPr>
            <a:spLocks noGrp="1"/>
          </p:cNvSpPr>
          <p:nvPr>
            <p:ph type="sldNum" sz="quarter" idx="12"/>
          </p:nvPr>
        </p:nvSpPr>
        <p:spPr/>
        <p:txBody>
          <a:bodyPr/>
          <a:lstStyle/>
          <a:p>
            <a:fld id="{47BB83B6-92F4-494F-9F1D-BD99F394F2F6}" type="slidenum">
              <a:rPr lang="en-US" smtClean="0"/>
              <a:pPr/>
              <a:t>15</a:t>
            </a:fld>
            <a:endParaRPr lang="en-US"/>
          </a:p>
        </p:txBody>
      </p:sp>
      <p:sp>
        <p:nvSpPr>
          <p:cNvPr id="15" name="Line 3"/>
          <p:cNvSpPr>
            <a:spLocks noChangeShapeType="1"/>
          </p:cNvSpPr>
          <p:nvPr/>
        </p:nvSpPr>
        <p:spPr bwMode="auto">
          <a:xfrm>
            <a:off x="1184688" y="3975512"/>
            <a:ext cx="1371600" cy="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23" name="Line 3"/>
          <p:cNvSpPr>
            <a:spLocks noChangeShapeType="1"/>
          </p:cNvSpPr>
          <p:nvPr/>
        </p:nvSpPr>
        <p:spPr bwMode="auto">
          <a:xfrm flipV="1">
            <a:off x="1276128" y="4194586"/>
            <a:ext cx="1371600" cy="36576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24" name="Line 3"/>
          <p:cNvSpPr>
            <a:spLocks noChangeShapeType="1"/>
          </p:cNvSpPr>
          <p:nvPr/>
        </p:nvSpPr>
        <p:spPr bwMode="auto">
          <a:xfrm>
            <a:off x="1276128" y="3371626"/>
            <a:ext cx="1371600" cy="36576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25" name="Oval 19"/>
          <p:cNvSpPr>
            <a:spLocks noChangeArrowheads="1"/>
          </p:cNvSpPr>
          <p:nvPr/>
        </p:nvSpPr>
        <p:spPr bwMode="auto">
          <a:xfrm>
            <a:off x="2556288" y="3478306"/>
            <a:ext cx="914400" cy="914400"/>
          </a:xfrm>
          <a:prstGeom prst="ellipse">
            <a:avLst/>
          </a:prstGeom>
          <a:solidFill>
            <a:srgbClr val="FFFFFF"/>
          </a:solidFill>
          <a:ln w="28575" cmpd="sng">
            <a:solidFill>
              <a:schemeClr val="bg1">
                <a:lumMod val="50000"/>
              </a:schemeClr>
            </a:solidFill>
            <a:round/>
            <a:headEnd/>
            <a:tailEnd/>
          </a:ln>
          <a:effectLst/>
        </p:spPr>
        <p:txBody>
          <a:bodyPr wrap="none" anchor="ctr"/>
          <a:lstStyle/>
          <a:p>
            <a:endParaRPr lang="en-US" sz="4114" dirty="0">
              <a:latin typeface="+mn-lt"/>
            </a:endParaRPr>
          </a:p>
        </p:txBody>
      </p:sp>
      <p:sp>
        <p:nvSpPr>
          <p:cNvPr id="34" name="Freeform 33"/>
          <p:cNvSpPr/>
          <p:nvPr/>
        </p:nvSpPr>
        <p:spPr>
          <a:xfrm flipV="1">
            <a:off x="3060643" y="4404414"/>
            <a:ext cx="1598765" cy="571891"/>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49" name="Oval 19"/>
          <p:cNvSpPr>
            <a:spLocks noChangeArrowheads="1"/>
          </p:cNvSpPr>
          <p:nvPr/>
        </p:nvSpPr>
        <p:spPr bwMode="auto">
          <a:xfrm>
            <a:off x="9081125" y="3478306"/>
            <a:ext cx="914400" cy="914400"/>
          </a:xfrm>
          <a:prstGeom prst="ellipse">
            <a:avLst/>
          </a:prstGeom>
          <a:solidFill>
            <a:srgbClr val="FFFFFF"/>
          </a:solidFill>
          <a:ln w="28575" cmpd="sng">
            <a:solidFill>
              <a:schemeClr val="bg1">
                <a:lumMod val="50000"/>
              </a:schemeClr>
            </a:solidFill>
            <a:round/>
            <a:headEnd/>
            <a:tailEnd/>
          </a:ln>
          <a:effectLst/>
        </p:spPr>
        <p:txBody>
          <a:bodyPr wrap="none" anchor="ctr"/>
          <a:lstStyle/>
          <a:p>
            <a:endParaRPr lang="en-US" sz="4114" dirty="0">
              <a:latin typeface="+mn-lt"/>
            </a:endParaRPr>
          </a:p>
        </p:txBody>
      </p:sp>
      <p:sp>
        <p:nvSpPr>
          <p:cNvPr id="54" name="Arc 53"/>
          <p:cNvSpPr/>
          <p:nvPr/>
        </p:nvSpPr>
        <p:spPr bwMode="auto">
          <a:xfrm>
            <a:off x="9298969" y="3648636"/>
            <a:ext cx="484544" cy="521184"/>
          </a:xfrm>
          <a:prstGeom prst="arc">
            <a:avLst>
              <a:gd name="adj1" fmla="val 16200000"/>
              <a:gd name="adj2" fmla="val 13474909"/>
            </a:avLst>
          </a:prstGeom>
          <a:noFill/>
          <a:ln w="57150" cap="flat" cmpd="sng" algn="ctr">
            <a:solidFill>
              <a:schemeClr val="bg2">
                <a:lumMod val="60000"/>
                <a:lumOff val="40000"/>
              </a:schemeClr>
            </a:solidFill>
            <a:prstDash val="sysDot"/>
            <a:round/>
            <a:headEnd type="none" w="med" len="med"/>
            <a:tailEnd type="triangl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56" name="Line 3"/>
          <p:cNvSpPr>
            <a:spLocks noChangeShapeType="1"/>
          </p:cNvSpPr>
          <p:nvPr/>
        </p:nvSpPr>
        <p:spPr bwMode="auto">
          <a:xfrm>
            <a:off x="9995525" y="3975512"/>
            <a:ext cx="4253874" cy="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57" name="Freeform 56"/>
          <p:cNvSpPr/>
          <p:nvPr/>
        </p:nvSpPr>
        <p:spPr>
          <a:xfrm>
            <a:off x="3060643" y="2924286"/>
            <a:ext cx="1598764" cy="542312"/>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227" name="Rectangle 226"/>
          <p:cNvSpPr/>
          <p:nvPr/>
        </p:nvSpPr>
        <p:spPr bwMode="auto">
          <a:xfrm>
            <a:off x="9266830" y="2526253"/>
            <a:ext cx="88455" cy="720764"/>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29" name="Rectangle 228"/>
          <p:cNvSpPr/>
          <p:nvPr/>
        </p:nvSpPr>
        <p:spPr bwMode="auto">
          <a:xfrm>
            <a:off x="9174915" y="2526254"/>
            <a:ext cx="88455" cy="720764"/>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55" name="Freeform 54"/>
          <p:cNvSpPr/>
          <p:nvPr/>
        </p:nvSpPr>
        <p:spPr>
          <a:xfrm rot="16200000" flipV="1">
            <a:off x="8950247" y="4375000"/>
            <a:ext cx="551330" cy="586739"/>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36" name="Freeform 35"/>
          <p:cNvSpPr/>
          <p:nvPr/>
        </p:nvSpPr>
        <p:spPr bwMode="auto">
          <a:xfrm>
            <a:off x="7273394" y="4349676"/>
            <a:ext cx="1667436" cy="1183341"/>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3" name="Freeform 32"/>
          <p:cNvSpPr/>
          <p:nvPr/>
        </p:nvSpPr>
        <p:spPr>
          <a:xfrm rot="5400000">
            <a:off x="8941699" y="2885767"/>
            <a:ext cx="585001" cy="586739"/>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12" name="Freeform 11"/>
          <p:cNvSpPr/>
          <p:nvPr/>
        </p:nvSpPr>
        <p:spPr bwMode="auto">
          <a:xfrm>
            <a:off x="7273394" y="2294965"/>
            <a:ext cx="1667436" cy="1183341"/>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chemeClr val="accent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32" name="TextBox 131"/>
          <p:cNvSpPr txBox="1"/>
          <p:nvPr/>
        </p:nvSpPr>
        <p:spPr>
          <a:xfrm>
            <a:off x="2749441" y="6248400"/>
            <a:ext cx="9109096" cy="1147365"/>
          </a:xfrm>
          <a:prstGeom prst="rect">
            <a:avLst/>
          </a:prstGeom>
          <a:noFill/>
        </p:spPr>
        <p:txBody>
          <a:bodyPr wrap="none" rtlCol="0">
            <a:spAutoFit/>
          </a:bodyPr>
          <a:lstStyle/>
          <a:p>
            <a:pPr algn="ctr"/>
            <a:r>
              <a:rPr lang="en-US" dirty="0">
                <a:latin typeface="+mj-lt"/>
              </a:rPr>
              <a:t>Now each flow gets to send at the same </a:t>
            </a:r>
            <a:r>
              <a:rPr lang="en-US" u="sng" dirty="0">
                <a:latin typeface="+mj-lt"/>
              </a:rPr>
              <a:t>data rate</a:t>
            </a:r>
            <a:r>
              <a:rPr lang="en-US" dirty="0">
                <a:latin typeface="+mj-lt"/>
              </a:rPr>
              <a:t>,</a:t>
            </a:r>
          </a:p>
          <a:p>
            <a:pPr algn="ctr"/>
            <a:r>
              <a:rPr lang="en-US" dirty="0">
                <a:latin typeface="+mj-lt"/>
              </a:rPr>
              <a:t>but we no longer have “packet switching”.</a:t>
            </a:r>
          </a:p>
        </p:txBody>
      </p:sp>
      <p:grpSp>
        <p:nvGrpSpPr>
          <p:cNvPr id="343" name="Group 342"/>
          <p:cNvGrpSpPr/>
          <p:nvPr/>
        </p:nvGrpSpPr>
        <p:grpSpPr>
          <a:xfrm>
            <a:off x="6019449" y="4560346"/>
            <a:ext cx="2834506" cy="743176"/>
            <a:chOff x="6019449" y="4572000"/>
            <a:chExt cx="2834506" cy="731522"/>
          </a:xfrm>
        </p:grpSpPr>
        <p:sp>
          <p:nvSpPr>
            <p:cNvPr id="344" name="Rectangle 343"/>
            <p:cNvSpPr/>
            <p:nvPr/>
          </p:nvSpPr>
          <p:spPr bwMode="auto">
            <a:xfrm>
              <a:off x="8400664" y="4572000"/>
              <a:ext cx="453291" cy="731522"/>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45" name="Rectangle 344"/>
            <p:cNvSpPr/>
            <p:nvPr/>
          </p:nvSpPr>
          <p:spPr bwMode="auto">
            <a:xfrm>
              <a:off x="7924421" y="4572000"/>
              <a:ext cx="453291" cy="731522"/>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46" name="Rectangle 345"/>
            <p:cNvSpPr/>
            <p:nvPr/>
          </p:nvSpPr>
          <p:spPr bwMode="auto">
            <a:xfrm>
              <a:off x="7448178" y="4572000"/>
              <a:ext cx="453291" cy="731522"/>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47" name="Rectangle 346"/>
            <p:cNvSpPr/>
            <p:nvPr/>
          </p:nvSpPr>
          <p:spPr bwMode="auto">
            <a:xfrm>
              <a:off x="6971935" y="4572000"/>
              <a:ext cx="453291" cy="731522"/>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48" name="Rectangle 347"/>
            <p:cNvSpPr/>
            <p:nvPr/>
          </p:nvSpPr>
          <p:spPr bwMode="auto">
            <a:xfrm>
              <a:off x="6495692" y="4572000"/>
              <a:ext cx="453291" cy="731522"/>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49" name="Rectangle 348"/>
            <p:cNvSpPr/>
            <p:nvPr/>
          </p:nvSpPr>
          <p:spPr bwMode="auto">
            <a:xfrm>
              <a:off x="6019449" y="4572000"/>
              <a:ext cx="453291" cy="731522"/>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grpSp>
      <p:grpSp>
        <p:nvGrpSpPr>
          <p:cNvPr id="350" name="Group 349"/>
          <p:cNvGrpSpPr/>
          <p:nvPr/>
        </p:nvGrpSpPr>
        <p:grpSpPr>
          <a:xfrm>
            <a:off x="6019449" y="4572616"/>
            <a:ext cx="2834506" cy="720764"/>
            <a:chOff x="6019449" y="4572616"/>
            <a:chExt cx="2834506" cy="720764"/>
          </a:xfrm>
        </p:grpSpPr>
        <p:sp>
          <p:nvSpPr>
            <p:cNvPr id="351" name="Rectangle 350"/>
            <p:cNvSpPr/>
            <p:nvPr/>
          </p:nvSpPr>
          <p:spPr bwMode="auto">
            <a:xfrm>
              <a:off x="8765500"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52" name="Rectangle 351"/>
            <p:cNvSpPr/>
            <p:nvPr/>
          </p:nvSpPr>
          <p:spPr bwMode="auto">
            <a:xfrm>
              <a:off x="8674291"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53" name="Rectangle 352"/>
            <p:cNvSpPr/>
            <p:nvPr/>
          </p:nvSpPr>
          <p:spPr bwMode="auto">
            <a:xfrm>
              <a:off x="8583082"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54" name="Rectangle 353"/>
            <p:cNvSpPr/>
            <p:nvPr/>
          </p:nvSpPr>
          <p:spPr bwMode="auto">
            <a:xfrm>
              <a:off x="8491873"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55" name="Rectangle 354"/>
            <p:cNvSpPr/>
            <p:nvPr/>
          </p:nvSpPr>
          <p:spPr bwMode="auto">
            <a:xfrm>
              <a:off x="8400664"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56" name="Rectangle 355"/>
            <p:cNvSpPr/>
            <p:nvPr/>
          </p:nvSpPr>
          <p:spPr bwMode="auto">
            <a:xfrm>
              <a:off x="8289257"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57" name="Rectangle 356"/>
            <p:cNvSpPr/>
            <p:nvPr/>
          </p:nvSpPr>
          <p:spPr bwMode="auto">
            <a:xfrm>
              <a:off x="8198048"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58" name="Rectangle 357"/>
            <p:cNvSpPr/>
            <p:nvPr/>
          </p:nvSpPr>
          <p:spPr bwMode="auto">
            <a:xfrm>
              <a:off x="8106839"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59" name="Rectangle 358"/>
            <p:cNvSpPr/>
            <p:nvPr/>
          </p:nvSpPr>
          <p:spPr bwMode="auto">
            <a:xfrm>
              <a:off x="8015630"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60" name="Rectangle 359"/>
            <p:cNvSpPr/>
            <p:nvPr/>
          </p:nvSpPr>
          <p:spPr bwMode="auto">
            <a:xfrm>
              <a:off x="7924421"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61" name="Rectangle 360"/>
            <p:cNvSpPr/>
            <p:nvPr/>
          </p:nvSpPr>
          <p:spPr bwMode="auto">
            <a:xfrm>
              <a:off x="7813014"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62" name="Rectangle 361"/>
            <p:cNvSpPr/>
            <p:nvPr/>
          </p:nvSpPr>
          <p:spPr bwMode="auto">
            <a:xfrm>
              <a:off x="7721805"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63" name="Rectangle 362"/>
            <p:cNvSpPr/>
            <p:nvPr/>
          </p:nvSpPr>
          <p:spPr bwMode="auto">
            <a:xfrm>
              <a:off x="7630596"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64" name="Rectangle 363"/>
            <p:cNvSpPr/>
            <p:nvPr/>
          </p:nvSpPr>
          <p:spPr bwMode="auto">
            <a:xfrm>
              <a:off x="7539387"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65" name="Rectangle 364"/>
            <p:cNvSpPr/>
            <p:nvPr/>
          </p:nvSpPr>
          <p:spPr bwMode="auto">
            <a:xfrm>
              <a:off x="7448178"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66" name="Rectangle 365"/>
            <p:cNvSpPr/>
            <p:nvPr/>
          </p:nvSpPr>
          <p:spPr bwMode="auto">
            <a:xfrm>
              <a:off x="7336771"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67" name="Rectangle 366"/>
            <p:cNvSpPr/>
            <p:nvPr/>
          </p:nvSpPr>
          <p:spPr bwMode="auto">
            <a:xfrm>
              <a:off x="7245562"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68" name="Rectangle 367"/>
            <p:cNvSpPr/>
            <p:nvPr/>
          </p:nvSpPr>
          <p:spPr bwMode="auto">
            <a:xfrm>
              <a:off x="7154353"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69" name="Rectangle 368"/>
            <p:cNvSpPr/>
            <p:nvPr/>
          </p:nvSpPr>
          <p:spPr bwMode="auto">
            <a:xfrm>
              <a:off x="7063144"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70" name="Rectangle 369"/>
            <p:cNvSpPr/>
            <p:nvPr/>
          </p:nvSpPr>
          <p:spPr bwMode="auto">
            <a:xfrm>
              <a:off x="6971935"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71" name="Rectangle 370"/>
            <p:cNvSpPr/>
            <p:nvPr/>
          </p:nvSpPr>
          <p:spPr bwMode="auto">
            <a:xfrm>
              <a:off x="6860528"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72" name="Rectangle 371"/>
            <p:cNvSpPr/>
            <p:nvPr/>
          </p:nvSpPr>
          <p:spPr bwMode="auto">
            <a:xfrm>
              <a:off x="6769319"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73" name="Rectangle 372"/>
            <p:cNvSpPr/>
            <p:nvPr/>
          </p:nvSpPr>
          <p:spPr bwMode="auto">
            <a:xfrm>
              <a:off x="6678110"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74" name="Rectangle 373"/>
            <p:cNvSpPr/>
            <p:nvPr/>
          </p:nvSpPr>
          <p:spPr bwMode="auto">
            <a:xfrm>
              <a:off x="6586901"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75" name="Rectangle 374"/>
            <p:cNvSpPr/>
            <p:nvPr/>
          </p:nvSpPr>
          <p:spPr bwMode="auto">
            <a:xfrm>
              <a:off x="6495692"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76" name="Rectangle 375"/>
            <p:cNvSpPr/>
            <p:nvPr/>
          </p:nvSpPr>
          <p:spPr bwMode="auto">
            <a:xfrm>
              <a:off x="6384285"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77" name="Rectangle 376"/>
            <p:cNvSpPr/>
            <p:nvPr/>
          </p:nvSpPr>
          <p:spPr bwMode="auto">
            <a:xfrm>
              <a:off x="6293076"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78" name="Rectangle 377"/>
            <p:cNvSpPr/>
            <p:nvPr/>
          </p:nvSpPr>
          <p:spPr bwMode="auto">
            <a:xfrm>
              <a:off x="6201867"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79" name="Rectangle 378"/>
            <p:cNvSpPr/>
            <p:nvPr/>
          </p:nvSpPr>
          <p:spPr bwMode="auto">
            <a:xfrm>
              <a:off x="6110658"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80" name="Rectangle 379"/>
            <p:cNvSpPr/>
            <p:nvPr/>
          </p:nvSpPr>
          <p:spPr bwMode="auto">
            <a:xfrm>
              <a:off x="6019449" y="457261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grpSp>
      <p:sp>
        <p:nvSpPr>
          <p:cNvPr id="381" name="Rectangle 380"/>
          <p:cNvSpPr/>
          <p:nvPr/>
        </p:nvSpPr>
        <p:spPr bwMode="auto">
          <a:xfrm>
            <a:off x="7571559" y="2522502"/>
            <a:ext cx="1283530" cy="731522"/>
          </a:xfrm>
          <a:prstGeom prst="rect">
            <a:avLst/>
          </a:prstGeom>
          <a:solidFill>
            <a:srgbClr val="262598"/>
          </a:solidFill>
          <a:ln w="19050" cap="flat" cmpd="sng" algn="ctr">
            <a:solidFill>
              <a:schemeClr val="accent6">
                <a:lumMod val="40000"/>
                <a:lumOff val="6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82" name="Rectangle 381"/>
          <p:cNvSpPr/>
          <p:nvPr/>
        </p:nvSpPr>
        <p:spPr bwMode="auto">
          <a:xfrm>
            <a:off x="6277065" y="2522502"/>
            <a:ext cx="1283530" cy="731522"/>
          </a:xfrm>
          <a:prstGeom prst="rect">
            <a:avLst/>
          </a:prstGeom>
          <a:solidFill>
            <a:srgbClr val="262598"/>
          </a:solidFill>
          <a:ln w="19050" cap="flat" cmpd="sng" algn="ctr">
            <a:solidFill>
              <a:schemeClr val="accent6">
                <a:lumMod val="40000"/>
                <a:lumOff val="6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83" name="Rectangle 382"/>
          <p:cNvSpPr/>
          <p:nvPr/>
        </p:nvSpPr>
        <p:spPr bwMode="auto">
          <a:xfrm>
            <a:off x="4982571" y="2522502"/>
            <a:ext cx="1283530" cy="731522"/>
          </a:xfrm>
          <a:prstGeom prst="rect">
            <a:avLst/>
          </a:prstGeom>
          <a:solidFill>
            <a:srgbClr val="262598"/>
          </a:solidFill>
          <a:ln w="19050" cap="flat" cmpd="sng" algn="ctr">
            <a:solidFill>
              <a:schemeClr val="accent6">
                <a:lumMod val="40000"/>
                <a:lumOff val="6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grpSp>
        <p:nvGrpSpPr>
          <p:cNvPr id="384" name="Group 383"/>
          <p:cNvGrpSpPr/>
          <p:nvPr/>
        </p:nvGrpSpPr>
        <p:grpSpPr>
          <a:xfrm>
            <a:off x="4982570" y="2526254"/>
            <a:ext cx="3866621" cy="720764"/>
            <a:chOff x="4982570" y="2526254"/>
            <a:chExt cx="3866621" cy="720764"/>
          </a:xfrm>
        </p:grpSpPr>
        <p:sp>
          <p:nvSpPr>
            <p:cNvPr id="385" name="Rectangle 384"/>
            <p:cNvSpPr/>
            <p:nvPr/>
          </p:nvSpPr>
          <p:spPr bwMode="auto">
            <a:xfrm>
              <a:off x="7936394"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86" name="Rectangle 385"/>
            <p:cNvSpPr/>
            <p:nvPr/>
          </p:nvSpPr>
          <p:spPr bwMode="auto">
            <a:xfrm>
              <a:off x="7845185"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87" name="Rectangle 386"/>
            <p:cNvSpPr/>
            <p:nvPr/>
          </p:nvSpPr>
          <p:spPr bwMode="auto">
            <a:xfrm>
              <a:off x="7753976"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88" name="Rectangle 387"/>
            <p:cNvSpPr/>
            <p:nvPr/>
          </p:nvSpPr>
          <p:spPr bwMode="auto">
            <a:xfrm>
              <a:off x="7662767"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89" name="Rectangle 388"/>
            <p:cNvSpPr/>
            <p:nvPr/>
          </p:nvSpPr>
          <p:spPr bwMode="auto">
            <a:xfrm>
              <a:off x="7571558"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90" name="Rectangle 389"/>
            <p:cNvSpPr/>
            <p:nvPr/>
          </p:nvSpPr>
          <p:spPr bwMode="auto">
            <a:xfrm>
              <a:off x="8114230"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91" name="Rectangle 390"/>
            <p:cNvSpPr/>
            <p:nvPr/>
          </p:nvSpPr>
          <p:spPr bwMode="auto">
            <a:xfrm>
              <a:off x="8025599"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92" name="Rectangle 391"/>
            <p:cNvSpPr/>
            <p:nvPr/>
          </p:nvSpPr>
          <p:spPr bwMode="auto">
            <a:xfrm>
              <a:off x="8206588"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93" name="Rectangle 392"/>
            <p:cNvSpPr/>
            <p:nvPr/>
          </p:nvSpPr>
          <p:spPr bwMode="auto">
            <a:xfrm>
              <a:off x="8298946"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94" name="Rectangle 393"/>
            <p:cNvSpPr/>
            <p:nvPr/>
          </p:nvSpPr>
          <p:spPr bwMode="auto">
            <a:xfrm>
              <a:off x="8391304"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95" name="Rectangle 394"/>
            <p:cNvSpPr/>
            <p:nvPr/>
          </p:nvSpPr>
          <p:spPr bwMode="auto">
            <a:xfrm>
              <a:off x="8483662"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96" name="Rectangle 395"/>
            <p:cNvSpPr/>
            <p:nvPr/>
          </p:nvSpPr>
          <p:spPr bwMode="auto">
            <a:xfrm>
              <a:off x="8576020"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97" name="Rectangle 396"/>
            <p:cNvSpPr/>
            <p:nvPr/>
          </p:nvSpPr>
          <p:spPr bwMode="auto">
            <a:xfrm>
              <a:off x="8668378"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98" name="Rectangle 397"/>
            <p:cNvSpPr/>
            <p:nvPr/>
          </p:nvSpPr>
          <p:spPr bwMode="auto">
            <a:xfrm>
              <a:off x="8760736"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99" name="Rectangle 398"/>
            <p:cNvSpPr/>
            <p:nvPr/>
          </p:nvSpPr>
          <p:spPr bwMode="auto">
            <a:xfrm>
              <a:off x="6641900"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00" name="Rectangle 399"/>
            <p:cNvSpPr/>
            <p:nvPr/>
          </p:nvSpPr>
          <p:spPr bwMode="auto">
            <a:xfrm>
              <a:off x="6550691"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01" name="Rectangle 400"/>
            <p:cNvSpPr/>
            <p:nvPr/>
          </p:nvSpPr>
          <p:spPr bwMode="auto">
            <a:xfrm>
              <a:off x="6459482"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02" name="Rectangle 401"/>
            <p:cNvSpPr/>
            <p:nvPr/>
          </p:nvSpPr>
          <p:spPr bwMode="auto">
            <a:xfrm>
              <a:off x="6368273"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03" name="Rectangle 402"/>
            <p:cNvSpPr/>
            <p:nvPr/>
          </p:nvSpPr>
          <p:spPr bwMode="auto">
            <a:xfrm>
              <a:off x="6277064"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04" name="Rectangle 403"/>
            <p:cNvSpPr/>
            <p:nvPr/>
          </p:nvSpPr>
          <p:spPr bwMode="auto">
            <a:xfrm>
              <a:off x="6819736"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05" name="Rectangle 404"/>
            <p:cNvSpPr/>
            <p:nvPr/>
          </p:nvSpPr>
          <p:spPr bwMode="auto">
            <a:xfrm>
              <a:off x="6731105"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06" name="Rectangle 405"/>
            <p:cNvSpPr/>
            <p:nvPr/>
          </p:nvSpPr>
          <p:spPr bwMode="auto">
            <a:xfrm>
              <a:off x="6912094"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07" name="Rectangle 406"/>
            <p:cNvSpPr/>
            <p:nvPr/>
          </p:nvSpPr>
          <p:spPr bwMode="auto">
            <a:xfrm>
              <a:off x="7004452"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08" name="Rectangle 407"/>
            <p:cNvSpPr/>
            <p:nvPr/>
          </p:nvSpPr>
          <p:spPr bwMode="auto">
            <a:xfrm>
              <a:off x="7096810"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09" name="Rectangle 408"/>
            <p:cNvSpPr/>
            <p:nvPr/>
          </p:nvSpPr>
          <p:spPr bwMode="auto">
            <a:xfrm>
              <a:off x="7189168"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10" name="Rectangle 409"/>
            <p:cNvSpPr/>
            <p:nvPr/>
          </p:nvSpPr>
          <p:spPr bwMode="auto">
            <a:xfrm>
              <a:off x="7281526"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11" name="Rectangle 410"/>
            <p:cNvSpPr/>
            <p:nvPr/>
          </p:nvSpPr>
          <p:spPr bwMode="auto">
            <a:xfrm>
              <a:off x="7373884"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12" name="Rectangle 411"/>
            <p:cNvSpPr/>
            <p:nvPr/>
          </p:nvSpPr>
          <p:spPr bwMode="auto">
            <a:xfrm>
              <a:off x="7466242"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13" name="Rectangle 412"/>
            <p:cNvSpPr/>
            <p:nvPr/>
          </p:nvSpPr>
          <p:spPr bwMode="auto">
            <a:xfrm>
              <a:off x="5347406"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14" name="Rectangle 413"/>
            <p:cNvSpPr/>
            <p:nvPr/>
          </p:nvSpPr>
          <p:spPr bwMode="auto">
            <a:xfrm>
              <a:off x="5256197"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15" name="Rectangle 414"/>
            <p:cNvSpPr/>
            <p:nvPr/>
          </p:nvSpPr>
          <p:spPr bwMode="auto">
            <a:xfrm>
              <a:off x="5164988"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16" name="Rectangle 415"/>
            <p:cNvSpPr/>
            <p:nvPr/>
          </p:nvSpPr>
          <p:spPr bwMode="auto">
            <a:xfrm>
              <a:off x="5073779"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17" name="Rectangle 416"/>
            <p:cNvSpPr/>
            <p:nvPr/>
          </p:nvSpPr>
          <p:spPr bwMode="auto">
            <a:xfrm>
              <a:off x="4982570"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18" name="Rectangle 417"/>
            <p:cNvSpPr/>
            <p:nvPr/>
          </p:nvSpPr>
          <p:spPr bwMode="auto">
            <a:xfrm>
              <a:off x="5525242"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19" name="Rectangle 418"/>
            <p:cNvSpPr/>
            <p:nvPr/>
          </p:nvSpPr>
          <p:spPr bwMode="auto">
            <a:xfrm>
              <a:off x="5436611"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20" name="Rectangle 419"/>
            <p:cNvSpPr/>
            <p:nvPr/>
          </p:nvSpPr>
          <p:spPr bwMode="auto">
            <a:xfrm>
              <a:off x="5617600"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21" name="Rectangle 420"/>
            <p:cNvSpPr/>
            <p:nvPr/>
          </p:nvSpPr>
          <p:spPr bwMode="auto">
            <a:xfrm>
              <a:off x="5709958"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22" name="Rectangle 421"/>
            <p:cNvSpPr/>
            <p:nvPr/>
          </p:nvSpPr>
          <p:spPr bwMode="auto">
            <a:xfrm>
              <a:off x="5802316"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23" name="Rectangle 422"/>
            <p:cNvSpPr/>
            <p:nvPr/>
          </p:nvSpPr>
          <p:spPr bwMode="auto">
            <a:xfrm>
              <a:off x="5894674"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24" name="Rectangle 423"/>
            <p:cNvSpPr/>
            <p:nvPr/>
          </p:nvSpPr>
          <p:spPr bwMode="auto">
            <a:xfrm>
              <a:off x="5987032"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25" name="Rectangle 424"/>
            <p:cNvSpPr/>
            <p:nvPr/>
          </p:nvSpPr>
          <p:spPr bwMode="auto">
            <a:xfrm>
              <a:off x="6079390"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26" name="Rectangle 425"/>
            <p:cNvSpPr/>
            <p:nvPr/>
          </p:nvSpPr>
          <p:spPr bwMode="auto">
            <a:xfrm>
              <a:off x="6171748" y="2526254"/>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grpSp>
      <p:sp>
        <p:nvSpPr>
          <p:cNvPr id="427" name="Rectangle 426"/>
          <p:cNvSpPr/>
          <p:nvPr/>
        </p:nvSpPr>
        <p:spPr bwMode="auto">
          <a:xfrm>
            <a:off x="8763000" y="2526253"/>
            <a:ext cx="88455" cy="720764"/>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28" name="Rectangle 427"/>
          <p:cNvSpPr/>
          <p:nvPr/>
        </p:nvSpPr>
        <p:spPr bwMode="auto">
          <a:xfrm>
            <a:off x="8762466" y="2526253"/>
            <a:ext cx="88455" cy="720764"/>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29" name="Rectangle 428"/>
          <p:cNvSpPr/>
          <p:nvPr/>
        </p:nvSpPr>
        <p:spPr bwMode="auto">
          <a:xfrm>
            <a:off x="8671085" y="2526254"/>
            <a:ext cx="88455" cy="720764"/>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30" name="Rectangle 429"/>
          <p:cNvSpPr/>
          <p:nvPr/>
        </p:nvSpPr>
        <p:spPr bwMode="auto">
          <a:xfrm>
            <a:off x="8670551" y="2526254"/>
            <a:ext cx="88455" cy="720764"/>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31" name="Rectangle 430"/>
          <p:cNvSpPr/>
          <p:nvPr/>
        </p:nvSpPr>
        <p:spPr bwMode="auto">
          <a:xfrm>
            <a:off x="8579170" y="2526255"/>
            <a:ext cx="88455" cy="720764"/>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32" name="Rectangle 431"/>
          <p:cNvSpPr/>
          <p:nvPr/>
        </p:nvSpPr>
        <p:spPr bwMode="auto">
          <a:xfrm>
            <a:off x="8578636" y="2526255"/>
            <a:ext cx="88455" cy="720764"/>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33" name="Rectangle 432"/>
          <p:cNvSpPr/>
          <p:nvPr/>
        </p:nvSpPr>
        <p:spPr bwMode="auto">
          <a:xfrm>
            <a:off x="8487255" y="2526256"/>
            <a:ext cx="88455" cy="720764"/>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34" name="Rectangle 433"/>
          <p:cNvSpPr/>
          <p:nvPr/>
        </p:nvSpPr>
        <p:spPr bwMode="auto">
          <a:xfrm>
            <a:off x="8486721" y="2526256"/>
            <a:ext cx="88455" cy="720764"/>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35" name="Rectangle 434"/>
          <p:cNvSpPr/>
          <p:nvPr/>
        </p:nvSpPr>
        <p:spPr bwMode="auto">
          <a:xfrm>
            <a:off x="8395340" y="2526257"/>
            <a:ext cx="88455" cy="720764"/>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36" name="Rectangle 435"/>
          <p:cNvSpPr/>
          <p:nvPr/>
        </p:nvSpPr>
        <p:spPr bwMode="auto">
          <a:xfrm>
            <a:off x="8394806" y="2526257"/>
            <a:ext cx="88455" cy="720764"/>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37" name="Rectangle 436"/>
          <p:cNvSpPr/>
          <p:nvPr/>
        </p:nvSpPr>
        <p:spPr bwMode="auto">
          <a:xfrm>
            <a:off x="8303425" y="2526258"/>
            <a:ext cx="88455" cy="720764"/>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38" name="Rectangle 437"/>
          <p:cNvSpPr/>
          <p:nvPr/>
        </p:nvSpPr>
        <p:spPr bwMode="auto">
          <a:xfrm>
            <a:off x="8302891" y="2526258"/>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39" name="Rectangle 438"/>
          <p:cNvSpPr/>
          <p:nvPr/>
        </p:nvSpPr>
        <p:spPr bwMode="auto">
          <a:xfrm>
            <a:off x="8763518" y="4572616"/>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40" name="Rectangle 439"/>
          <p:cNvSpPr/>
          <p:nvPr/>
        </p:nvSpPr>
        <p:spPr bwMode="auto">
          <a:xfrm>
            <a:off x="8767778" y="4572616"/>
            <a:ext cx="88455" cy="720764"/>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41" name="Rectangle 440"/>
          <p:cNvSpPr/>
          <p:nvPr/>
        </p:nvSpPr>
        <p:spPr bwMode="auto">
          <a:xfrm>
            <a:off x="8671170" y="4572616"/>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42" name="Rectangle 441"/>
          <p:cNvSpPr/>
          <p:nvPr/>
        </p:nvSpPr>
        <p:spPr bwMode="auto">
          <a:xfrm>
            <a:off x="8675430" y="4572616"/>
            <a:ext cx="88455" cy="720764"/>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43" name="Rectangle 442"/>
          <p:cNvSpPr/>
          <p:nvPr/>
        </p:nvSpPr>
        <p:spPr bwMode="auto">
          <a:xfrm>
            <a:off x="8578822" y="4572616"/>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44" name="Rectangle 443"/>
          <p:cNvSpPr/>
          <p:nvPr/>
        </p:nvSpPr>
        <p:spPr bwMode="auto">
          <a:xfrm>
            <a:off x="8583082" y="4572616"/>
            <a:ext cx="88455" cy="720764"/>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45" name="Rectangle 444"/>
          <p:cNvSpPr/>
          <p:nvPr/>
        </p:nvSpPr>
        <p:spPr bwMode="auto">
          <a:xfrm>
            <a:off x="8486474" y="4572616"/>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46" name="Rectangle 445"/>
          <p:cNvSpPr/>
          <p:nvPr/>
        </p:nvSpPr>
        <p:spPr bwMode="auto">
          <a:xfrm>
            <a:off x="8490734" y="4572616"/>
            <a:ext cx="88455" cy="720764"/>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47" name="Rectangle 446"/>
          <p:cNvSpPr/>
          <p:nvPr/>
        </p:nvSpPr>
        <p:spPr bwMode="auto">
          <a:xfrm>
            <a:off x="8394126" y="4572616"/>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48" name="Rectangle 447"/>
          <p:cNvSpPr/>
          <p:nvPr/>
        </p:nvSpPr>
        <p:spPr bwMode="auto">
          <a:xfrm>
            <a:off x="8398386" y="4572616"/>
            <a:ext cx="88455" cy="720764"/>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Tree>
    <p:extLst>
      <p:ext uri="{BB962C8B-B14F-4D97-AF65-F5344CB8AC3E}">
        <p14:creationId xmlns:p14="http://schemas.microsoft.com/office/powerpoint/2010/main" val="9986737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Can we combine the best of both?</a:t>
            </a:r>
          </a:p>
        </p:txBody>
      </p:sp>
      <p:sp>
        <p:nvSpPr>
          <p:cNvPr id="6" name="Subtitle 5"/>
          <p:cNvSpPr>
            <a:spLocks noGrp="1"/>
          </p:cNvSpPr>
          <p:nvPr>
            <p:ph type="subTitle" idx="1"/>
          </p:nvPr>
        </p:nvSpPr>
        <p:spPr/>
        <p:txBody>
          <a:bodyPr/>
          <a:lstStyle/>
          <a:p>
            <a:r>
              <a:rPr lang="en-US" dirty="0"/>
              <a:t>i.e. packet switching, but with bit-by-bit accounting? </a:t>
            </a:r>
          </a:p>
        </p:txBody>
      </p:sp>
      <p:sp>
        <p:nvSpPr>
          <p:cNvPr id="4" name="Slide Number Placeholder 3"/>
          <p:cNvSpPr>
            <a:spLocks noGrp="1"/>
          </p:cNvSpPr>
          <p:nvPr>
            <p:ph type="sldNum" sz="quarter" idx="4294967295"/>
          </p:nvPr>
        </p:nvSpPr>
        <p:spPr>
          <a:xfrm>
            <a:off x="11582400" y="7680325"/>
            <a:ext cx="3048000" cy="549275"/>
          </a:xfrm>
        </p:spPr>
        <p:txBody>
          <a:bodyPr/>
          <a:lstStyle/>
          <a:p>
            <a:fld id="{47BB83B6-92F4-494F-9F1D-BD99F394F2F6}" type="slidenum">
              <a:rPr lang="en-US" smtClean="0"/>
              <a:pPr/>
              <a:t>16</a:t>
            </a:fld>
            <a:endParaRPr lang="en-US"/>
          </a:p>
        </p:txBody>
      </p:sp>
    </p:spTree>
    <p:extLst>
      <p:ext uri="{BB962C8B-B14F-4D97-AF65-F5344CB8AC3E}">
        <p14:creationId xmlns:p14="http://schemas.microsoft.com/office/powerpoint/2010/main" val="15715768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reeform 40"/>
          <p:cNvSpPr/>
          <p:nvPr/>
        </p:nvSpPr>
        <p:spPr bwMode="auto">
          <a:xfrm>
            <a:off x="9798269" y="4303986"/>
            <a:ext cx="4437993" cy="882869"/>
          </a:xfrm>
          <a:custGeom>
            <a:avLst/>
            <a:gdLst>
              <a:gd name="connsiteX0" fmla="*/ 0 w 4437993"/>
              <a:gd name="connsiteY0" fmla="*/ 0 h 882869"/>
              <a:gd name="connsiteX1" fmla="*/ 449317 w 4437993"/>
              <a:gd name="connsiteY1" fmla="*/ 882869 h 882869"/>
              <a:gd name="connsiteX2" fmla="*/ 4437993 w 4437993"/>
              <a:gd name="connsiteY2" fmla="*/ 874986 h 882869"/>
            </a:gdLst>
            <a:ahLst/>
            <a:cxnLst>
              <a:cxn ang="0">
                <a:pos x="connsiteX0" y="connsiteY0"/>
              </a:cxn>
              <a:cxn ang="0">
                <a:pos x="connsiteX1" y="connsiteY1"/>
              </a:cxn>
              <a:cxn ang="0">
                <a:pos x="connsiteX2" y="connsiteY2"/>
              </a:cxn>
            </a:cxnLst>
            <a:rect l="l" t="t" r="r" b="b"/>
            <a:pathLst>
              <a:path w="4437993" h="882869">
                <a:moveTo>
                  <a:pt x="0" y="0"/>
                </a:moveTo>
                <a:lnTo>
                  <a:pt x="449317" y="882869"/>
                </a:lnTo>
                <a:lnTo>
                  <a:pt x="4437993" y="874986"/>
                </a:lnTo>
              </a:path>
            </a:pathLst>
          </a:custGeom>
          <a:noFill/>
          <a:ln w="38100" cap="flat" cmpd="sng" algn="ctr">
            <a:solidFill>
              <a:schemeClr val="bg2"/>
            </a:solidFill>
            <a:prstDash val="solid"/>
            <a:round/>
            <a:headEnd type="none" w="med" len="med"/>
            <a:tailEnd type="triangl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grpSp>
        <p:nvGrpSpPr>
          <p:cNvPr id="43" name="Group 42"/>
          <p:cNvGrpSpPr/>
          <p:nvPr/>
        </p:nvGrpSpPr>
        <p:grpSpPr>
          <a:xfrm>
            <a:off x="13173270" y="4487107"/>
            <a:ext cx="390330" cy="1058757"/>
            <a:chOff x="13173270" y="4487107"/>
            <a:chExt cx="390330" cy="1058757"/>
          </a:xfrm>
        </p:grpSpPr>
        <p:sp>
          <p:nvSpPr>
            <p:cNvPr id="321" name="Rectangle 320"/>
            <p:cNvSpPr/>
            <p:nvPr/>
          </p:nvSpPr>
          <p:spPr bwMode="auto">
            <a:xfrm>
              <a:off x="13173270" y="4802688"/>
              <a:ext cx="390330" cy="743176"/>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87" name="TextBox 386"/>
            <p:cNvSpPr txBox="1"/>
            <p:nvPr/>
          </p:nvSpPr>
          <p:spPr>
            <a:xfrm>
              <a:off x="13214479" y="4487107"/>
              <a:ext cx="314510" cy="400110"/>
            </a:xfrm>
            <a:prstGeom prst="rect">
              <a:avLst/>
            </a:prstGeom>
            <a:noFill/>
          </p:spPr>
          <p:txBody>
            <a:bodyPr wrap="none" rtlCol="0">
              <a:spAutoFit/>
            </a:bodyPr>
            <a:lstStyle/>
            <a:p>
              <a:r>
                <a:rPr lang="en-US" sz="2000" dirty="0">
                  <a:solidFill>
                    <a:srgbClr val="FF0000"/>
                  </a:solidFill>
                  <a:latin typeface="+mj-lt"/>
                </a:rPr>
                <a:t>2</a:t>
              </a:r>
            </a:p>
          </p:txBody>
        </p:sp>
      </p:grpSp>
      <p:grpSp>
        <p:nvGrpSpPr>
          <p:cNvPr id="42" name="Group 41"/>
          <p:cNvGrpSpPr/>
          <p:nvPr/>
        </p:nvGrpSpPr>
        <p:grpSpPr>
          <a:xfrm>
            <a:off x="13630470" y="4487107"/>
            <a:ext cx="390330" cy="1058757"/>
            <a:chOff x="13630470" y="4487107"/>
            <a:chExt cx="390330" cy="1058757"/>
          </a:xfrm>
        </p:grpSpPr>
        <p:sp>
          <p:nvSpPr>
            <p:cNvPr id="267" name="Rectangle 266"/>
            <p:cNvSpPr/>
            <p:nvPr/>
          </p:nvSpPr>
          <p:spPr bwMode="auto">
            <a:xfrm>
              <a:off x="13630470" y="4802688"/>
              <a:ext cx="390330" cy="743176"/>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86" name="TextBox 385"/>
            <p:cNvSpPr txBox="1"/>
            <p:nvPr/>
          </p:nvSpPr>
          <p:spPr>
            <a:xfrm>
              <a:off x="13661435" y="4487107"/>
              <a:ext cx="314510" cy="400110"/>
            </a:xfrm>
            <a:prstGeom prst="rect">
              <a:avLst/>
            </a:prstGeom>
            <a:noFill/>
          </p:spPr>
          <p:txBody>
            <a:bodyPr wrap="none" rtlCol="0">
              <a:spAutoFit/>
            </a:bodyPr>
            <a:lstStyle/>
            <a:p>
              <a:r>
                <a:rPr lang="en-US" sz="2000">
                  <a:solidFill>
                    <a:srgbClr val="FF0000"/>
                  </a:solidFill>
                  <a:latin typeface="+mj-lt"/>
                </a:rPr>
                <a:t>1</a:t>
              </a:r>
            </a:p>
          </p:txBody>
        </p:sp>
      </p:grpSp>
      <p:sp>
        <p:nvSpPr>
          <p:cNvPr id="52" name="Title 51"/>
          <p:cNvSpPr>
            <a:spLocks noGrp="1"/>
          </p:cNvSpPr>
          <p:nvPr>
            <p:ph type="title"/>
          </p:nvPr>
        </p:nvSpPr>
        <p:spPr/>
        <p:txBody>
          <a:bodyPr/>
          <a:lstStyle/>
          <a:p>
            <a:r>
              <a:rPr lang="en-US" dirty="0"/>
              <a:t>Fair Queueing</a:t>
            </a:r>
          </a:p>
        </p:txBody>
      </p:sp>
      <p:sp>
        <p:nvSpPr>
          <p:cNvPr id="53" name="Content Placeholder 5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47BB83B6-92F4-494F-9F1D-BD99F394F2F6}" type="slidenum">
              <a:rPr lang="en-US" smtClean="0"/>
              <a:pPr/>
              <a:t>17</a:t>
            </a:fld>
            <a:endParaRPr lang="en-US"/>
          </a:p>
        </p:txBody>
      </p:sp>
      <p:sp>
        <p:nvSpPr>
          <p:cNvPr id="15" name="Line 3"/>
          <p:cNvSpPr>
            <a:spLocks noChangeShapeType="1"/>
          </p:cNvSpPr>
          <p:nvPr/>
        </p:nvSpPr>
        <p:spPr bwMode="auto">
          <a:xfrm>
            <a:off x="1184688" y="3975512"/>
            <a:ext cx="1371600" cy="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23" name="Line 3"/>
          <p:cNvSpPr>
            <a:spLocks noChangeShapeType="1"/>
          </p:cNvSpPr>
          <p:nvPr/>
        </p:nvSpPr>
        <p:spPr bwMode="auto">
          <a:xfrm flipV="1">
            <a:off x="1276128" y="4194586"/>
            <a:ext cx="1371600" cy="36576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24" name="Line 3"/>
          <p:cNvSpPr>
            <a:spLocks noChangeShapeType="1"/>
          </p:cNvSpPr>
          <p:nvPr/>
        </p:nvSpPr>
        <p:spPr bwMode="auto">
          <a:xfrm>
            <a:off x="1276128" y="3371626"/>
            <a:ext cx="1371600" cy="36576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25" name="Oval 19"/>
          <p:cNvSpPr>
            <a:spLocks noChangeArrowheads="1"/>
          </p:cNvSpPr>
          <p:nvPr/>
        </p:nvSpPr>
        <p:spPr bwMode="auto">
          <a:xfrm>
            <a:off x="2556288" y="3478306"/>
            <a:ext cx="914400" cy="914400"/>
          </a:xfrm>
          <a:prstGeom prst="ellipse">
            <a:avLst/>
          </a:prstGeom>
          <a:solidFill>
            <a:srgbClr val="FFFFFF"/>
          </a:solidFill>
          <a:ln w="28575" cmpd="sng">
            <a:solidFill>
              <a:schemeClr val="bg1">
                <a:lumMod val="50000"/>
              </a:schemeClr>
            </a:solidFill>
            <a:round/>
            <a:headEnd/>
            <a:tailEnd/>
          </a:ln>
          <a:effectLst/>
        </p:spPr>
        <p:txBody>
          <a:bodyPr wrap="none" anchor="ctr"/>
          <a:lstStyle/>
          <a:p>
            <a:endParaRPr lang="en-US" sz="4114" dirty="0">
              <a:latin typeface="+mn-lt"/>
            </a:endParaRPr>
          </a:p>
        </p:txBody>
      </p:sp>
      <p:sp>
        <p:nvSpPr>
          <p:cNvPr id="34" name="Freeform 33"/>
          <p:cNvSpPr/>
          <p:nvPr/>
        </p:nvSpPr>
        <p:spPr>
          <a:xfrm flipV="1">
            <a:off x="3060643" y="4404414"/>
            <a:ext cx="1598765" cy="571891"/>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49" name="Oval 19"/>
          <p:cNvSpPr>
            <a:spLocks noChangeArrowheads="1"/>
          </p:cNvSpPr>
          <p:nvPr/>
        </p:nvSpPr>
        <p:spPr bwMode="auto">
          <a:xfrm>
            <a:off x="9081125" y="3478306"/>
            <a:ext cx="914400" cy="914400"/>
          </a:xfrm>
          <a:prstGeom prst="ellipse">
            <a:avLst/>
          </a:prstGeom>
          <a:solidFill>
            <a:srgbClr val="FFFFFF"/>
          </a:solidFill>
          <a:ln w="28575" cmpd="sng">
            <a:solidFill>
              <a:schemeClr val="bg1">
                <a:lumMod val="50000"/>
              </a:schemeClr>
            </a:solidFill>
            <a:round/>
            <a:headEnd/>
            <a:tailEnd/>
          </a:ln>
          <a:effectLst/>
        </p:spPr>
        <p:txBody>
          <a:bodyPr wrap="none" anchor="ctr"/>
          <a:lstStyle/>
          <a:p>
            <a:endParaRPr lang="en-US" sz="4114" dirty="0">
              <a:latin typeface="+mn-lt"/>
            </a:endParaRPr>
          </a:p>
        </p:txBody>
      </p:sp>
      <p:sp>
        <p:nvSpPr>
          <p:cNvPr id="54" name="Arc 53"/>
          <p:cNvSpPr/>
          <p:nvPr/>
        </p:nvSpPr>
        <p:spPr bwMode="auto">
          <a:xfrm>
            <a:off x="9298969" y="3648636"/>
            <a:ext cx="484544" cy="521184"/>
          </a:xfrm>
          <a:prstGeom prst="arc">
            <a:avLst>
              <a:gd name="adj1" fmla="val 16200000"/>
              <a:gd name="adj2" fmla="val 13474909"/>
            </a:avLst>
          </a:prstGeom>
          <a:noFill/>
          <a:ln w="57150" cap="flat" cmpd="sng" algn="ctr">
            <a:solidFill>
              <a:schemeClr val="bg2">
                <a:lumMod val="60000"/>
                <a:lumOff val="40000"/>
              </a:schemeClr>
            </a:solidFill>
            <a:prstDash val="sysDot"/>
            <a:round/>
            <a:headEnd type="none" w="med" len="med"/>
            <a:tailEnd type="triangl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56" name="Line 3"/>
          <p:cNvSpPr>
            <a:spLocks noChangeShapeType="1"/>
          </p:cNvSpPr>
          <p:nvPr/>
        </p:nvSpPr>
        <p:spPr bwMode="auto">
          <a:xfrm>
            <a:off x="9995525" y="3975512"/>
            <a:ext cx="4253874" cy="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57" name="Freeform 56"/>
          <p:cNvSpPr/>
          <p:nvPr/>
        </p:nvSpPr>
        <p:spPr>
          <a:xfrm>
            <a:off x="3060643" y="2924286"/>
            <a:ext cx="1598764" cy="542312"/>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273" name="Rectangle 272"/>
          <p:cNvSpPr/>
          <p:nvPr/>
        </p:nvSpPr>
        <p:spPr bwMode="auto">
          <a:xfrm>
            <a:off x="13916946" y="4813894"/>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74" name="Rectangle 273"/>
          <p:cNvSpPr/>
          <p:nvPr/>
        </p:nvSpPr>
        <p:spPr bwMode="auto">
          <a:xfrm>
            <a:off x="13825737" y="4813894"/>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75" name="Rectangle 274"/>
          <p:cNvSpPr/>
          <p:nvPr/>
        </p:nvSpPr>
        <p:spPr bwMode="auto">
          <a:xfrm>
            <a:off x="13734638" y="4809785"/>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76" name="Rectangle 275"/>
          <p:cNvSpPr/>
          <p:nvPr/>
        </p:nvSpPr>
        <p:spPr bwMode="auto">
          <a:xfrm>
            <a:off x="13643319" y="4813894"/>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27" name="Rectangle 226"/>
          <p:cNvSpPr/>
          <p:nvPr/>
        </p:nvSpPr>
        <p:spPr bwMode="auto">
          <a:xfrm>
            <a:off x="9266830" y="2526253"/>
            <a:ext cx="88455" cy="720764"/>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29" name="Rectangle 228"/>
          <p:cNvSpPr/>
          <p:nvPr/>
        </p:nvSpPr>
        <p:spPr bwMode="auto">
          <a:xfrm>
            <a:off x="9174915" y="2526254"/>
            <a:ext cx="88455" cy="720764"/>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55" name="Freeform 54"/>
          <p:cNvSpPr/>
          <p:nvPr/>
        </p:nvSpPr>
        <p:spPr>
          <a:xfrm rot="16200000" flipV="1">
            <a:off x="8950247" y="4375000"/>
            <a:ext cx="551330" cy="586739"/>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36" name="Freeform 35"/>
          <p:cNvSpPr/>
          <p:nvPr/>
        </p:nvSpPr>
        <p:spPr bwMode="auto">
          <a:xfrm>
            <a:off x="7273394" y="4349676"/>
            <a:ext cx="1667436" cy="1183341"/>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3" name="Freeform 32"/>
          <p:cNvSpPr/>
          <p:nvPr/>
        </p:nvSpPr>
        <p:spPr>
          <a:xfrm rot="5400000">
            <a:off x="8941699" y="2885767"/>
            <a:ext cx="585001" cy="586739"/>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12" name="Freeform 11"/>
          <p:cNvSpPr/>
          <p:nvPr/>
        </p:nvSpPr>
        <p:spPr bwMode="auto">
          <a:xfrm>
            <a:off x="7273394" y="2294965"/>
            <a:ext cx="1667436" cy="1183341"/>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chemeClr val="accent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32" name="TextBox 131"/>
          <p:cNvSpPr txBox="1"/>
          <p:nvPr/>
        </p:nvSpPr>
        <p:spPr>
          <a:xfrm>
            <a:off x="423273" y="6248400"/>
            <a:ext cx="13761460" cy="619850"/>
          </a:xfrm>
          <a:prstGeom prst="rect">
            <a:avLst/>
          </a:prstGeom>
          <a:noFill/>
        </p:spPr>
        <p:txBody>
          <a:bodyPr wrap="none" rtlCol="0">
            <a:spAutoFit/>
          </a:bodyPr>
          <a:lstStyle/>
          <a:p>
            <a:pPr algn="ctr"/>
            <a:r>
              <a:rPr lang="en-US" dirty="0">
                <a:latin typeface="+mj-lt"/>
              </a:rPr>
              <a:t>Packets are sent in the order they would complete in </a:t>
            </a:r>
            <a:r>
              <a:rPr lang="en-US">
                <a:latin typeface="+mj-lt"/>
              </a:rPr>
              <a:t>the bit-by-bit </a:t>
            </a:r>
            <a:r>
              <a:rPr lang="en-US" dirty="0">
                <a:latin typeface="+mj-lt"/>
              </a:rPr>
              <a:t>scheme.</a:t>
            </a:r>
          </a:p>
        </p:txBody>
      </p:sp>
      <p:grpSp>
        <p:nvGrpSpPr>
          <p:cNvPr id="48" name="Group 47"/>
          <p:cNvGrpSpPr/>
          <p:nvPr/>
        </p:nvGrpSpPr>
        <p:grpSpPr>
          <a:xfrm>
            <a:off x="11790954" y="3615130"/>
            <a:ext cx="656508" cy="720764"/>
            <a:chOff x="11790954" y="3615130"/>
            <a:chExt cx="656508" cy="720764"/>
          </a:xfrm>
        </p:grpSpPr>
        <p:sp>
          <p:nvSpPr>
            <p:cNvPr id="136" name="Rectangle 135"/>
            <p:cNvSpPr/>
            <p:nvPr/>
          </p:nvSpPr>
          <p:spPr bwMode="auto">
            <a:xfrm>
              <a:off x="12359007" y="3615130"/>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38" name="Rectangle 137"/>
            <p:cNvSpPr/>
            <p:nvPr/>
          </p:nvSpPr>
          <p:spPr bwMode="auto">
            <a:xfrm>
              <a:off x="12170739" y="3615130"/>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80" name="Rectangle 179"/>
            <p:cNvSpPr/>
            <p:nvPr/>
          </p:nvSpPr>
          <p:spPr bwMode="auto">
            <a:xfrm>
              <a:off x="11979222" y="3615130"/>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82" name="Rectangle 181"/>
            <p:cNvSpPr/>
            <p:nvPr/>
          </p:nvSpPr>
          <p:spPr bwMode="auto">
            <a:xfrm>
              <a:off x="11790954" y="3615130"/>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grpSp>
      <p:grpSp>
        <p:nvGrpSpPr>
          <p:cNvPr id="50" name="Group 49"/>
          <p:cNvGrpSpPr/>
          <p:nvPr/>
        </p:nvGrpSpPr>
        <p:grpSpPr>
          <a:xfrm>
            <a:off x="11034633" y="3615130"/>
            <a:ext cx="656508" cy="720764"/>
            <a:chOff x="11034633" y="3615130"/>
            <a:chExt cx="656508" cy="720764"/>
          </a:xfrm>
        </p:grpSpPr>
        <p:sp>
          <p:nvSpPr>
            <p:cNvPr id="186" name="Rectangle 185"/>
            <p:cNvSpPr/>
            <p:nvPr/>
          </p:nvSpPr>
          <p:spPr bwMode="auto">
            <a:xfrm>
              <a:off x="11602686" y="3615130"/>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88" name="Rectangle 187"/>
            <p:cNvSpPr/>
            <p:nvPr/>
          </p:nvSpPr>
          <p:spPr bwMode="auto">
            <a:xfrm>
              <a:off x="11414418" y="3615130"/>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28" name="Rectangle 227"/>
            <p:cNvSpPr/>
            <p:nvPr/>
          </p:nvSpPr>
          <p:spPr bwMode="auto">
            <a:xfrm>
              <a:off x="11226150" y="3615130"/>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32" name="Rectangle 231"/>
            <p:cNvSpPr/>
            <p:nvPr/>
          </p:nvSpPr>
          <p:spPr bwMode="auto">
            <a:xfrm>
              <a:off x="11034633" y="3615130"/>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grpSp>
      <p:grpSp>
        <p:nvGrpSpPr>
          <p:cNvPr id="51" name="Group 50"/>
          <p:cNvGrpSpPr/>
          <p:nvPr/>
        </p:nvGrpSpPr>
        <p:grpSpPr>
          <a:xfrm>
            <a:off x="10752231" y="3615130"/>
            <a:ext cx="1601097" cy="720764"/>
            <a:chOff x="10752231" y="3615130"/>
            <a:chExt cx="1601097" cy="720764"/>
          </a:xfrm>
        </p:grpSpPr>
        <p:sp>
          <p:nvSpPr>
            <p:cNvPr id="137" name="Rectangle 136"/>
            <p:cNvSpPr/>
            <p:nvPr/>
          </p:nvSpPr>
          <p:spPr bwMode="auto">
            <a:xfrm>
              <a:off x="12264873"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39" name="Rectangle 138"/>
            <p:cNvSpPr/>
            <p:nvPr/>
          </p:nvSpPr>
          <p:spPr bwMode="auto">
            <a:xfrm>
              <a:off x="12073356"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81" name="Rectangle 180"/>
            <p:cNvSpPr/>
            <p:nvPr/>
          </p:nvSpPr>
          <p:spPr bwMode="auto">
            <a:xfrm>
              <a:off x="11885088"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85" name="Rectangle 184"/>
            <p:cNvSpPr/>
            <p:nvPr/>
          </p:nvSpPr>
          <p:spPr bwMode="auto">
            <a:xfrm>
              <a:off x="11696820"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87" name="Rectangle 186"/>
            <p:cNvSpPr/>
            <p:nvPr/>
          </p:nvSpPr>
          <p:spPr bwMode="auto">
            <a:xfrm>
              <a:off x="11508552"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89" name="Rectangle 188"/>
            <p:cNvSpPr/>
            <p:nvPr/>
          </p:nvSpPr>
          <p:spPr bwMode="auto">
            <a:xfrm>
              <a:off x="11320284"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30" name="Rectangle 229"/>
            <p:cNvSpPr/>
            <p:nvPr/>
          </p:nvSpPr>
          <p:spPr bwMode="auto">
            <a:xfrm>
              <a:off x="11128767"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34" name="Rectangle 233"/>
            <p:cNvSpPr/>
            <p:nvPr/>
          </p:nvSpPr>
          <p:spPr bwMode="auto">
            <a:xfrm>
              <a:off x="10940499"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59" name="Rectangle 258"/>
            <p:cNvSpPr/>
            <p:nvPr/>
          </p:nvSpPr>
          <p:spPr bwMode="auto">
            <a:xfrm>
              <a:off x="10752231"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grpSp>
      <p:sp>
        <p:nvSpPr>
          <p:cNvPr id="261" name="Rectangle 260"/>
          <p:cNvSpPr/>
          <p:nvPr/>
        </p:nvSpPr>
        <p:spPr bwMode="auto">
          <a:xfrm>
            <a:off x="10563963"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63" name="Rectangle 262"/>
          <p:cNvSpPr/>
          <p:nvPr/>
        </p:nvSpPr>
        <p:spPr bwMode="auto">
          <a:xfrm>
            <a:off x="10375695"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grpSp>
        <p:nvGrpSpPr>
          <p:cNvPr id="2" name="Group 1"/>
          <p:cNvGrpSpPr/>
          <p:nvPr/>
        </p:nvGrpSpPr>
        <p:grpSpPr>
          <a:xfrm>
            <a:off x="10281561" y="3615130"/>
            <a:ext cx="653259" cy="720764"/>
            <a:chOff x="10281561" y="3615130"/>
            <a:chExt cx="653259" cy="720764"/>
          </a:xfrm>
        </p:grpSpPr>
        <p:sp>
          <p:nvSpPr>
            <p:cNvPr id="236" name="Rectangle 235"/>
            <p:cNvSpPr/>
            <p:nvPr/>
          </p:nvSpPr>
          <p:spPr bwMode="auto">
            <a:xfrm>
              <a:off x="10846365" y="3615130"/>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60" name="Rectangle 259"/>
            <p:cNvSpPr/>
            <p:nvPr/>
          </p:nvSpPr>
          <p:spPr bwMode="auto">
            <a:xfrm>
              <a:off x="10658097" y="3615130"/>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62" name="Rectangle 261"/>
            <p:cNvSpPr/>
            <p:nvPr/>
          </p:nvSpPr>
          <p:spPr bwMode="auto">
            <a:xfrm>
              <a:off x="10469829" y="3615130"/>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64" name="Rectangle 263"/>
            <p:cNvSpPr/>
            <p:nvPr/>
          </p:nvSpPr>
          <p:spPr bwMode="auto">
            <a:xfrm>
              <a:off x="10281561" y="3615130"/>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grpSp>
      <p:sp>
        <p:nvSpPr>
          <p:cNvPr id="357" name="Rectangle 356"/>
          <p:cNvSpPr/>
          <p:nvPr/>
        </p:nvSpPr>
        <p:spPr bwMode="auto">
          <a:xfrm>
            <a:off x="6252882" y="2514600"/>
            <a:ext cx="1299882" cy="666976"/>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mj-lt"/>
                <a:ea typeface="ＭＳ Ｐゴシック" charset="0"/>
              </a:rPr>
              <a:t>2</a:t>
            </a:r>
          </a:p>
        </p:txBody>
      </p:sp>
      <p:sp>
        <p:nvSpPr>
          <p:cNvPr id="358" name="Rectangle 357"/>
          <p:cNvSpPr/>
          <p:nvPr/>
        </p:nvSpPr>
        <p:spPr bwMode="auto">
          <a:xfrm>
            <a:off x="4953000" y="2514600"/>
            <a:ext cx="1299882" cy="666976"/>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mj-lt"/>
                <a:ea typeface="ＭＳ Ｐゴシック" charset="0"/>
              </a:rPr>
              <a:t>3</a:t>
            </a:r>
          </a:p>
        </p:txBody>
      </p:sp>
      <p:sp>
        <p:nvSpPr>
          <p:cNvPr id="359" name="Rectangle 358"/>
          <p:cNvSpPr/>
          <p:nvPr/>
        </p:nvSpPr>
        <p:spPr bwMode="auto">
          <a:xfrm>
            <a:off x="8035635" y="4563037"/>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mj-lt"/>
                <a:ea typeface="ＭＳ Ｐゴシック" charset="0"/>
              </a:rPr>
              <a:t>2</a:t>
            </a:r>
          </a:p>
        </p:txBody>
      </p:sp>
      <p:sp>
        <p:nvSpPr>
          <p:cNvPr id="360" name="Rectangle 359"/>
          <p:cNvSpPr/>
          <p:nvPr/>
        </p:nvSpPr>
        <p:spPr bwMode="auto">
          <a:xfrm>
            <a:off x="7650198" y="4563037"/>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mj-lt"/>
                <a:ea typeface="ＭＳ Ｐゴシック" charset="0"/>
              </a:rPr>
              <a:t>3</a:t>
            </a:r>
          </a:p>
        </p:txBody>
      </p:sp>
      <p:sp>
        <p:nvSpPr>
          <p:cNvPr id="361" name="Rectangle 360"/>
          <p:cNvSpPr/>
          <p:nvPr/>
        </p:nvSpPr>
        <p:spPr bwMode="auto">
          <a:xfrm>
            <a:off x="7247147" y="4563037"/>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mj-lt"/>
                <a:ea typeface="ＭＳ Ｐゴシック" charset="0"/>
              </a:rPr>
              <a:t>4</a:t>
            </a:r>
          </a:p>
        </p:txBody>
      </p:sp>
      <p:sp>
        <p:nvSpPr>
          <p:cNvPr id="362" name="Rectangle 361"/>
          <p:cNvSpPr/>
          <p:nvPr/>
        </p:nvSpPr>
        <p:spPr bwMode="auto">
          <a:xfrm>
            <a:off x="6844096" y="4563037"/>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mj-lt"/>
                <a:ea typeface="ＭＳ Ｐゴシック" charset="0"/>
              </a:rPr>
              <a:t>5</a:t>
            </a:r>
          </a:p>
        </p:txBody>
      </p:sp>
      <p:sp>
        <p:nvSpPr>
          <p:cNvPr id="363" name="Rectangle 362"/>
          <p:cNvSpPr/>
          <p:nvPr/>
        </p:nvSpPr>
        <p:spPr bwMode="auto">
          <a:xfrm>
            <a:off x="6441045" y="4563037"/>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mj-lt"/>
                <a:ea typeface="ＭＳ Ｐゴシック" charset="0"/>
              </a:rPr>
              <a:t>6</a:t>
            </a:r>
          </a:p>
        </p:txBody>
      </p:sp>
      <p:sp>
        <p:nvSpPr>
          <p:cNvPr id="364" name="Rectangle 363"/>
          <p:cNvSpPr/>
          <p:nvPr/>
        </p:nvSpPr>
        <p:spPr bwMode="auto">
          <a:xfrm>
            <a:off x="7552764" y="2514600"/>
            <a:ext cx="1299882" cy="666976"/>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mj-lt"/>
                <a:ea typeface="ＭＳ Ｐゴシック" charset="0"/>
              </a:rPr>
              <a:t>1</a:t>
            </a:r>
          </a:p>
        </p:txBody>
      </p:sp>
      <p:sp>
        <p:nvSpPr>
          <p:cNvPr id="365" name="Rectangle 364"/>
          <p:cNvSpPr/>
          <p:nvPr/>
        </p:nvSpPr>
        <p:spPr bwMode="auto">
          <a:xfrm>
            <a:off x="8450138" y="4563037"/>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mj-lt"/>
                <a:ea typeface="ＭＳ Ｐゴシック" charset="0"/>
              </a:rPr>
              <a:t>1</a:t>
            </a:r>
          </a:p>
        </p:txBody>
      </p:sp>
      <p:grpSp>
        <p:nvGrpSpPr>
          <p:cNvPr id="28" name="Group 27"/>
          <p:cNvGrpSpPr/>
          <p:nvPr/>
        </p:nvGrpSpPr>
        <p:grpSpPr>
          <a:xfrm>
            <a:off x="13173270" y="3048000"/>
            <a:ext cx="314510" cy="576244"/>
            <a:chOff x="13173270" y="3048000"/>
            <a:chExt cx="314510" cy="576244"/>
          </a:xfrm>
        </p:grpSpPr>
        <p:cxnSp>
          <p:nvCxnSpPr>
            <p:cNvPr id="22" name="Straight Arrow Connector 21"/>
            <p:cNvCxnSpPr/>
            <p:nvPr/>
          </p:nvCxnSpPr>
          <p:spPr bwMode="auto">
            <a:xfrm>
              <a:off x="13347823" y="3380740"/>
              <a:ext cx="1" cy="243504"/>
            </a:xfrm>
            <a:prstGeom prst="straightConnector1">
              <a:avLst/>
            </a:prstGeom>
            <a:solidFill>
              <a:schemeClr val="accent1"/>
            </a:solidFill>
            <a:ln w="9525" cap="flat" cmpd="sng" algn="ctr">
              <a:solidFill>
                <a:srgbClr val="FF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27" name="TextBox 26"/>
            <p:cNvSpPr txBox="1"/>
            <p:nvPr/>
          </p:nvSpPr>
          <p:spPr>
            <a:xfrm>
              <a:off x="13173270" y="3048000"/>
              <a:ext cx="314510" cy="400110"/>
            </a:xfrm>
            <a:prstGeom prst="rect">
              <a:avLst/>
            </a:prstGeom>
            <a:noFill/>
          </p:spPr>
          <p:txBody>
            <a:bodyPr wrap="none" rtlCol="0">
              <a:spAutoFit/>
            </a:bodyPr>
            <a:lstStyle/>
            <a:p>
              <a:r>
                <a:rPr lang="en-US" sz="2000">
                  <a:solidFill>
                    <a:srgbClr val="FF0000"/>
                  </a:solidFill>
                  <a:latin typeface="+mj-lt"/>
                </a:rPr>
                <a:t>1</a:t>
              </a:r>
            </a:p>
          </p:txBody>
        </p:sp>
      </p:grpSp>
      <p:grpSp>
        <p:nvGrpSpPr>
          <p:cNvPr id="39" name="Group 38"/>
          <p:cNvGrpSpPr/>
          <p:nvPr/>
        </p:nvGrpSpPr>
        <p:grpSpPr>
          <a:xfrm>
            <a:off x="10175442" y="3048000"/>
            <a:ext cx="2559668" cy="576244"/>
            <a:chOff x="10175442" y="3048000"/>
            <a:chExt cx="2559668" cy="576244"/>
          </a:xfrm>
        </p:grpSpPr>
        <p:grpSp>
          <p:nvGrpSpPr>
            <p:cNvPr id="29" name="Group 28"/>
            <p:cNvGrpSpPr/>
            <p:nvPr/>
          </p:nvGrpSpPr>
          <p:grpSpPr>
            <a:xfrm>
              <a:off x="12420600" y="3048000"/>
              <a:ext cx="314510" cy="576244"/>
              <a:chOff x="12420600" y="3048000"/>
              <a:chExt cx="314510" cy="576244"/>
            </a:xfrm>
          </p:grpSpPr>
          <p:cxnSp>
            <p:nvCxnSpPr>
              <p:cNvPr id="353" name="Straight Arrow Connector 352"/>
              <p:cNvCxnSpPr/>
              <p:nvPr/>
            </p:nvCxnSpPr>
            <p:spPr bwMode="auto">
              <a:xfrm>
                <a:off x="12594750" y="3380740"/>
                <a:ext cx="1" cy="243504"/>
              </a:xfrm>
              <a:prstGeom prst="straightConnector1">
                <a:avLst/>
              </a:prstGeom>
              <a:solidFill>
                <a:schemeClr val="accent1"/>
              </a:solidFill>
              <a:ln w="9525" cap="flat" cmpd="sng" algn="ctr">
                <a:solidFill>
                  <a:srgbClr val="FF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370" name="TextBox 369"/>
              <p:cNvSpPr txBox="1"/>
              <p:nvPr/>
            </p:nvSpPr>
            <p:spPr>
              <a:xfrm>
                <a:off x="12420600" y="3048000"/>
                <a:ext cx="314510" cy="400110"/>
              </a:xfrm>
              <a:prstGeom prst="rect">
                <a:avLst/>
              </a:prstGeom>
              <a:noFill/>
            </p:spPr>
            <p:txBody>
              <a:bodyPr wrap="none" rtlCol="0">
                <a:spAutoFit/>
              </a:bodyPr>
              <a:lstStyle/>
              <a:p>
                <a:r>
                  <a:rPr lang="en-US" sz="2000" dirty="0">
                    <a:solidFill>
                      <a:srgbClr val="FF0000"/>
                    </a:solidFill>
                    <a:latin typeface="+mj-lt"/>
                  </a:rPr>
                  <a:t>2</a:t>
                </a:r>
              </a:p>
            </p:txBody>
          </p:sp>
        </p:grpSp>
        <p:grpSp>
          <p:nvGrpSpPr>
            <p:cNvPr id="30" name="Group 29"/>
            <p:cNvGrpSpPr/>
            <p:nvPr/>
          </p:nvGrpSpPr>
          <p:grpSpPr>
            <a:xfrm>
              <a:off x="11679200" y="3048000"/>
              <a:ext cx="314510" cy="576244"/>
              <a:chOff x="11679200" y="3048000"/>
              <a:chExt cx="314510" cy="576244"/>
            </a:xfrm>
          </p:grpSpPr>
          <p:cxnSp>
            <p:nvCxnSpPr>
              <p:cNvPr id="366" name="Straight Arrow Connector 365"/>
              <p:cNvCxnSpPr/>
              <p:nvPr/>
            </p:nvCxnSpPr>
            <p:spPr bwMode="auto">
              <a:xfrm>
                <a:off x="11837828" y="3380740"/>
                <a:ext cx="1" cy="243504"/>
              </a:xfrm>
              <a:prstGeom prst="straightConnector1">
                <a:avLst/>
              </a:prstGeom>
              <a:solidFill>
                <a:schemeClr val="accent1"/>
              </a:solidFill>
              <a:ln w="9525" cap="flat" cmpd="sng" algn="ctr">
                <a:solidFill>
                  <a:srgbClr val="FF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371" name="TextBox 370"/>
              <p:cNvSpPr txBox="1"/>
              <p:nvPr/>
            </p:nvSpPr>
            <p:spPr>
              <a:xfrm>
                <a:off x="11679200" y="3048000"/>
                <a:ext cx="314510" cy="400110"/>
              </a:xfrm>
              <a:prstGeom prst="rect">
                <a:avLst/>
              </a:prstGeom>
              <a:noFill/>
            </p:spPr>
            <p:txBody>
              <a:bodyPr wrap="none" rtlCol="0">
                <a:spAutoFit/>
              </a:bodyPr>
              <a:lstStyle/>
              <a:p>
                <a:r>
                  <a:rPr lang="en-US" sz="2000" dirty="0">
                    <a:solidFill>
                      <a:srgbClr val="FF0000"/>
                    </a:solidFill>
                    <a:latin typeface="+mj-lt"/>
                  </a:rPr>
                  <a:t>3</a:t>
                </a:r>
              </a:p>
            </p:txBody>
          </p:sp>
        </p:grpSp>
        <p:grpSp>
          <p:nvGrpSpPr>
            <p:cNvPr id="31" name="Group 30"/>
            <p:cNvGrpSpPr/>
            <p:nvPr/>
          </p:nvGrpSpPr>
          <p:grpSpPr>
            <a:xfrm>
              <a:off x="10932165" y="3048000"/>
              <a:ext cx="314510" cy="576244"/>
              <a:chOff x="10932165" y="3048000"/>
              <a:chExt cx="314510" cy="576244"/>
            </a:xfrm>
          </p:grpSpPr>
          <p:cxnSp>
            <p:nvCxnSpPr>
              <p:cNvPr id="368" name="Straight Arrow Connector 367"/>
              <p:cNvCxnSpPr/>
              <p:nvPr/>
            </p:nvCxnSpPr>
            <p:spPr bwMode="auto">
              <a:xfrm>
                <a:off x="11082380" y="3380740"/>
                <a:ext cx="1" cy="243504"/>
              </a:xfrm>
              <a:prstGeom prst="straightConnector1">
                <a:avLst/>
              </a:prstGeom>
              <a:solidFill>
                <a:schemeClr val="accent1"/>
              </a:solidFill>
              <a:ln w="9525" cap="flat" cmpd="sng" algn="ctr">
                <a:solidFill>
                  <a:srgbClr val="FF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372" name="TextBox 371"/>
              <p:cNvSpPr txBox="1"/>
              <p:nvPr/>
            </p:nvSpPr>
            <p:spPr>
              <a:xfrm>
                <a:off x="10932165" y="3048000"/>
                <a:ext cx="314510" cy="400110"/>
              </a:xfrm>
              <a:prstGeom prst="rect">
                <a:avLst/>
              </a:prstGeom>
              <a:noFill/>
            </p:spPr>
            <p:txBody>
              <a:bodyPr wrap="none" rtlCol="0">
                <a:spAutoFit/>
              </a:bodyPr>
              <a:lstStyle/>
              <a:p>
                <a:r>
                  <a:rPr lang="en-US" sz="2000" dirty="0">
                    <a:solidFill>
                      <a:srgbClr val="FF0000"/>
                    </a:solidFill>
                    <a:latin typeface="+mj-lt"/>
                  </a:rPr>
                  <a:t>4</a:t>
                </a:r>
              </a:p>
            </p:txBody>
          </p:sp>
        </p:grpSp>
        <p:grpSp>
          <p:nvGrpSpPr>
            <p:cNvPr id="32" name="Group 31"/>
            <p:cNvGrpSpPr/>
            <p:nvPr/>
          </p:nvGrpSpPr>
          <p:grpSpPr>
            <a:xfrm>
              <a:off x="10175442" y="3048000"/>
              <a:ext cx="314510" cy="576244"/>
              <a:chOff x="10175442" y="3048000"/>
              <a:chExt cx="314510" cy="576244"/>
            </a:xfrm>
          </p:grpSpPr>
          <p:cxnSp>
            <p:nvCxnSpPr>
              <p:cNvPr id="369" name="Straight Arrow Connector 368"/>
              <p:cNvCxnSpPr/>
              <p:nvPr/>
            </p:nvCxnSpPr>
            <p:spPr bwMode="auto">
              <a:xfrm>
                <a:off x="10326932" y="3380740"/>
                <a:ext cx="1" cy="243504"/>
              </a:xfrm>
              <a:prstGeom prst="straightConnector1">
                <a:avLst/>
              </a:prstGeom>
              <a:solidFill>
                <a:schemeClr val="accent1"/>
              </a:solidFill>
              <a:ln w="9525" cap="flat" cmpd="sng" algn="ctr">
                <a:solidFill>
                  <a:srgbClr val="FF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373" name="TextBox 372"/>
              <p:cNvSpPr txBox="1"/>
              <p:nvPr/>
            </p:nvSpPr>
            <p:spPr>
              <a:xfrm>
                <a:off x="10175442" y="3048000"/>
                <a:ext cx="314510" cy="400110"/>
              </a:xfrm>
              <a:prstGeom prst="rect">
                <a:avLst/>
              </a:prstGeom>
              <a:noFill/>
            </p:spPr>
            <p:txBody>
              <a:bodyPr wrap="none" rtlCol="0">
                <a:spAutoFit/>
              </a:bodyPr>
              <a:lstStyle/>
              <a:p>
                <a:r>
                  <a:rPr lang="en-US" sz="2000" dirty="0">
                    <a:solidFill>
                      <a:srgbClr val="FF0000"/>
                    </a:solidFill>
                    <a:latin typeface="+mj-lt"/>
                  </a:rPr>
                  <a:t>5</a:t>
                </a:r>
              </a:p>
            </p:txBody>
          </p:sp>
        </p:grpSp>
      </p:grpSp>
      <p:grpSp>
        <p:nvGrpSpPr>
          <p:cNvPr id="35" name="Group 34"/>
          <p:cNvGrpSpPr/>
          <p:nvPr/>
        </p:nvGrpSpPr>
        <p:grpSpPr>
          <a:xfrm>
            <a:off x="12312777" y="3048000"/>
            <a:ext cx="314510" cy="576244"/>
            <a:chOff x="12312777" y="3048000"/>
            <a:chExt cx="314510" cy="576244"/>
          </a:xfrm>
        </p:grpSpPr>
        <p:cxnSp>
          <p:nvCxnSpPr>
            <p:cNvPr id="354" name="Straight Arrow Connector 353"/>
            <p:cNvCxnSpPr/>
            <p:nvPr/>
          </p:nvCxnSpPr>
          <p:spPr bwMode="auto">
            <a:xfrm>
              <a:off x="12500895" y="3380740"/>
              <a:ext cx="1" cy="243504"/>
            </a:xfrm>
            <a:prstGeom prst="straightConnector1">
              <a:avLst/>
            </a:prstGeom>
            <a:solidFill>
              <a:schemeClr val="accent1"/>
            </a:solidFill>
            <a:ln w="9525" cap="flat" cmpd="sng" algn="ctr">
              <a:solidFill>
                <a:schemeClr val="accent6"/>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374" name="TextBox 373"/>
            <p:cNvSpPr txBox="1"/>
            <p:nvPr/>
          </p:nvSpPr>
          <p:spPr>
            <a:xfrm>
              <a:off x="12312777" y="3048000"/>
              <a:ext cx="314510" cy="400110"/>
            </a:xfrm>
            <a:prstGeom prst="rect">
              <a:avLst/>
            </a:prstGeom>
            <a:noFill/>
          </p:spPr>
          <p:txBody>
            <a:bodyPr wrap="none" rtlCol="0">
              <a:spAutoFit/>
            </a:bodyPr>
            <a:lstStyle/>
            <a:p>
              <a:r>
                <a:rPr lang="en-US" sz="2000">
                  <a:solidFill>
                    <a:srgbClr val="262598"/>
                  </a:solidFill>
                  <a:latin typeface="+mj-lt"/>
                </a:rPr>
                <a:t>1</a:t>
              </a:r>
            </a:p>
          </p:txBody>
        </p:sp>
      </p:grpSp>
      <p:grpSp>
        <p:nvGrpSpPr>
          <p:cNvPr id="37" name="Group 36"/>
          <p:cNvGrpSpPr/>
          <p:nvPr/>
        </p:nvGrpSpPr>
        <p:grpSpPr>
          <a:xfrm>
            <a:off x="10619071" y="3048000"/>
            <a:ext cx="314510" cy="576244"/>
            <a:chOff x="10619071" y="3048000"/>
            <a:chExt cx="314510" cy="576244"/>
          </a:xfrm>
        </p:grpSpPr>
        <p:cxnSp>
          <p:nvCxnSpPr>
            <p:cNvPr id="367" name="Straight Arrow Connector 366"/>
            <p:cNvCxnSpPr/>
            <p:nvPr/>
          </p:nvCxnSpPr>
          <p:spPr bwMode="auto">
            <a:xfrm>
              <a:off x="10791770" y="3380740"/>
              <a:ext cx="1" cy="243504"/>
            </a:xfrm>
            <a:prstGeom prst="straightConnector1">
              <a:avLst/>
            </a:prstGeom>
            <a:solidFill>
              <a:schemeClr val="accent1"/>
            </a:solidFill>
            <a:ln w="9525" cap="flat" cmpd="sng" algn="ctr">
              <a:solidFill>
                <a:schemeClr val="accent6"/>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375" name="TextBox 374"/>
            <p:cNvSpPr txBox="1"/>
            <p:nvPr/>
          </p:nvSpPr>
          <p:spPr>
            <a:xfrm>
              <a:off x="10619071" y="3048000"/>
              <a:ext cx="314510" cy="400110"/>
            </a:xfrm>
            <a:prstGeom prst="rect">
              <a:avLst/>
            </a:prstGeom>
            <a:noFill/>
          </p:spPr>
          <p:txBody>
            <a:bodyPr wrap="none" rtlCol="0">
              <a:spAutoFit/>
            </a:bodyPr>
            <a:lstStyle/>
            <a:p>
              <a:r>
                <a:rPr lang="en-US" sz="2000" dirty="0">
                  <a:solidFill>
                    <a:srgbClr val="262598"/>
                  </a:solidFill>
                  <a:latin typeface="+mj-lt"/>
                </a:rPr>
                <a:t>2</a:t>
              </a:r>
            </a:p>
          </p:txBody>
        </p:sp>
      </p:grpSp>
      <p:sp>
        <p:nvSpPr>
          <p:cNvPr id="376" name="Rectangle 375"/>
          <p:cNvSpPr/>
          <p:nvPr/>
        </p:nvSpPr>
        <p:spPr bwMode="auto">
          <a:xfrm>
            <a:off x="13461234" y="4809785"/>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77" name="Rectangle 376"/>
          <p:cNvSpPr/>
          <p:nvPr/>
        </p:nvSpPr>
        <p:spPr bwMode="auto">
          <a:xfrm>
            <a:off x="13370025" y="4809785"/>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78" name="Rectangle 377"/>
          <p:cNvSpPr/>
          <p:nvPr/>
        </p:nvSpPr>
        <p:spPr bwMode="auto">
          <a:xfrm>
            <a:off x="13278706" y="480919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79" name="Rectangle 378"/>
          <p:cNvSpPr/>
          <p:nvPr/>
        </p:nvSpPr>
        <p:spPr bwMode="auto">
          <a:xfrm>
            <a:off x="13183641" y="480919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grpSp>
        <p:nvGrpSpPr>
          <p:cNvPr id="45" name="Group 44"/>
          <p:cNvGrpSpPr/>
          <p:nvPr/>
        </p:nvGrpSpPr>
        <p:grpSpPr>
          <a:xfrm>
            <a:off x="11798792" y="4495107"/>
            <a:ext cx="390330" cy="1050757"/>
            <a:chOff x="11798792" y="4495107"/>
            <a:chExt cx="390330" cy="1050757"/>
          </a:xfrm>
        </p:grpSpPr>
        <p:sp>
          <p:nvSpPr>
            <p:cNvPr id="332" name="Rectangle 331"/>
            <p:cNvSpPr/>
            <p:nvPr/>
          </p:nvSpPr>
          <p:spPr bwMode="auto">
            <a:xfrm>
              <a:off x="11798792" y="4802688"/>
              <a:ext cx="390330" cy="743176"/>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33" name="Rectangle 332"/>
            <p:cNvSpPr/>
            <p:nvPr/>
          </p:nvSpPr>
          <p:spPr bwMode="auto">
            <a:xfrm>
              <a:off x="12085268" y="4813894"/>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34" name="Rectangle 333"/>
            <p:cNvSpPr/>
            <p:nvPr/>
          </p:nvSpPr>
          <p:spPr bwMode="auto">
            <a:xfrm>
              <a:off x="11994059" y="4813894"/>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35" name="Rectangle 334"/>
            <p:cNvSpPr/>
            <p:nvPr/>
          </p:nvSpPr>
          <p:spPr bwMode="auto">
            <a:xfrm>
              <a:off x="11902850" y="4813894"/>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36" name="Rectangle 335"/>
            <p:cNvSpPr/>
            <p:nvPr/>
          </p:nvSpPr>
          <p:spPr bwMode="auto">
            <a:xfrm>
              <a:off x="11811641" y="4813894"/>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89" name="TextBox 388"/>
            <p:cNvSpPr txBox="1"/>
            <p:nvPr/>
          </p:nvSpPr>
          <p:spPr>
            <a:xfrm>
              <a:off x="11849696" y="4495107"/>
              <a:ext cx="314510" cy="400110"/>
            </a:xfrm>
            <a:prstGeom prst="rect">
              <a:avLst/>
            </a:prstGeom>
            <a:noFill/>
          </p:spPr>
          <p:txBody>
            <a:bodyPr wrap="none" rtlCol="0">
              <a:spAutoFit/>
            </a:bodyPr>
            <a:lstStyle/>
            <a:p>
              <a:r>
                <a:rPr lang="en-US" sz="2000" dirty="0">
                  <a:solidFill>
                    <a:srgbClr val="FF0000"/>
                  </a:solidFill>
                  <a:latin typeface="+mj-lt"/>
                </a:rPr>
                <a:t>3</a:t>
              </a:r>
            </a:p>
          </p:txBody>
        </p:sp>
      </p:grpSp>
      <p:grpSp>
        <p:nvGrpSpPr>
          <p:cNvPr id="46" name="Group 45"/>
          <p:cNvGrpSpPr/>
          <p:nvPr/>
        </p:nvGrpSpPr>
        <p:grpSpPr>
          <a:xfrm>
            <a:off x="11303629" y="4495107"/>
            <a:ext cx="390330" cy="1050757"/>
            <a:chOff x="11303629" y="4495107"/>
            <a:chExt cx="390330" cy="1050757"/>
          </a:xfrm>
        </p:grpSpPr>
        <p:sp>
          <p:nvSpPr>
            <p:cNvPr id="346" name="Rectangle 345"/>
            <p:cNvSpPr/>
            <p:nvPr/>
          </p:nvSpPr>
          <p:spPr bwMode="auto">
            <a:xfrm>
              <a:off x="11303629" y="4802688"/>
              <a:ext cx="390330" cy="743176"/>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47" name="Rectangle 346"/>
            <p:cNvSpPr/>
            <p:nvPr/>
          </p:nvSpPr>
          <p:spPr bwMode="auto">
            <a:xfrm>
              <a:off x="11590105" y="4813894"/>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48" name="Rectangle 347"/>
            <p:cNvSpPr/>
            <p:nvPr/>
          </p:nvSpPr>
          <p:spPr bwMode="auto">
            <a:xfrm>
              <a:off x="11498896" y="4813894"/>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49" name="Rectangle 348"/>
            <p:cNvSpPr/>
            <p:nvPr/>
          </p:nvSpPr>
          <p:spPr bwMode="auto">
            <a:xfrm>
              <a:off x="11407687" y="4813894"/>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50" name="Rectangle 349"/>
            <p:cNvSpPr/>
            <p:nvPr/>
          </p:nvSpPr>
          <p:spPr bwMode="auto">
            <a:xfrm>
              <a:off x="11316478" y="4813894"/>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90" name="TextBox 389"/>
            <p:cNvSpPr txBox="1"/>
            <p:nvPr/>
          </p:nvSpPr>
          <p:spPr>
            <a:xfrm>
              <a:off x="11357327" y="4495107"/>
              <a:ext cx="314510" cy="400110"/>
            </a:xfrm>
            <a:prstGeom prst="rect">
              <a:avLst/>
            </a:prstGeom>
            <a:noFill/>
          </p:spPr>
          <p:txBody>
            <a:bodyPr wrap="none" rtlCol="0">
              <a:spAutoFit/>
            </a:bodyPr>
            <a:lstStyle/>
            <a:p>
              <a:r>
                <a:rPr lang="en-US" sz="2000" dirty="0">
                  <a:solidFill>
                    <a:srgbClr val="FF0000"/>
                  </a:solidFill>
                  <a:latin typeface="+mj-lt"/>
                </a:rPr>
                <a:t>4</a:t>
              </a:r>
            </a:p>
          </p:txBody>
        </p:sp>
      </p:grpSp>
      <p:grpSp>
        <p:nvGrpSpPr>
          <p:cNvPr id="47" name="Group 46"/>
          <p:cNvGrpSpPr/>
          <p:nvPr/>
        </p:nvGrpSpPr>
        <p:grpSpPr>
          <a:xfrm>
            <a:off x="10363200" y="4495107"/>
            <a:ext cx="840842" cy="1046200"/>
            <a:chOff x="10363200" y="4495107"/>
            <a:chExt cx="840842" cy="1046200"/>
          </a:xfrm>
        </p:grpSpPr>
        <p:sp>
          <p:nvSpPr>
            <p:cNvPr id="331" name="Rectangle 330"/>
            <p:cNvSpPr/>
            <p:nvPr/>
          </p:nvSpPr>
          <p:spPr bwMode="auto">
            <a:xfrm>
              <a:off x="10363200" y="4809785"/>
              <a:ext cx="840842" cy="731522"/>
            </a:xfrm>
            <a:prstGeom prst="rect">
              <a:avLst/>
            </a:prstGeom>
            <a:solidFill>
              <a:srgbClr val="262598"/>
            </a:solidFill>
            <a:ln w="19050" cap="flat" cmpd="sng" algn="ctr">
              <a:solidFill>
                <a:schemeClr val="accent6">
                  <a:lumMod val="40000"/>
                  <a:lumOff val="6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37" name="Rectangle 336"/>
            <p:cNvSpPr/>
            <p:nvPr/>
          </p:nvSpPr>
          <p:spPr bwMode="auto">
            <a:xfrm>
              <a:off x="10461257" y="4812253"/>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38" name="Rectangle 337"/>
            <p:cNvSpPr/>
            <p:nvPr/>
          </p:nvSpPr>
          <p:spPr bwMode="auto">
            <a:xfrm>
              <a:off x="10372626" y="4812253"/>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39" name="Rectangle 338"/>
            <p:cNvSpPr/>
            <p:nvPr/>
          </p:nvSpPr>
          <p:spPr bwMode="auto">
            <a:xfrm>
              <a:off x="10553615" y="4812253"/>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40" name="Rectangle 339"/>
            <p:cNvSpPr/>
            <p:nvPr/>
          </p:nvSpPr>
          <p:spPr bwMode="auto">
            <a:xfrm>
              <a:off x="10645973" y="4812253"/>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41" name="Rectangle 340"/>
            <p:cNvSpPr/>
            <p:nvPr/>
          </p:nvSpPr>
          <p:spPr bwMode="auto">
            <a:xfrm>
              <a:off x="10738331" y="4812253"/>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42" name="Rectangle 341"/>
            <p:cNvSpPr/>
            <p:nvPr/>
          </p:nvSpPr>
          <p:spPr bwMode="auto">
            <a:xfrm>
              <a:off x="10830689" y="4812253"/>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43" name="Rectangle 342"/>
            <p:cNvSpPr/>
            <p:nvPr/>
          </p:nvSpPr>
          <p:spPr bwMode="auto">
            <a:xfrm>
              <a:off x="10923047" y="4812253"/>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44" name="Rectangle 343"/>
            <p:cNvSpPr/>
            <p:nvPr/>
          </p:nvSpPr>
          <p:spPr bwMode="auto">
            <a:xfrm>
              <a:off x="11015405" y="4812253"/>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45" name="Rectangle 344"/>
            <p:cNvSpPr/>
            <p:nvPr/>
          </p:nvSpPr>
          <p:spPr bwMode="auto">
            <a:xfrm>
              <a:off x="11107763" y="4812253"/>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91" name="TextBox 390"/>
            <p:cNvSpPr txBox="1"/>
            <p:nvPr/>
          </p:nvSpPr>
          <p:spPr>
            <a:xfrm>
              <a:off x="10671664" y="4495107"/>
              <a:ext cx="314510" cy="400110"/>
            </a:xfrm>
            <a:prstGeom prst="rect">
              <a:avLst/>
            </a:prstGeom>
            <a:noFill/>
          </p:spPr>
          <p:txBody>
            <a:bodyPr wrap="none" rtlCol="0">
              <a:spAutoFit/>
            </a:bodyPr>
            <a:lstStyle/>
            <a:p>
              <a:r>
                <a:rPr lang="en-US" sz="2000" dirty="0">
                  <a:solidFill>
                    <a:srgbClr val="262598"/>
                  </a:solidFill>
                  <a:latin typeface="+mj-lt"/>
                </a:rPr>
                <a:t>2</a:t>
              </a:r>
            </a:p>
          </p:txBody>
        </p:sp>
      </p:grpSp>
      <p:sp>
        <p:nvSpPr>
          <p:cNvPr id="392" name="Rectangle 391"/>
          <p:cNvSpPr/>
          <p:nvPr/>
        </p:nvSpPr>
        <p:spPr bwMode="auto">
          <a:xfrm>
            <a:off x="12263002" y="4811242"/>
            <a:ext cx="840842" cy="731522"/>
          </a:xfrm>
          <a:prstGeom prst="rect">
            <a:avLst/>
          </a:prstGeom>
          <a:solidFill>
            <a:srgbClr val="262598"/>
          </a:solidFill>
          <a:ln w="19050" cap="flat" cmpd="sng" algn="ctr">
            <a:solidFill>
              <a:schemeClr val="accent6">
                <a:lumMod val="40000"/>
                <a:lumOff val="6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93" name="Rectangle 392"/>
          <p:cNvSpPr/>
          <p:nvPr/>
        </p:nvSpPr>
        <p:spPr bwMode="auto">
          <a:xfrm>
            <a:off x="12361059" y="4813710"/>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94" name="Rectangle 393"/>
          <p:cNvSpPr/>
          <p:nvPr/>
        </p:nvSpPr>
        <p:spPr bwMode="auto">
          <a:xfrm>
            <a:off x="12272428" y="4813710"/>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95" name="Rectangle 394"/>
          <p:cNvSpPr/>
          <p:nvPr/>
        </p:nvSpPr>
        <p:spPr bwMode="auto">
          <a:xfrm>
            <a:off x="12453417" y="4813710"/>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96" name="Rectangle 395"/>
          <p:cNvSpPr/>
          <p:nvPr/>
        </p:nvSpPr>
        <p:spPr bwMode="auto">
          <a:xfrm>
            <a:off x="12545775" y="4813710"/>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97" name="Rectangle 396"/>
          <p:cNvSpPr/>
          <p:nvPr/>
        </p:nvSpPr>
        <p:spPr bwMode="auto">
          <a:xfrm>
            <a:off x="12638133" y="4813710"/>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98" name="Rectangle 397"/>
          <p:cNvSpPr/>
          <p:nvPr/>
        </p:nvSpPr>
        <p:spPr bwMode="auto">
          <a:xfrm>
            <a:off x="12730491" y="4813710"/>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99" name="Rectangle 398"/>
          <p:cNvSpPr/>
          <p:nvPr/>
        </p:nvSpPr>
        <p:spPr bwMode="auto">
          <a:xfrm>
            <a:off x="12822849" y="4813710"/>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00" name="Rectangle 399"/>
          <p:cNvSpPr/>
          <p:nvPr/>
        </p:nvSpPr>
        <p:spPr bwMode="auto">
          <a:xfrm>
            <a:off x="12915207" y="4813710"/>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01" name="Rectangle 400"/>
          <p:cNvSpPr/>
          <p:nvPr/>
        </p:nvSpPr>
        <p:spPr bwMode="auto">
          <a:xfrm>
            <a:off x="13007565" y="4813710"/>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02" name="TextBox 401"/>
          <p:cNvSpPr txBox="1"/>
          <p:nvPr/>
        </p:nvSpPr>
        <p:spPr>
          <a:xfrm>
            <a:off x="12571466" y="4496564"/>
            <a:ext cx="314510" cy="400110"/>
          </a:xfrm>
          <a:prstGeom prst="rect">
            <a:avLst/>
          </a:prstGeom>
          <a:noFill/>
        </p:spPr>
        <p:txBody>
          <a:bodyPr wrap="none" rtlCol="0">
            <a:spAutoFit/>
          </a:bodyPr>
          <a:lstStyle/>
          <a:p>
            <a:r>
              <a:rPr lang="en-US" sz="2000" dirty="0">
                <a:solidFill>
                  <a:srgbClr val="262598"/>
                </a:solidFill>
                <a:latin typeface="+mj-lt"/>
              </a:rPr>
              <a:t>1</a:t>
            </a:r>
          </a:p>
        </p:txBody>
      </p:sp>
      <p:sp>
        <p:nvSpPr>
          <p:cNvPr id="241" name="Rectangle 240"/>
          <p:cNvSpPr/>
          <p:nvPr/>
        </p:nvSpPr>
        <p:spPr bwMode="auto">
          <a:xfrm>
            <a:off x="13962534"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43" name="Rectangle 242"/>
          <p:cNvSpPr/>
          <p:nvPr/>
        </p:nvSpPr>
        <p:spPr bwMode="auto">
          <a:xfrm>
            <a:off x="13774266"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45" name="Rectangle 244"/>
          <p:cNvSpPr/>
          <p:nvPr/>
        </p:nvSpPr>
        <p:spPr bwMode="auto">
          <a:xfrm>
            <a:off x="13585998"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47" name="Rectangle 246"/>
          <p:cNvSpPr/>
          <p:nvPr/>
        </p:nvSpPr>
        <p:spPr bwMode="auto">
          <a:xfrm>
            <a:off x="13397730"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49" name="Rectangle 248"/>
          <p:cNvSpPr/>
          <p:nvPr/>
        </p:nvSpPr>
        <p:spPr bwMode="auto">
          <a:xfrm>
            <a:off x="13209462"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28" name="Rectangle 127"/>
          <p:cNvSpPr/>
          <p:nvPr/>
        </p:nvSpPr>
        <p:spPr bwMode="auto">
          <a:xfrm>
            <a:off x="13017945"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30" name="Rectangle 129"/>
          <p:cNvSpPr/>
          <p:nvPr/>
        </p:nvSpPr>
        <p:spPr bwMode="auto">
          <a:xfrm>
            <a:off x="12829677"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33" name="Rectangle 132"/>
          <p:cNvSpPr/>
          <p:nvPr/>
        </p:nvSpPr>
        <p:spPr bwMode="auto">
          <a:xfrm>
            <a:off x="12641409"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35" name="Rectangle 134"/>
          <p:cNvSpPr/>
          <p:nvPr/>
        </p:nvSpPr>
        <p:spPr bwMode="auto">
          <a:xfrm>
            <a:off x="12453141"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42" name="Rectangle 241"/>
          <p:cNvSpPr/>
          <p:nvPr/>
        </p:nvSpPr>
        <p:spPr bwMode="auto">
          <a:xfrm>
            <a:off x="13868400" y="3615130"/>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900" b="0" i="0" u="none" strike="noStrike" cap="none" normalizeH="0" baseline="0" dirty="0">
              <a:ln>
                <a:noFill/>
              </a:ln>
              <a:solidFill>
                <a:schemeClr val="bg1"/>
              </a:solidFill>
              <a:effectLst/>
              <a:latin typeface="+mj-lt"/>
            </a:endParaRPr>
          </a:p>
        </p:txBody>
      </p:sp>
      <p:sp>
        <p:nvSpPr>
          <p:cNvPr id="244" name="Rectangle 243"/>
          <p:cNvSpPr/>
          <p:nvPr/>
        </p:nvSpPr>
        <p:spPr bwMode="auto">
          <a:xfrm>
            <a:off x="13680132" y="3615130"/>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46" name="Rectangle 245"/>
          <p:cNvSpPr/>
          <p:nvPr/>
        </p:nvSpPr>
        <p:spPr bwMode="auto">
          <a:xfrm>
            <a:off x="13491757" y="3615130"/>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48" name="Rectangle 247"/>
          <p:cNvSpPr/>
          <p:nvPr/>
        </p:nvSpPr>
        <p:spPr bwMode="auto">
          <a:xfrm>
            <a:off x="13303596" y="3615130"/>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80" name="Rectangle 379"/>
          <p:cNvSpPr/>
          <p:nvPr/>
        </p:nvSpPr>
        <p:spPr bwMode="auto">
          <a:xfrm>
            <a:off x="13111205" y="3616624"/>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900" b="0" i="0" u="none" strike="noStrike" cap="none" normalizeH="0" baseline="0" dirty="0">
              <a:ln>
                <a:noFill/>
              </a:ln>
              <a:solidFill>
                <a:schemeClr val="bg1"/>
              </a:solidFill>
              <a:effectLst/>
              <a:latin typeface="+mj-lt"/>
            </a:endParaRPr>
          </a:p>
        </p:txBody>
      </p:sp>
      <p:sp>
        <p:nvSpPr>
          <p:cNvPr id="381" name="Rectangle 380"/>
          <p:cNvSpPr/>
          <p:nvPr/>
        </p:nvSpPr>
        <p:spPr bwMode="auto">
          <a:xfrm>
            <a:off x="12922937" y="3616624"/>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82" name="Rectangle 381"/>
          <p:cNvSpPr/>
          <p:nvPr/>
        </p:nvSpPr>
        <p:spPr bwMode="auto">
          <a:xfrm>
            <a:off x="12734562" y="3616624"/>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83" name="Rectangle 382"/>
          <p:cNvSpPr/>
          <p:nvPr/>
        </p:nvSpPr>
        <p:spPr bwMode="auto">
          <a:xfrm>
            <a:off x="12546401" y="3616624"/>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03" name="TextBox 402"/>
          <p:cNvSpPr txBox="1"/>
          <p:nvPr/>
        </p:nvSpPr>
        <p:spPr>
          <a:xfrm>
            <a:off x="2522881" y="6847750"/>
            <a:ext cx="9477723" cy="619850"/>
          </a:xfrm>
          <a:prstGeom prst="rect">
            <a:avLst/>
          </a:prstGeom>
          <a:noFill/>
        </p:spPr>
        <p:txBody>
          <a:bodyPr wrap="none" rtlCol="0">
            <a:spAutoFit/>
          </a:bodyPr>
          <a:lstStyle/>
          <a:p>
            <a:pPr algn="ctr"/>
            <a:r>
              <a:rPr lang="en-US" dirty="0">
                <a:latin typeface="+mj-lt"/>
              </a:rPr>
              <a:t>Does this give fair (i.e. equal) share of the data rate?</a:t>
            </a:r>
          </a:p>
        </p:txBody>
      </p:sp>
      <p:grpSp>
        <p:nvGrpSpPr>
          <p:cNvPr id="148" name="Group 147"/>
          <p:cNvGrpSpPr/>
          <p:nvPr/>
        </p:nvGrpSpPr>
        <p:grpSpPr>
          <a:xfrm>
            <a:off x="9905330" y="4495107"/>
            <a:ext cx="390330" cy="1050757"/>
            <a:chOff x="11303629" y="4495107"/>
            <a:chExt cx="390330" cy="1050757"/>
          </a:xfrm>
        </p:grpSpPr>
        <p:sp>
          <p:nvSpPr>
            <p:cNvPr id="149" name="Rectangle 148"/>
            <p:cNvSpPr/>
            <p:nvPr/>
          </p:nvSpPr>
          <p:spPr bwMode="auto">
            <a:xfrm>
              <a:off x="11303629" y="4802688"/>
              <a:ext cx="390330" cy="743176"/>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50" name="Rectangle 149"/>
            <p:cNvSpPr/>
            <p:nvPr/>
          </p:nvSpPr>
          <p:spPr bwMode="auto">
            <a:xfrm>
              <a:off x="11590105" y="4813894"/>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51" name="Rectangle 150"/>
            <p:cNvSpPr/>
            <p:nvPr/>
          </p:nvSpPr>
          <p:spPr bwMode="auto">
            <a:xfrm>
              <a:off x="11498896" y="4813894"/>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52" name="Rectangle 151"/>
            <p:cNvSpPr/>
            <p:nvPr/>
          </p:nvSpPr>
          <p:spPr bwMode="auto">
            <a:xfrm>
              <a:off x="11407687" y="4813894"/>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53" name="Rectangle 152"/>
            <p:cNvSpPr/>
            <p:nvPr/>
          </p:nvSpPr>
          <p:spPr bwMode="auto">
            <a:xfrm>
              <a:off x="11316478" y="4813894"/>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54" name="TextBox 153"/>
            <p:cNvSpPr txBox="1"/>
            <p:nvPr/>
          </p:nvSpPr>
          <p:spPr>
            <a:xfrm>
              <a:off x="11357327" y="4495107"/>
              <a:ext cx="314510" cy="400110"/>
            </a:xfrm>
            <a:prstGeom prst="rect">
              <a:avLst/>
            </a:prstGeom>
            <a:noFill/>
          </p:spPr>
          <p:txBody>
            <a:bodyPr wrap="none" rtlCol="0">
              <a:spAutoFit/>
            </a:bodyPr>
            <a:lstStyle/>
            <a:p>
              <a:r>
                <a:rPr lang="en-US" sz="2000" dirty="0">
                  <a:solidFill>
                    <a:srgbClr val="FF0000"/>
                  </a:solidFill>
                  <a:latin typeface="+mj-lt"/>
                </a:rPr>
                <a:t>5</a:t>
              </a:r>
            </a:p>
          </p:txBody>
        </p:sp>
      </p:grpSp>
    </p:spTree>
    <p:extLst>
      <p:ext uri="{BB962C8B-B14F-4D97-AF65-F5344CB8AC3E}">
        <p14:creationId xmlns:p14="http://schemas.microsoft.com/office/powerpoint/2010/main" val="1826193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right)">
                                      <p:cBhvr>
                                        <p:cTn id="11" dur="500"/>
                                        <p:tgtEl>
                                          <p:spTgt spid="3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5"/>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56"/>
                                        </p:tgtEl>
                                      </p:cBhvr>
                                    </p:animEffect>
                                    <p:set>
                                      <p:cBhvr>
                                        <p:cTn id="22" dur="1" fill="hold">
                                          <p:stCondLst>
                                            <p:cond delay="499"/>
                                          </p:stCondLst>
                                        </p:cTn>
                                        <p:tgtEl>
                                          <p:spTgt spid="56"/>
                                        </p:tgtEl>
                                        <p:attrNameLst>
                                          <p:attrName>style.visibility</p:attrName>
                                        </p:attrNameLst>
                                      </p:cBhvr>
                                      <p:to>
                                        <p:strVal val="hidden"/>
                                      </p:to>
                                    </p:set>
                                  </p:childTnLst>
                                </p:cTn>
                              </p:par>
                              <p:par>
                                <p:cTn id="23" presetID="10" presetClass="entr" presetSubtype="0" fill="hold" grpId="0"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42"/>
                                        </p:tgtEl>
                                        <p:attrNameLst>
                                          <p:attrName>style.visibility</p:attrName>
                                        </p:attrNameLst>
                                      </p:cBhvr>
                                      <p:to>
                                        <p:strVal val="visible"/>
                                      </p:to>
                                    </p:set>
                                  </p:childTnLst>
                                </p:cTn>
                              </p:par>
                              <p:par>
                                <p:cTn id="30" presetID="0" presetClass="path" presetSubtype="0" fill="hold" grpId="1" nodeType="withEffect">
                                  <p:stCondLst>
                                    <p:cond delay="0"/>
                                  </p:stCondLst>
                                  <p:childTnLst>
                                    <p:animMotion origin="layout" path="M -4.86111E-6 -4.69136E-6 L 0.00337 0.14719 " pathEditMode="relative" rAng="0" ptsTypes="AA">
                                      <p:cBhvr>
                                        <p:cTn id="31" dur="500" fill="hold"/>
                                        <p:tgtEl>
                                          <p:spTgt spid="242"/>
                                        </p:tgtEl>
                                        <p:attrNameLst>
                                          <p:attrName>ppt_x</p:attrName>
                                          <p:attrName>ppt_y</p:attrName>
                                        </p:attrNameLst>
                                      </p:cBhvr>
                                      <p:rCtr x="163" y="7350"/>
                                    </p:animMotion>
                                  </p:childTnLst>
                                  <p:subTnLst>
                                    <p:set>
                                      <p:cBhvr override="childStyle">
                                        <p:cTn dur="1" fill="hold" display="0" masterRel="sameClick" afterEffect="1">
                                          <p:stCondLst>
                                            <p:cond evt="end" delay="0">
                                              <p:tn val="30"/>
                                            </p:cond>
                                          </p:stCondLst>
                                        </p:cTn>
                                        <p:tgtEl>
                                          <p:spTgt spid="242"/>
                                        </p:tgtEl>
                                        <p:attrNameLst>
                                          <p:attrName>style.visibility</p:attrName>
                                        </p:attrNameLst>
                                      </p:cBhvr>
                                      <p:to>
                                        <p:strVal val="hidden"/>
                                      </p:to>
                                    </p:set>
                                  </p:subTnLst>
                                </p:cTn>
                              </p:par>
                            </p:childTnLst>
                          </p:cTn>
                        </p:par>
                        <p:par>
                          <p:cTn id="32" fill="hold">
                            <p:stCondLst>
                              <p:cond delay="500"/>
                            </p:stCondLst>
                            <p:childTnLst>
                              <p:par>
                                <p:cTn id="33" presetID="1" presetClass="entr" presetSubtype="0" fill="hold" grpId="0" nodeType="afterEffect">
                                  <p:stCondLst>
                                    <p:cond delay="0"/>
                                  </p:stCondLst>
                                  <p:childTnLst>
                                    <p:set>
                                      <p:cBhvr>
                                        <p:cTn id="34" dur="1" fill="hold">
                                          <p:stCondLst>
                                            <p:cond delay="0"/>
                                          </p:stCondLst>
                                        </p:cTn>
                                        <p:tgtEl>
                                          <p:spTgt spid="273"/>
                                        </p:tgtEl>
                                        <p:attrNameLst>
                                          <p:attrName>style.visibility</p:attrName>
                                        </p:attrNameLst>
                                      </p:cBhvr>
                                      <p:to>
                                        <p:strVal val="visible"/>
                                      </p:to>
                                    </p:set>
                                  </p:childTnLst>
                                </p:cTn>
                              </p:par>
                              <p:par>
                                <p:cTn id="35" presetID="0" presetClass="path" presetSubtype="0" fill="hold" grpId="2" nodeType="withEffect">
                                  <p:stCondLst>
                                    <p:cond delay="0"/>
                                  </p:stCondLst>
                                  <p:childTnLst>
                                    <p:animMotion origin="layout" path="M -2.53472E-6 -4.69136E-6 L 0.00966 0.14719 " pathEditMode="relative" rAng="0" ptsTypes="AA">
                                      <p:cBhvr>
                                        <p:cTn id="36" dur="500" fill="hold"/>
                                        <p:tgtEl>
                                          <p:spTgt spid="244"/>
                                        </p:tgtEl>
                                        <p:attrNameLst>
                                          <p:attrName>ppt_x</p:attrName>
                                          <p:attrName>ppt_y</p:attrName>
                                        </p:attrNameLst>
                                      </p:cBhvr>
                                      <p:rCtr x="477" y="7350"/>
                                    </p:animMotion>
                                  </p:childTnLst>
                                  <p:subTnLst>
                                    <p:set>
                                      <p:cBhvr override="childStyle">
                                        <p:cTn dur="1" fill="hold" display="0" masterRel="sameClick" afterEffect="1">
                                          <p:stCondLst>
                                            <p:cond evt="end" delay="0">
                                              <p:tn val="35"/>
                                            </p:cond>
                                          </p:stCondLst>
                                        </p:cTn>
                                        <p:tgtEl>
                                          <p:spTgt spid="244"/>
                                        </p:tgtEl>
                                        <p:attrNameLst>
                                          <p:attrName>style.visibility</p:attrName>
                                        </p:attrNameLst>
                                      </p:cBhvr>
                                      <p:to>
                                        <p:strVal val="hidden"/>
                                      </p:to>
                                    </p:set>
                                  </p:subTnLst>
                                </p:cTn>
                              </p:par>
                            </p:childTnLst>
                          </p:cTn>
                        </p:par>
                        <p:par>
                          <p:cTn id="37" fill="hold">
                            <p:stCondLst>
                              <p:cond delay="1000"/>
                            </p:stCondLst>
                            <p:childTnLst>
                              <p:par>
                                <p:cTn id="38" presetID="1" presetClass="entr" presetSubtype="0" fill="hold" grpId="0" nodeType="afterEffect">
                                  <p:stCondLst>
                                    <p:cond delay="0"/>
                                  </p:stCondLst>
                                  <p:childTnLst>
                                    <p:set>
                                      <p:cBhvr>
                                        <p:cTn id="39" dur="1" fill="hold">
                                          <p:stCondLst>
                                            <p:cond delay="0"/>
                                          </p:stCondLst>
                                        </p:cTn>
                                        <p:tgtEl>
                                          <p:spTgt spid="274"/>
                                        </p:tgtEl>
                                        <p:attrNameLst>
                                          <p:attrName>style.visibility</p:attrName>
                                        </p:attrNameLst>
                                      </p:cBhvr>
                                      <p:to>
                                        <p:strVal val="visible"/>
                                      </p:to>
                                    </p:set>
                                  </p:childTnLst>
                                </p:cTn>
                              </p:par>
                              <p:par>
                                <p:cTn id="40" presetID="0" presetClass="path" presetSubtype="0" fill="hold" grpId="1" nodeType="withEffect">
                                  <p:stCondLst>
                                    <p:cond delay="0"/>
                                  </p:stCondLst>
                                  <p:childTnLst>
                                    <p:animMotion origin="layout" path="M 0 0 L 0.01725 0.14719 " pathEditMode="relative" ptsTypes="AA">
                                      <p:cBhvr>
                                        <p:cTn id="41" dur="500" fill="hold"/>
                                        <p:tgtEl>
                                          <p:spTgt spid="246"/>
                                        </p:tgtEl>
                                        <p:attrNameLst>
                                          <p:attrName>ppt_x</p:attrName>
                                          <p:attrName>ppt_y</p:attrName>
                                        </p:attrNameLst>
                                      </p:cBhvr>
                                    </p:animMotion>
                                  </p:childTnLst>
                                  <p:subTnLst>
                                    <p:set>
                                      <p:cBhvr override="childStyle">
                                        <p:cTn dur="1" fill="hold" display="0" masterRel="sameClick" afterEffect="1">
                                          <p:stCondLst>
                                            <p:cond evt="end" delay="0">
                                              <p:tn val="40"/>
                                            </p:cond>
                                          </p:stCondLst>
                                        </p:cTn>
                                        <p:tgtEl>
                                          <p:spTgt spid="246"/>
                                        </p:tgtEl>
                                        <p:attrNameLst>
                                          <p:attrName>style.visibility</p:attrName>
                                        </p:attrNameLst>
                                      </p:cBhvr>
                                      <p:to>
                                        <p:strVal val="hidden"/>
                                      </p:to>
                                    </p:set>
                                  </p:subTnLst>
                                </p:cTn>
                              </p:par>
                            </p:childTnLst>
                          </p:cTn>
                        </p:par>
                        <p:par>
                          <p:cTn id="42" fill="hold">
                            <p:stCondLst>
                              <p:cond delay="1500"/>
                            </p:stCondLst>
                            <p:childTnLst>
                              <p:par>
                                <p:cTn id="43" presetID="1" presetClass="entr" presetSubtype="0" fill="hold" grpId="0" nodeType="afterEffect">
                                  <p:stCondLst>
                                    <p:cond delay="0"/>
                                  </p:stCondLst>
                                  <p:childTnLst>
                                    <p:set>
                                      <p:cBhvr>
                                        <p:cTn id="44" dur="1" fill="hold">
                                          <p:stCondLst>
                                            <p:cond delay="0"/>
                                          </p:stCondLst>
                                        </p:cTn>
                                        <p:tgtEl>
                                          <p:spTgt spid="275"/>
                                        </p:tgtEl>
                                        <p:attrNameLst>
                                          <p:attrName>style.visibility</p:attrName>
                                        </p:attrNameLst>
                                      </p:cBhvr>
                                      <p:to>
                                        <p:strVal val="visible"/>
                                      </p:to>
                                    </p:set>
                                  </p:childTnLst>
                                </p:cTn>
                              </p:par>
                              <p:par>
                                <p:cTn id="45" presetID="0" presetClass="path" presetSubtype="0" fill="hold" grpId="1" nodeType="withEffect">
                                  <p:stCondLst>
                                    <p:cond delay="0"/>
                                  </p:stCondLst>
                                  <p:childTnLst>
                                    <p:animMotion origin="layout" path="M 3.61111E-6 -4.69136E-6 L 0.02267 0.14719 " pathEditMode="relative" rAng="0" ptsTypes="AA">
                                      <p:cBhvr>
                                        <p:cTn id="46" dur="500" fill="hold"/>
                                        <p:tgtEl>
                                          <p:spTgt spid="248"/>
                                        </p:tgtEl>
                                        <p:attrNameLst>
                                          <p:attrName>ppt_x</p:attrName>
                                          <p:attrName>ppt_y</p:attrName>
                                        </p:attrNameLst>
                                      </p:cBhvr>
                                      <p:rCtr x="1128" y="7350"/>
                                    </p:animMotion>
                                  </p:childTnLst>
                                  <p:subTnLst>
                                    <p:set>
                                      <p:cBhvr override="childStyle">
                                        <p:cTn dur="1" fill="hold" display="0" masterRel="sameClick" afterEffect="1">
                                          <p:stCondLst>
                                            <p:cond evt="end" delay="0">
                                              <p:tn val="45"/>
                                            </p:cond>
                                          </p:stCondLst>
                                        </p:cTn>
                                        <p:tgtEl>
                                          <p:spTgt spid="248"/>
                                        </p:tgtEl>
                                        <p:attrNameLst>
                                          <p:attrName>style.visibility</p:attrName>
                                        </p:attrNameLst>
                                      </p:cBhvr>
                                      <p:to>
                                        <p:strVal val="hidden"/>
                                      </p:to>
                                    </p:set>
                                  </p:subTnLst>
                                </p:cTn>
                              </p:par>
                            </p:childTnLst>
                          </p:cTn>
                        </p:par>
                        <p:par>
                          <p:cTn id="47" fill="hold">
                            <p:stCondLst>
                              <p:cond delay="2000"/>
                            </p:stCondLst>
                            <p:childTnLst>
                              <p:par>
                                <p:cTn id="48" presetID="1" presetClass="entr" presetSubtype="0" fill="hold" grpId="0" nodeType="afterEffect">
                                  <p:stCondLst>
                                    <p:cond delay="0"/>
                                  </p:stCondLst>
                                  <p:childTnLst>
                                    <p:set>
                                      <p:cBhvr>
                                        <p:cTn id="49" dur="1" fill="hold">
                                          <p:stCondLst>
                                            <p:cond delay="0"/>
                                          </p:stCondLst>
                                        </p:cTn>
                                        <p:tgtEl>
                                          <p:spTgt spid="276"/>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43"/>
                                        </p:tgtEl>
                                        <p:attrNameLst>
                                          <p:attrName>style.visibility</p:attrName>
                                        </p:attrNameLst>
                                      </p:cBhvr>
                                      <p:to>
                                        <p:strVal val="visible"/>
                                      </p:to>
                                    </p:set>
                                  </p:childTnLst>
                                </p:cTn>
                              </p:par>
                              <p:par>
                                <p:cTn id="54" presetID="0" presetClass="path" presetSubtype="0" fill="hold" grpId="1" nodeType="withEffect">
                                  <p:stCondLst>
                                    <p:cond delay="0"/>
                                  </p:stCondLst>
                                  <p:childTnLst>
                                    <p:animMotion origin="layout" path="M 2.95139E-6 2.40741E-6 L 0.02398 0.1439 " pathEditMode="relative" rAng="0" ptsTypes="AA">
                                      <p:cBhvr>
                                        <p:cTn id="55" dur="500" fill="hold"/>
                                        <p:tgtEl>
                                          <p:spTgt spid="380"/>
                                        </p:tgtEl>
                                        <p:attrNameLst>
                                          <p:attrName>ppt_x</p:attrName>
                                          <p:attrName>ppt_y</p:attrName>
                                        </p:attrNameLst>
                                      </p:cBhvr>
                                      <p:rCtr x="1194" y="7195"/>
                                    </p:animMotion>
                                  </p:childTnLst>
                                  <p:subTnLst>
                                    <p:set>
                                      <p:cBhvr override="childStyle">
                                        <p:cTn dur="1" fill="hold" display="0" masterRel="sameClick" afterEffect="1">
                                          <p:stCondLst>
                                            <p:cond evt="end" delay="0">
                                              <p:tn val="54"/>
                                            </p:cond>
                                          </p:stCondLst>
                                        </p:cTn>
                                        <p:tgtEl>
                                          <p:spTgt spid="380"/>
                                        </p:tgtEl>
                                        <p:attrNameLst>
                                          <p:attrName>style.visibility</p:attrName>
                                        </p:attrNameLst>
                                      </p:cBhvr>
                                      <p:to>
                                        <p:strVal val="hidden"/>
                                      </p:to>
                                    </p:set>
                                  </p:subTnLst>
                                </p:cTn>
                              </p:par>
                            </p:childTnLst>
                          </p:cTn>
                        </p:par>
                        <p:par>
                          <p:cTn id="56" fill="hold">
                            <p:stCondLst>
                              <p:cond delay="500"/>
                            </p:stCondLst>
                            <p:childTnLst>
                              <p:par>
                                <p:cTn id="57" presetID="1" presetClass="entr" presetSubtype="0" fill="hold" grpId="0" nodeType="afterEffect">
                                  <p:stCondLst>
                                    <p:cond delay="0"/>
                                  </p:stCondLst>
                                  <p:childTnLst>
                                    <p:set>
                                      <p:cBhvr>
                                        <p:cTn id="58" dur="1" fill="hold">
                                          <p:stCondLst>
                                            <p:cond delay="0"/>
                                          </p:stCondLst>
                                        </p:cTn>
                                        <p:tgtEl>
                                          <p:spTgt spid="376"/>
                                        </p:tgtEl>
                                        <p:attrNameLst>
                                          <p:attrName>style.visibility</p:attrName>
                                        </p:attrNameLst>
                                      </p:cBhvr>
                                      <p:to>
                                        <p:strVal val="visible"/>
                                      </p:to>
                                    </p:set>
                                  </p:childTnLst>
                                </p:cTn>
                              </p:par>
                              <p:par>
                                <p:cTn id="59" presetID="0" presetClass="path" presetSubtype="0" fill="hold" grpId="1" nodeType="withEffect">
                                  <p:stCondLst>
                                    <p:cond delay="0"/>
                                  </p:stCondLst>
                                  <p:childTnLst>
                                    <p:animMotion origin="layout" path="M -4.72222E-6 2.40741E-6 L 0.03039 0.1439 " pathEditMode="relative" rAng="0" ptsTypes="AA">
                                      <p:cBhvr>
                                        <p:cTn id="60" dur="500" fill="hold"/>
                                        <p:tgtEl>
                                          <p:spTgt spid="381"/>
                                        </p:tgtEl>
                                        <p:attrNameLst>
                                          <p:attrName>ppt_x</p:attrName>
                                          <p:attrName>ppt_y</p:attrName>
                                        </p:attrNameLst>
                                      </p:cBhvr>
                                      <p:rCtr x="1519" y="7195"/>
                                    </p:animMotion>
                                  </p:childTnLst>
                                  <p:subTnLst>
                                    <p:set>
                                      <p:cBhvr override="childStyle">
                                        <p:cTn dur="1" fill="hold" display="0" masterRel="sameClick" afterEffect="1">
                                          <p:stCondLst>
                                            <p:cond evt="end" delay="0">
                                              <p:tn val="59"/>
                                            </p:cond>
                                          </p:stCondLst>
                                        </p:cTn>
                                        <p:tgtEl>
                                          <p:spTgt spid="381"/>
                                        </p:tgtEl>
                                        <p:attrNameLst>
                                          <p:attrName>style.visibility</p:attrName>
                                        </p:attrNameLst>
                                      </p:cBhvr>
                                      <p:to>
                                        <p:strVal val="hidden"/>
                                      </p:to>
                                    </p:set>
                                  </p:subTnLst>
                                </p:cTn>
                              </p:par>
                            </p:childTnLst>
                          </p:cTn>
                        </p:par>
                        <p:par>
                          <p:cTn id="61" fill="hold">
                            <p:stCondLst>
                              <p:cond delay="1000"/>
                            </p:stCondLst>
                            <p:childTnLst>
                              <p:par>
                                <p:cTn id="62" presetID="1" presetClass="entr" presetSubtype="0" fill="hold" grpId="0" nodeType="afterEffect">
                                  <p:stCondLst>
                                    <p:cond delay="0"/>
                                  </p:stCondLst>
                                  <p:childTnLst>
                                    <p:set>
                                      <p:cBhvr>
                                        <p:cTn id="63" dur="1" fill="hold">
                                          <p:stCondLst>
                                            <p:cond delay="0"/>
                                          </p:stCondLst>
                                        </p:cTn>
                                        <p:tgtEl>
                                          <p:spTgt spid="377"/>
                                        </p:tgtEl>
                                        <p:attrNameLst>
                                          <p:attrName>style.visibility</p:attrName>
                                        </p:attrNameLst>
                                      </p:cBhvr>
                                      <p:to>
                                        <p:strVal val="visible"/>
                                      </p:to>
                                    </p:set>
                                  </p:childTnLst>
                                </p:cTn>
                              </p:par>
                              <p:par>
                                <p:cTn id="64" presetID="0" presetClass="path" presetSubtype="0" fill="hold" grpId="1" nodeType="withEffect">
                                  <p:stCondLst>
                                    <p:cond delay="0"/>
                                  </p:stCondLst>
                                  <p:childTnLst>
                                    <p:animMotion origin="layout" path="M -2.39583E-6 2.40741E-6 L 0.03711 0.14641 " pathEditMode="relative" rAng="0" ptsTypes="AA">
                                      <p:cBhvr>
                                        <p:cTn id="65" dur="500" fill="hold"/>
                                        <p:tgtEl>
                                          <p:spTgt spid="382"/>
                                        </p:tgtEl>
                                        <p:attrNameLst>
                                          <p:attrName>ppt_x</p:attrName>
                                          <p:attrName>ppt_y</p:attrName>
                                        </p:attrNameLst>
                                      </p:cBhvr>
                                      <p:rCtr x="1855" y="7311"/>
                                    </p:animMotion>
                                  </p:childTnLst>
                                  <p:subTnLst>
                                    <p:set>
                                      <p:cBhvr override="childStyle">
                                        <p:cTn dur="1" fill="hold" display="0" masterRel="sameClick" afterEffect="1">
                                          <p:stCondLst>
                                            <p:cond evt="end" delay="0">
                                              <p:tn val="64"/>
                                            </p:cond>
                                          </p:stCondLst>
                                        </p:cTn>
                                        <p:tgtEl>
                                          <p:spTgt spid="382"/>
                                        </p:tgtEl>
                                        <p:attrNameLst>
                                          <p:attrName>style.visibility</p:attrName>
                                        </p:attrNameLst>
                                      </p:cBhvr>
                                      <p:to>
                                        <p:strVal val="hidden"/>
                                      </p:to>
                                    </p:set>
                                  </p:subTnLst>
                                </p:cTn>
                              </p:par>
                            </p:childTnLst>
                          </p:cTn>
                        </p:par>
                        <p:par>
                          <p:cTn id="66" fill="hold">
                            <p:stCondLst>
                              <p:cond delay="1500"/>
                            </p:stCondLst>
                            <p:childTnLst>
                              <p:par>
                                <p:cTn id="67" presetID="1" presetClass="entr" presetSubtype="0" fill="hold" grpId="0" nodeType="afterEffect">
                                  <p:stCondLst>
                                    <p:cond delay="0"/>
                                  </p:stCondLst>
                                  <p:childTnLst>
                                    <p:set>
                                      <p:cBhvr>
                                        <p:cTn id="68" dur="1" fill="hold">
                                          <p:stCondLst>
                                            <p:cond delay="0"/>
                                          </p:stCondLst>
                                        </p:cTn>
                                        <p:tgtEl>
                                          <p:spTgt spid="378"/>
                                        </p:tgtEl>
                                        <p:attrNameLst>
                                          <p:attrName>style.visibility</p:attrName>
                                        </p:attrNameLst>
                                      </p:cBhvr>
                                      <p:to>
                                        <p:strVal val="visible"/>
                                      </p:to>
                                    </p:set>
                                  </p:childTnLst>
                                </p:cTn>
                              </p:par>
                              <p:par>
                                <p:cTn id="69" presetID="0" presetClass="path" presetSubtype="0" fill="hold" grpId="1" nodeType="withEffect">
                                  <p:stCondLst>
                                    <p:cond delay="0"/>
                                  </p:stCondLst>
                                  <p:childTnLst>
                                    <p:animMotion origin="layout" path="M 1.42361E-6 2.40741E-6 L 0.04351 0.14699 " pathEditMode="relative" rAng="0" ptsTypes="AA">
                                      <p:cBhvr>
                                        <p:cTn id="70" dur="500" fill="hold"/>
                                        <p:tgtEl>
                                          <p:spTgt spid="383"/>
                                        </p:tgtEl>
                                        <p:attrNameLst>
                                          <p:attrName>ppt_x</p:attrName>
                                          <p:attrName>ppt_y</p:attrName>
                                        </p:attrNameLst>
                                      </p:cBhvr>
                                      <p:rCtr x="2170" y="7350"/>
                                    </p:animMotion>
                                  </p:childTnLst>
                                  <p:subTnLst>
                                    <p:set>
                                      <p:cBhvr override="childStyle">
                                        <p:cTn dur="1" fill="hold" display="0" masterRel="sameClick" afterEffect="1">
                                          <p:stCondLst>
                                            <p:cond evt="end" delay="0">
                                              <p:tn val="69"/>
                                            </p:cond>
                                          </p:stCondLst>
                                        </p:cTn>
                                        <p:tgtEl>
                                          <p:spTgt spid="383"/>
                                        </p:tgtEl>
                                        <p:attrNameLst>
                                          <p:attrName>style.visibility</p:attrName>
                                        </p:attrNameLst>
                                      </p:cBhvr>
                                      <p:to>
                                        <p:strVal val="hidden"/>
                                      </p:to>
                                    </p:set>
                                  </p:subTnLst>
                                </p:cTn>
                              </p:par>
                            </p:childTnLst>
                          </p:cTn>
                        </p:par>
                        <p:par>
                          <p:cTn id="71" fill="hold">
                            <p:stCondLst>
                              <p:cond delay="2000"/>
                            </p:stCondLst>
                            <p:childTnLst>
                              <p:par>
                                <p:cTn id="72" presetID="1" presetClass="entr" presetSubtype="0" fill="hold" grpId="0" nodeType="afterEffect">
                                  <p:stCondLst>
                                    <p:cond delay="0"/>
                                  </p:stCondLst>
                                  <p:childTnLst>
                                    <p:set>
                                      <p:cBhvr>
                                        <p:cTn id="73" dur="1" fill="hold">
                                          <p:stCondLst>
                                            <p:cond delay="0"/>
                                          </p:stCondLst>
                                        </p:cTn>
                                        <p:tgtEl>
                                          <p:spTgt spid="379"/>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392"/>
                                        </p:tgtEl>
                                        <p:attrNameLst>
                                          <p:attrName>style.visibility</p:attrName>
                                        </p:attrNameLst>
                                      </p:cBhvr>
                                      <p:to>
                                        <p:strVal val="visible"/>
                                      </p:to>
                                    </p:set>
                                  </p:childTnLst>
                                </p:cTn>
                              </p:par>
                              <p:par>
                                <p:cTn id="78" presetID="1" presetClass="entr" presetSubtype="0" fill="hold" grpId="0" nodeType="withEffect">
                                  <p:stCondLst>
                                    <p:cond delay="0"/>
                                  </p:stCondLst>
                                  <p:childTnLst>
                                    <p:set>
                                      <p:cBhvr>
                                        <p:cTn id="79" dur="1" fill="hold">
                                          <p:stCondLst>
                                            <p:cond delay="0"/>
                                          </p:stCondLst>
                                        </p:cTn>
                                        <p:tgtEl>
                                          <p:spTgt spid="402"/>
                                        </p:tgtEl>
                                        <p:attrNameLst>
                                          <p:attrName>style.visibility</p:attrName>
                                        </p:attrNameLst>
                                      </p:cBhvr>
                                      <p:to>
                                        <p:strVal val="visible"/>
                                      </p:to>
                                    </p:set>
                                  </p:childTnLst>
                                </p:cTn>
                              </p:par>
                            </p:childTnLst>
                          </p:cTn>
                        </p:par>
                        <p:par>
                          <p:cTn id="80" fill="hold">
                            <p:stCondLst>
                              <p:cond delay="0"/>
                            </p:stCondLst>
                            <p:childTnLst>
                              <p:par>
                                <p:cTn id="81" presetID="0" presetClass="path" presetSubtype="0" fill="hold" grpId="0" nodeType="afterEffect">
                                  <p:stCondLst>
                                    <p:cond delay="0"/>
                                  </p:stCondLst>
                                  <p:childTnLst>
                                    <p:animMotion origin="layout" path="M 0 0 L -0.06489 0.14719 " pathEditMode="relative" ptsTypes="AA">
                                      <p:cBhvr>
                                        <p:cTn id="82" dur="500" fill="hold"/>
                                        <p:tgtEl>
                                          <p:spTgt spid="241"/>
                                        </p:tgtEl>
                                        <p:attrNameLst>
                                          <p:attrName>ppt_x</p:attrName>
                                          <p:attrName>ppt_y</p:attrName>
                                        </p:attrNameLst>
                                      </p:cBhvr>
                                    </p:animMotion>
                                  </p:childTnLst>
                                  <p:subTnLst>
                                    <p:set>
                                      <p:cBhvr override="childStyle">
                                        <p:cTn dur="1" fill="hold" display="0" masterRel="sameClick" afterEffect="1">
                                          <p:stCondLst>
                                            <p:cond evt="end" delay="0">
                                              <p:tn val="81"/>
                                            </p:cond>
                                          </p:stCondLst>
                                        </p:cTn>
                                        <p:tgtEl>
                                          <p:spTgt spid="241"/>
                                        </p:tgtEl>
                                        <p:attrNameLst>
                                          <p:attrName>style.visibility</p:attrName>
                                        </p:attrNameLst>
                                      </p:cBhvr>
                                      <p:to>
                                        <p:strVal val="hidden"/>
                                      </p:to>
                                    </p:set>
                                  </p:subTnLst>
                                </p:cTn>
                              </p:par>
                            </p:childTnLst>
                          </p:cTn>
                        </p:par>
                        <p:par>
                          <p:cTn id="83" fill="hold">
                            <p:stCondLst>
                              <p:cond delay="500"/>
                            </p:stCondLst>
                            <p:childTnLst>
                              <p:par>
                                <p:cTn id="84" presetID="1" presetClass="entr" presetSubtype="0" fill="hold" grpId="0" nodeType="afterEffect">
                                  <p:stCondLst>
                                    <p:cond delay="0"/>
                                  </p:stCondLst>
                                  <p:childTnLst>
                                    <p:set>
                                      <p:cBhvr>
                                        <p:cTn id="85" dur="1" fill="hold">
                                          <p:stCondLst>
                                            <p:cond delay="0"/>
                                          </p:stCondLst>
                                        </p:cTn>
                                        <p:tgtEl>
                                          <p:spTgt spid="401"/>
                                        </p:tgtEl>
                                        <p:attrNameLst>
                                          <p:attrName>style.visibility</p:attrName>
                                        </p:attrNameLst>
                                      </p:cBhvr>
                                      <p:to>
                                        <p:strVal val="visible"/>
                                      </p:to>
                                    </p:set>
                                  </p:childTnLst>
                                </p:cTn>
                              </p:par>
                            </p:childTnLst>
                          </p:cTn>
                        </p:par>
                        <p:par>
                          <p:cTn id="86" fill="hold">
                            <p:stCondLst>
                              <p:cond delay="500"/>
                            </p:stCondLst>
                            <p:childTnLst>
                              <p:par>
                                <p:cTn id="87" presetID="0" presetClass="path" presetSubtype="0" fill="hold" grpId="0" nodeType="afterEffect">
                                  <p:stCondLst>
                                    <p:cond delay="0"/>
                                  </p:stCondLst>
                                  <p:childTnLst>
                                    <p:animMotion origin="layout" path="M 0 0 L -0.05827 0.14719 " pathEditMode="relative" ptsTypes="AA">
                                      <p:cBhvr>
                                        <p:cTn id="88" dur="500" fill="hold"/>
                                        <p:tgtEl>
                                          <p:spTgt spid="243"/>
                                        </p:tgtEl>
                                        <p:attrNameLst>
                                          <p:attrName>ppt_x</p:attrName>
                                          <p:attrName>ppt_y</p:attrName>
                                        </p:attrNameLst>
                                      </p:cBhvr>
                                    </p:animMotion>
                                  </p:childTnLst>
                                  <p:subTnLst>
                                    <p:set>
                                      <p:cBhvr override="childStyle">
                                        <p:cTn dur="1" fill="hold" display="0" masterRel="sameClick" afterEffect="1">
                                          <p:stCondLst>
                                            <p:cond evt="end" delay="0">
                                              <p:tn val="87"/>
                                            </p:cond>
                                          </p:stCondLst>
                                        </p:cTn>
                                        <p:tgtEl>
                                          <p:spTgt spid="243"/>
                                        </p:tgtEl>
                                        <p:attrNameLst>
                                          <p:attrName>style.visibility</p:attrName>
                                        </p:attrNameLst>
                                      </p:cBhvr>
                                      <p:to>
                                        <p:strVal val="hidden"/>
                                      </p:to>
                                    </p:set>
                                  </p:subTnLst>
                                </p:cTn>
                              </p:par>
                            </p:childTnLst>
                          </p:cTn>
                        </p:par>
                        <p:par>
                          <p:cTn id="89" fill="hold">
                            <p:stCondLst>
                              <p:cond delay="1000"/>
                            </p:stCondLst>
                            <p:childTnLst>
                              <p:par>
                                <p:cTn id="90" presetID="1" presetClass="entr" presetSubtype="0" fill="hold" grpId="0" nodeType="afterEffect">
                                  <p:stCondLst>
                                    <p:cond delay="0"/>
                                  </p:stCondLst>
                                  <p:childTnLst>
                                    <p:set>
                                      <p:cBhvr>
                                        <p:cTn id="91" dur="1" fill="hold">
                                          <p:stCondLst>
                                            <p:cond delay="0"/>
                                          </p:stCondLst>
                                        </p:cTn>
                                        <p:tgtEl>
                                          <p:spTgt spid="400"/>
                                        </p:tgtEl>
                                        <p:attrNameLst>
                                          <p:attrName>style.visibility</p:attrName>
                                        </p:attrNameLst>
                                      </p:cBhvr>
                                      <p:to>
                                        <p:strVal val="visible"/>
                                      </p:to>
                                    </p:set>
                                  </p:childTnLst>
                                </p:cTn>
                              </p:par>
                            </p:childTnLst>
                          </p:cTn>
                        </p:par>
                        <p:par>
                          <p:cTn id="92" fill="hold">
                            <p:stCondLst>
                              <p:cond delay="1000"/>
                            </p:stCondLst>
                            <p:childTnLst>
                              <p:par>
                                <p:cTn id="93" presetID="0" presetClass="path" presetSubtype="0" accel="50000" decel="50000" fill="hold" grpId="0" nodeType="afterEffect">
                                  <p:stCondLst>
                                    <p:cond delay="0"/>
                                  </p:stCondLst>
                                  <p:childTnLst>
                                    <p:animMotion origin="layout" path="M 0 0 L -0.05176 0.14719 " pathEditMode="relative" ptsTypes="AA">
                                      <p:cBhvr>
                                        <p:cTn id="94" dur="500" fill="hold"/>
                                        <p:tgtEl>
                                          <p:spTgt spid="245"/>
                                        </p:tgtEl>
                                        <p:attrNameLst>
                                          <p:attrName>ppt_x</p:attrName>
                                          <p:attrName>ppt_y</p:attrName>
                                        </p:attrNameLst>
                                      </p:cBhvr>
                                    </p:animMotion>
                                  </p:childTnLst>
                                  <p:subTnLst>
                                    <p:set>
                                      <p:cBhvr override="childStyle">
                                        <p:cTn dur="1" fill="hold" display="0" masterRel="sameClick" afterEffect="1">
                                          <p:stCondLst>
                                            <p:cond evt="end" delay="0">
                                              <p:tn val="93"/>
                                            </p:cond>
                                          </p:stCondLst>
                                        </p:cTn>
                                        <p:tgtEl>
                                          <p:spTgt spid="245"/>
                                        </p:tgtEl>
                                        <p:attrNameLst>
                                          <p:attrName>style.visibility</p:attrName>
                                        </p:attrNameLst>
                                      </p:cBhvr>
                                      <p:to>
                                        <p:strVal val="hidden"/>
                                      </p:to>
                                    </p:set>
                                  </p:subTnLst>
                                </p:cTn>
                              </p:par>
                            </p:childTnLst>
                          </p:cTn>
                        </p:par>
                        <p:par>
                          <p:cTn id="95" fill="hold">
                            <p:stCondLst>
                              <p:cond delay="1500"/>
                            </p:stCondLst>
                            <p:childTnLst>
                              <p:par>
                                <p:cTn id="96" presetID="1" presetClass="entr" presetSubtype="0" fill="hold" grpId="0" nodeType="afterEffect">
                                  <p:stCondLst>
                                    <p:cond delay="0"/>
                                  </p:stCondLst>
                                  <p:childTnLst>
                                    <p:set>
                                      <p:cBhvr>
                                        <p:cTn id="97" dur="1" fill="hold">
                                          <p:stCondLst>
                                            <p:cond delay="0"/>
                                          </p:stCondLst>
                                        </p:cTn>
                                        <p:tgtEl>
                                          <p:spTgt spid="399"/>
                                        </p:tgtEl>
                                        <p:attrNameLst>
                                          <p:attrName>style.visibility</p:attrName>
                                        </p:attrNameLst>
                                      </p:cBhvr>
                                      <p:to>
                                        <p:strVal val="visible"/>
                                      </p:to>
                                    </p:set>
                                  </p:childTnLst>
                                </p:cTn>
                              </p:par>
                            </p:childTnLst>
                          </p:cTn>
                        </p:par>
                        <p:par>
                          <p:cTn id="98" fill="hold">
                            <p:stCondLst>
                              <p:cond delay="1500"/>
                            </p:stCondLst>
                            <p:childTnLst>
                              <p:par>
                                <p:cTn id="99" presetID="0" presetClass="path" presetSubtype="0" accel="50000" decel="50000" fill="hold" grpId="0" nodeType="afterEffect">
                                  <p:stCondLst>
                                    <p:cond delay="0"/>
                                  </p:stCondLst>
                                  <p:childTnLst>
                                    <p:animMotion origin="layout" path="M 0 0 L -0.04503 0.14719 " pathEditMode="relative" ptsTypes="AA">
                                      <p:cBhvr>
                                        <p:cTn id="100" dur="500" fill="hold"/>
                                        <p:tgtEl>
                                          <p:spTgt spid="247"/>
                                        </p:tgtEl>
                                        <p:attrNameLst>
                                          <p:attrName>ppt_x</p:attrName>
                                          <p:attrName>ppt_y</p:attrName>
                                        </p:attrNameLst>
                                      </p:cBhvr>
                                    </p:animMotion>
                                  </p:childTnLst>
                                  <p:subTnLst>
                                    <p:set>
                                      <p:cBhvr override="childStyle">
                                        <p:cTn dur="1" fill="hold" display="0" masterRel="sameClick" afterEffect="1">
                                          <p:stCondLst>
                                            <p:cond evt="end" delay="0">
                                              <p:tn val="99"/>
                                            </p:cond>
                                          </p:stCondLst>
                                        </p:cTn>
                                        <p:tgtEl>
                                          <p:spTgt spid="247"/>
                                        </p:tgtEl>
                                        <p:attrNameLst>
                                          <p:attrName>style.visibility</p:attrName>
                                        </p:attrNameLst>
                                      </p:cBhvr>
                                      <p:to>
                                        <p:strVal val="hidden"/>
                                      </p:to>
                                    </p:set>
                                  </p:subTnLst>
                                </p:cTn>
                              </p:par>
                            </p:childTnLst>
                          </p:cTn>
                        </p:par>
                        <p:par>
                          <p:cTn id="101" fill="hold">
                            <p:stCondLst>
                              <p:cond delay="2000"/>
                            </p:stCondLst>
                            <p:childTnLst>
                              <p:par>
                                <p:cTn id="102" presetID="1" presetClass="entr" presetSubtype="0" fill="hold" grpId="0" nodeType="afterEffect">
                                  <p:stCondLst>
                                    <p:cond delay="0"/>
                                  </p:stCondLst>
                                  <p:childTnLst>
                                    <p:set>
                                      <p:cBhvr>
                                        <p:cTn id="103" dur="1" fill="hold">
                                          <p:stCondLst>
                                            <p:cond delay="0"/>
                                          </p:stCondLst>
                                        </p:cTn>
                                        <p:tgtEl>
                                          <p:spTgt spid="398"/>
                                        </p:tgtEl>
                                        <p:attrNameLst>
                                          <p:attrName>style.visibility</p:attrName>
                                        </p:attrNameLst>
                                      </p:cBhvr>
                                      <p:to>
                                        <p:strVal val="visible"/>
                                      </p:to>
                                    </p:set>
                                  </p:childTnLst>
                                </p:cTn>
                              </p:par>
                            </p:childTnLst>
                          </p:cTn>
                        </p:par>
                        <p:par>
                          <p:cTn id="104" fill="hold">
                            <p:stCondLst>
                              <p:cond delay="2000"/>
                            </p:stCondLst>
                            <p:childTnLst>
                              <p:par>
                                <p:cTn id="105" presetID="0" presetClass="path" presetSubtype="0" accel="50000" decel="50000" fill="hold" grpId="0" nodeType="afterEffect">
                                  <p:stCondLst>
                                    <p:cond delay="0"/>
                                  </p:stCondLst>
                                  <p:childTnLst>
                                    <p:animMotion origin="layout" path="M 0 0 L -0.03939 0.14719 " pathEditMode="relative" ptsTypes="AA">
                                      <p:cBhvr>
                                        <p:cTn id="106" dur="500" fill="hold"/>
                                        <p:tgtEl>
                                          <p:spTgt spid="249"/>
                                        </p:tgtEl>
                                        <p:attrNameLst>
                                          <p:attrName>ppt_x</p:attrName>
                                          <p:attrName>ppt_y</p:attrName>
                                        </p:attrNameLst>
                                      </p:cBhvr>
                                    </p:animMotion>
                                  </p:childTnLst>
                                  <p:subTnLst>
                                    <p:set>
                                      <p:cBhvr override="childStyle">
                                        <p:cTn dur="1" fill="hold" display="0" masterRel="sameClick" afterEffect="1">
                                          <p:stCondLst>
                                            <p:cond evt="end" delay="0">
                                              <p:tn val="105"/>
                                            </p:cond>
                                          </p:stCondLst>
                                        </p:cTn>
                                        <p:tgtEl>
                                          <p:spTgt spid="249"/>
                                        </p:tgtEl>
                                        <p:attrNameLst>
                                          <p:attrName>style.visibility</p:attrName>
                                        </p:attrNameLst>
                                      </p:cBhvr>
                                      <p:to>
                                        <p:strVal val="hidden"/>
                                      </p:to>
                                    </p:set>
                                  </p:subTnLst>
                                </p:cTn>
                              </p:par>
                            </p:childTnLst>
                          </p:cTn>
                        </p:par>
                        <p:par>
                          <p:cTn id="107" fill="hold">
                            <p:stCondLst>
                              <p:cond delay="2500"/>
                            </p:stCondLst>
                            <p:childTnLst>
                              <p:par>
                                <p:cTn id="108" presetID="1" presetClass="entr" presetSubtype="0" fill="hold" grpId="0" nodeType="afterEffect">
                                  <p:stCondLst>
                                    <p:cond delay="0"/>
                                  </p:stCondLst>
                                  <p:childTnLst>
                                    <p:set>
                                      <p:cBhvr>
                                        <p:cTn id="109" dur="1" fill="hold">
                                          <p:stCondLst>
                                            <p:cond delay="0"/>
                                          </p:stCondLst>
                                        </p:cTn>
                                        <p:tgtEl>
                                          <p:spTgt spid="397"/>
                                        </p:tgtEl>
                                        <p:attrNameLst>
                                          <p:attrName>style.visibility</p:attrName>
                                        </p:attrNameLst>
                                      </p:cBhvr>
                                      <p:to>
                                        <p:strVal val="visible"/>
                                      </p:to>
                                    </p:set>
                                  </p:childTnLst>
                                </p:cTn>
                              </p:par>
                            </p:childTnLst>
                          </p:cTn>
                        </p:par>
                        <p:par>
                          <p:cTn id="110" fill="hold">
                            <p:stCondLst>
                              <p:cond delay="2500"/>
                            </p:stCondLst>
                            <p:childTnLst>
                              <p:par>
                                <p:cTn id="111" presetID="0" presetClass="path" presetSubtype="0" accel="50000" decel="50000" fill="hold" grpId="0" nodeType="afterEffect">
                                  <p:stCondLst>
                                    <p:cond delay="0"/>
                                  </p:stCondLst>
                                  <p:childTnLst>
                                    <p:animMotion origin="layout" path="M 0 0 L -0.0319 0.14719 " pathEditMode="relative" ptsTypes="AA">
                                      <p:cBhvr>
                                        <p:cTn id="112" dur="500" fill="hold"/>
                                        <p:tgtEl>
                                          <p:spTgt spid="128"/>
                                        </p:tgtEl>
                                        <p:attrNameLst>
                                          <p:attrName>ppt_x</p:attrName>
                                          <p:attrName>ppt_y</p:attrName>
                                        </p:attrNameLst>
                                      </p:cBhvr>
                                    </p:animMotion>
                                  </p:childTnLst>
                                  <p:subTnLst>
                                    <p:set>
                                      <p:cBhvr override="childStyle">
                                        <p:cTn dur="1" fill="hold" display="0" masterRel="sameClick" afterEffect="1">
                                          <p:stCondLst>
                                            <p:cond evt="end" delay="0">
                                              <p:tn val="111"/>
                                            </p:cond>
                                          </p:stCondLst>
                                        </p:cTn>
                                        <p:tgtEl>
                                          <p:spTgt spid="128"/>
                                        </p:tgtEl>
                                        <p:attrNameLst>
                                          <p:attrName>style.visibility</p:attrName>
                                        </p:attrNameLst>
                                      </p:cBhvr>
                                      <p:to>
                                        <p:strVal val="hidden"/>
                                      </p:to>
                                    </p:set>
                                  </p:subTnLst>
                                </p:cTn>
                              </p:par>
                            </p:childTnLst>
                          </p:cTn>
                        </p:par>
                        <p:par>
                          <p:cTn id="113" fill="hold">
                            <p:stCondLst>
                              <p:cond delay="3000"/>
                            </p:stCondLst>
                            <p:childTnLst>
                              <p:par>
                                <p:cTn id="114" presetID="1" presetClass="entr" presetSubtype="0" fill="hold" grpId="0" nodeType="afterEffect">
                                  <p:stCondLst>
                                    <p:cond delay="0"/>
                                  </p:stCondLst>
                                  <p:childTnLst>
                                    <p:set>
                                      <p:cBhvr>
                                        <p:cTn id="115" dur="1" fill="hold">
                                          <p:stCondLst>
                                            <p:cond delay="0"/>
                                          </p:stCondLst>
                                        </p:cTn>
                                        <p:tgtEl>
                                          <p:spTgt spid="396"/>
                                        </p:tgtEl>
                                        <p:attrNameLst>
                                          <p:attrName>style.visibility</p:attrName>
                                        </p:attrNameLst>
                                      </p:cBhvr>
                                      <p:to>
                                        <p:strVal val="visible"/>
                                      </p:to>
                                    </p:set>
                                  </p:childTnLst>
                                </p:cTn>
                              </p:par>
                            </p:childTnLst>
                          </p:cTn>
                        </p:par>
                        <p:par>
                          <p:cTn id="116" fill="hold">
                            <p:stCondLst>
                              <p:cond delay="3000"/>
                            </p:stCondLst>
                            <p:childTnLst>
                              <p:par>
                                <p:cTn id="117" presetID="0" presetClass="path" presetSubtype="0" accel="50000" decel="50000" fill="hold" grpId="0" nodeType="afterEffect">
                                  <p:stCondLst>
                                    <p:cond delay="0"/>
                                  </p:stCondLst>
                                  <p:childTnLst>
                                    <p:animMotion origin="layout" path="M 0 0 L -0.02571 0.1468 " pathEditMode="relative" ptsTypes="AA">
                                      <p:cBhvr>
                                        <p:cTn id="118" dur="500" fill="hold"/>
                                        <p:tgtEl>
                                          <p:spTgt spid="130"/>
                                        </p:tgtEl>
                                        <p:attrNameLst>
                                          <p:attrName>ppt_x</p:attrName>
                                          <p:attrName>ppt_y</p:attrName>
                                        </p:attrNameLst>
                                      </p:cBhvr>
                                    </p:animMotion>
                                  </p:childTnLst>
                                  <p:subTnLst>
                                    <p:set>
                                      <p:cBhvr override="childStyle">
                                        <p:cTn dur="1" fill="hold" display="0" masterRel="sameClick" afterEffect="1">
                                          <p:stCondLst>
                                            <p:cond evt="end" delay="0">
                                              <p:tn val="117"/>
                                            </p:cond>
                                          </p:stCondLst>
                                        </p:cTn>
                                        <p:tgtEl>
                                          <p:spTgt spid="130"/>
                                        </p:tgtEl>
                                        <p:attrNameLst>
                                          <p:attrName>style.visibility</p:attrName>
                                        </p:attrNameLst>
                                      </p:cBhvr>
                                      <p:to>
                                        <p:strVal val="hidden"/>
                                      </p:to>
                                    </p:set>
                                  </p:subTnLst>
                                </p:cTn>
                              </p:par>
                            </p:childTnLst>
                          </p:cTn>
                        </p:par>
                        <p:par>
                          <p:cTn id="119" fill="hold">
                            <p:stCondLst>
                              <p:cond delay="3500"/>
                            </p:stCondLst>
                            <p:childTnLst>
                              <p:par>
                                <p:cTn id="120" presetID="1" presetClass="entr" presetSubtype="0" fill="hold" grpId="0" nodeType="afterEffect">
                                  <p:stCondLst>
                                    <p:cond delay="0"/>
                                  </p:stCondLst>
                                  <p:childTnLst>
                                    <p:set>
                                      <p:cBhvr>
                                        <p:cTn id="121" dur="1" fill="hold">
                                          <p:stCondLst>
                                            <p:cond delay="0"/>
                                          </p:stCondLst>
                                        </p:cTn>
                                        <p:tgtEl>
                                          <p:spTgt spid="395"/>
                                        </p:tgtEl>
                                        <p:attrNameLst>
                                          <p:attrName>style.visibility</p:attrName>
                                        </p:attrNameLst>
                                      </p:cBhvr>
                                      <p:to>
                                        <p:strVal val="visible"/>
                                      </p:to>
                                    </p:set>
                                  </p:childTnLst>
                                </p:cTn>
                              </p:par>
                            </p:childTnLst>
                          </p:cTn>
                        </p:par>
                        <p:par>
                          <p:cTn id="122" fill="hold">
                            <p:stCondLst>
                              <p:cond delay="3500"/>
                            </p:stCondLst>
                            <p:childTnLst>
                              <p:par>
                                <p:cTn id="123" presetID="0" presetClass="path" presetSubtype="0" accel="50000" decel="50000" fill="hold" grpId="0" nodeType="afterEffect">
                                  <p:stCondLst>
                                    <p:cond delay="0"/>
                                  </p:stCondLst>
                                  <p:childTnLst>
                                    <p:animMotion origin="layout" path="M 0 0 L -0.0191 0.1468 " pathEditMode="relative" ptsTypes="AA">
                                      <p:cBhvr>
                                        <p:cTn id="124" dur="500" fill="hold"/>
                                        <p:tgtEl>
                                          <p:spTgt spid="133"/>
                                        </p:tgtEl>
                                        <p:attrNameLst>
                                          <p:attrName>ppt_x</p:attrName>
                                          <p:attrName>ppt_y</p:attrName>
                                        </p:attrNameLst>
                                      </p:cBhvr>
                                    </p:animMotion>
                                  </p:childTnLst>
                                  <p:subTnLst>
                                    <p:set>
                                      <p:cBhvr override="childStyle">
                                        <p:cTn dur="1" fill="hold" display="0" masterRel="sameClick" afterEffect="1">
                                          <p:stCondLst>
                                            <p:cond evt="end" delay="0">
                                              <p:tn val="123"/>
                                            </p:cond>
                                          </p:stCondLst>
                                        </p:cTn>
                                        <p:tgtEl>
                                          <p:spTgt spid="133"/>
                                        </p:tgtEl>
                                        <p:attrNameLst>
                                          <p:attrName>style.visibility</p:attrName>
                                        </p:attrNameLst>
                                      </p:cBhvr>
                                      <p:to>
                                        <p:strVal val="hidden"/>
                                      </p:to>
                                    </p:set>
                                  </p:subTnLst>
                                </p:cTn>
                              </p:par>
                            </p:childTnLst>
                          </p:cTn>
                        </p:par>
                        <p:par>
                          <p:cTn id="125" fill="hold">
                            <p:stCondLst>
                              <p:cond delay="4000"/>
                            </p:stCondLst>
                            <p:childTnLst>
                              <p:par>
                                <p:cTn id="126" presetID="1" presetClass="entr" presetSubtype="0" fill="hold" grpId="0" nodeType="afterEffect">
                                  <p:stCondLst>
                                    <p:cond delay="0"/>
                                  </p:stCondLst>
                                  <p:childTnLst>
                                    <p:set>
                                      <p:cBhvr>
                                        <p:cTn id="127" dur="1" fill="hold">
                                          <p:stCondLst>
                                            <p:cond delay="0"/>
                                          </p:stCondLst>
                                        </p:cTn>
                                        <p:tgtEl>
                                          <p:spTgt spid="393"/>
                                        </p:tgtEl>
                                        <p:attrNameLst>
                                          <p:attrName>style.visibility</p:attrName>
                                        </p:attrNameLst>
                                      </p:cBhvr>
                                      <p:to>
                                        <p:strVal val="visible"/>
                                      </p:to>
                                    </p:set>
                                  </p:childTnLst>
                                </p:cTn>
                              </p:par>
                            </p:childTnLst>
                          </p:cTn>
                        </p:par>
                        <p:par>
                          <p:cTn id="128" fill="hold">
                            <p:stCondLst>
                              <p:cond delay="4000"/>
                            </p:stCondLst>
                            <p:childTnLst>
                              <p:par>
                                <p:cTn id="129" presetID="0" presetClass="path" presetSubtype="0" accel="50000" decel="50000" fill="hold" grpId="0" nodeType="afterEffect">
                                  <p:stCondLst>
                                    <p:cond delay="0"/>
                                  </p:stCondLst>
                                  <p:childTnLst>
                                    <p:animMotion origin="layout" path="M 0 0 L -0.01237 0.14719 " pathEditMode="relative" ptsTypes="AA">
                                      <p:cBhvr>
                                        <p:cTn id="130" dur="500" fill="hold"/>
                                        <p:tgtEl>
                                          <p:spTgt spid="135"/>
                                        </p:tgtEl>
                                        <p:attrNameLst>
                                          <p:attrName>ppt_x</p:attrName>
                                          <p:attrName>ppt_y</p:attrName>
                                        </p:attrNameLst>
                                      </p:cBhvr>
                                    </p:animMotion>
                                  </p:childTnLst>
                                  <p:subTnLst>
                                    <p:set>
                                      <p:cBhvr override="childStyle">
                                        <p:cTn dur="1" fill="hold" display="0" masterRel="sameClick" afterEffect="1">
                                          <p:stCondLst>
                                            <p:cond evt="end" delay="0">
                                              <p:tn val="129"/>
                                            </p:cond>
                                          </p:stCondLst>
                                        </p:cTn>
                                        <p:tgtEl>
                                          <p:spTgt spid="135"/>
                                        </p:tgtEl>
                                        <p:attrNameLst>
                                          <p:attrName>style.visibility</p:attrName>
                                        </p:attrNameLst>
                                      </p:cBhvr>
                                      <p:to>
                                        <p:strVal val="hidden"/>
                                      </p:to>
                                    </p:set>
                                  </p:subTnLst>
                                </p:cTn>
                              </p:par>
                            </p:childTnLst>
                          </p:cTn>
                        </p:par>
                        <p:par>
                          <p:cTn id="131" fill="hold">
                            <p:stCondLst>
                              <p:cond delay="4500"/>
                            </p:stCondLst>
                            <p:childTnLst>
                              <p:par>
                                <p:cTn id="132" presetID="1" presetClass="entr" presetSubtype="0" fill="hold" grpId="0" nodeType="afterEffect">
                                  <p:stCondLst>
                                    <p:cond delay="0"/>
                                  </p:stCondLst>
                                  <p:childTnLst>
                                    <p:set>
                                      <p:cBhvr>
                                        <p:cTn id="133" dur="1" fill="hold">
                                          <p:stCondLst>
                                            <p:cond delay="0"/>
                                          </p:stCondLst>
                                        </p:cTn>
                                        <p:tgtEl>
                                          <p:spTgt spid="394"/>
                                        </p:tgtEl>
                                        <p:attrNameLst>
                                          <p:attrName>style.visibility</p:attrName>
                                        </p:attrNameLst>
                                      </p:cBhvr>
                                      <p:to>
                                        <p:strVal val="visible"/>
                                      </p:to>
                                    </p:set>
                                  </p:childTnLst>
                                </p:cTn>
                              </p:par>
                            </p:childTnLst>
                          </p:cTn>
                        </p:par>
                      </p:childTnLst>
                    </p:cTn>
                  </p:par>
                  <p:par>
                    <p:cTn id="134" fill="hold">
                      <p:stCondLst>
                        <p:cond delay="indefinite"/>
                      </p:stCondLst>
                      <p:childTnLst>
                        <p:par>
                          <p:cTn id="135" fill="hold">
                            <p:stCondLst>
                              <p:cond delay="0"/>
                            </p:stCondLst>
                            <p:childTnLst>
                              <p:par>
                                <p:cTn id="136" presetID="10" presetClass="exit" presetSubtype="0" fill="hold" nodeType="clickEffect">
                                  <p:stCondLst>
                                    <p:cond delay="0"/>
                                  </p:stCondLst>
                                  <p:childTnLst>
                                    <p:animEffect transition="out" filter="fade">
                                      <p:cBhvr>
                                        <p:cTn id="137" dur="500"/>
                                        <p:tgtEl>
                                          <p:spTgt spid="48"/>
                                        </p:tgtEl>
                                      </p:cBhvr>
                                    </p:animEffect>
                                    <p:set>
                                      <p:cBhvr>
                                        <p:cTn id="138" dur="1" fill="hold">
                                          <p:stCondLst>
                                            <p:cond delay="499"/>
                                          </p:stCondLst>
                                        </p:cTn>
                                        <p:tgtEl>
                                          <p:spTgt spid="48"/>
                                        </p:tgtEl>
                                        <p:attrNameLst>
                                          <p:attrName>style.visibility</p:attrName>
                                        </p:attrNameLst>
                                      </p:cBhvr>
                                      <p:to>
                                        <p:strVal val="hidden"/>
                                      </p:to>
                                    </p:set>
                                  </p:childTnLst>
                                </p:cTn>
                              </p:par>
                              <p:par>
                                <p:cTn id="139" presetID="10" presetClass="entr" presetSubtype="0" fill="hold" nodeType="withEffect">
                                  <p:stCondLst>
                                    <p:cond delay="0"/>
                                  </p:stCondLst>
                                  <p:childTnLst>
                                    <p:set>
                                      <p:cBhvr>
                                        <p:cTn id="140" dur="1" fill="hold">
                                          <p:stCondLst>
                                            <p:cond delay="0"/>
                                          </p:stCondLst>
                                        </p:cTn>
                                        <p:tgtEl>
                                          <p:spTgt spid="45"/>
                                        </p:tgtEl>
                                        <p:attrNameLst>
                                          <p:attrName>style.visibility</p:attrName>
                                        </p:attrNameLst>
                                      </p:cBhvr>
                                      <p:to>
                                        <p:strVal val="visible"/>
                                      </p:to>
                                    </p:set>
                                    <p:animEffect transition="in" filter="fade">
                                      <p:cBhvr>
                                        <p:cTn id="141" dur="500"/>
                                        <p:tgtEl>
                                          <p:spTgt spid="45"/>
                                        </p:tgtEl>
                                      </p:cBhvr>
                                    </p:animEffect>
                                  </p:childTnLst>
                                </p:cTn>
                              </p:par>
                            </p:childTnLst>
                          </p:cTn>
                        </p:par>
                      </p:childTnLst>
                    </p:cTn>
                  </p:par>
                  <p:par>
                    <p:cTn id="142" fill="hold">
                      <p:stCondLst>
                        <p:cond delay="indefinite"/>
                      </p:stCondLst>
                      <p:childTnLst>
                        <p:par>
                          <p:cTn id="143" fill="hold">
                            <p:stCondLst>
                              <p:cond delay="0"/>
                            </p:stCondLst>
                            <p:childTnLst>
                              <p:par>
                                <p:cTn id="144" presetID="10" presetClass="exit" presetSubtype="0" fill="hold" nodeType="clickEffect">
                                  <p:stCondLst>
                                    <p:cond delay="0"/>
                                  </p:stCondLst>
                                  <p:childTnLst>
                                    <p:animEffect transition="out" filter="fade">
                                      <p:cBhvr>
                                        <p:cTn id="145" dur="500"/>
                                        <p:tgtEl>
                                          <p:spTgt spid="50"/>
                                        </p:tgtEl>
                                      </p:cBhvr>
                                    </p:animEffect>
                                    <p:set>
                                      <p:cBhvr>
                                        <p:cTn id="146" dur="1" fill="hold">
                                          <p:stCondLst>
                                            <p:cond delay="499"/>
                                          </p:stCondLst>
                                        </p:cTn>
                                        <p:tgtEl>
                                          <p:spTgt spid="50"/>
                                        </p:tgtEl>
                                        <p:attrNameLst>
                                          <p:attrName>style.visibility</p:attrName>
                                        </p:attrNameLst>
                                      </p:cBhvr>
                                      <p:to>
                                        <p:strVal val="hidden"/>
                                      </p:to>
                                    </p:set>
                                  </p:childTnLst>
                                </p:cTn>
                              </p:par>
                              <p:par>
                                <p:cTn id="147" presetID="10" presetClass="entr" presetSubtype="0" fill="hold" nodeType="withEffect">
                                  <p:stCondLst>
                                    <p:cond delay="0"/>
                                  </p:stCondLst>
                                  <p:childTnLst>
                                    <p:set>
                                      <p:cBhvr>
                                        <p:cTn id="148" dur="1" fill="hold">
                                          <p:stCondLst>
                                            <p:cond delay="0"/>
                                          </p:stCondLst>
                                        </p:cTn>
                                        <p:tgtEl>
                                          <p:spTgt spid="46"/>
                                        </p:tgtEl>
                                        <p:attrNameLst>
                                          <p:attrName>style.visibility</p:attrName>
                                        </p:attrNameLst>
                                      </p:cBhvr>
                                      <p:to>
                                        <p:strVal val="visible"/>
                                      </p:to>
                                    </p:set>
                                    <p:animEffect transition="in" filter="fade">
                                      <p:cBhvr>
                                        <p:cTn id="149" dur="500"/>
                                        <p:tgtEl>
                                          <p:spTgt spid="46"/>
                                        </p:tgtEl>
                                      </p:cBhvr>
                                    </p:animEffect>
                                  </p:childTnLst>
                                </p:cTn>
                              </p:par>
                            </p:childTnLst>
                          </p:cTn>
                        </p:par>
                      </p:childTnLst>
                    </p:cTn>
                  </p:par>
                  <p:par>
                    <p:cTn id="150" fill="hold">
                      <p:stCondLst>
                        <p:cond delay="indefinite"/>
                      </p:stCondLst>
                      <p:childTnLst>
                        <p:par>
                          <p:cTn id="151" fill="hold">
                            <p:stCondLst>
                              <p:cond delay="0"/>
                            </p:stCondLst>
                            <p:childTnLst>
                              <p:par>
                                <p:cTn id="152" presetID="10" presetClass="exit" presetSubtype="0" fill="hold" nodeType="clickEffect">
                                  <p:stCondLst>
                                    <p:cond delay="0"/>
                                  </p:stCondLst>
                                  <p:childTnLst>
                                    <p:animEffect transition="out" filter="fade">
                                      <p:cBhvr>
                                        <p:cTn id="153" dur="500"/>
                                        <p:tgtEl>
                                          <p:spTgt spid="51"/>
                                        </p:tgtEl>
                                      </p:cBhvr>
                                    </p:animEffect>
                                    <p:set>
                                      <p:cBhvr>
                                        <p:cTn id="154" dur="1" fill="hold">
                                          <p:stCondLst>
                                            <p:cond delay="499"/>
                                          </p:stCondLst>
                                        </p:cTn>
                                        <p:tgtEl>
                                          <p:spTgt spid="51"/>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47"/>
                                        </p:tgtEl>
                                        <p:attrNameLst>
                                          <p:attrName>style.visibility</p:attrName>
                                        </p:attrNameLst>
                                      </p:cBhvr>
                                      <p:to>
                                        <p:strVal val="visible"/>
                                      </p:to>
                                    </p:set>
                                    <p:animEffect transition="in" filter="fade">
                                      <p:cBhvr>
                                        <p:cTn id="157" dur="500"/>
                                        <p:tgtEl>
                                          <p:spTgt spid="47"/>
                                        </p:tgtEl>
                                      </p:cBhvr>
                                    </p:animEffect>
                                  </p:childTnLst>
                                </p:cTn>
                              </p:par>
                            </p:childTnLst>
                          </p:cTn>
                        </p:par>
                      </p:childTnLst>
                    </p:cTn>
                  </p:par>
                  <p:par>
                    <p:cTn id="158" fill="hold">
                      <p:stCondLst>
                        <p:cond delay="indefinite"/>
                      </p:stCondLst>
                      <p:childTnLst>
                        <p:par>
                          <p:cTn id="159" fill="hold">
                            <p:stCondLst>
                              <p:cond delay="0"/>
                            </p:stCondLst>
                            <p:childTnLst>
                              <p:par>
                                <p:cTn id="160" presetID="10" presetClass="exit" presetSubtype="0" fill="hold" nodeType="clickEffect">
                                  <p:stCondLst>
                                    <p:cond delay="0"/>
                                  </p:stCondLst>
                                  <p:childTnLst>
                                    <p:animEffect transition="out" filter="fade">
                                      <p:cBhvr>
                                        <p:cTn id="161" dur="500"/>
                                        <p:tgtEl>
                                          <p:spTgt spid="2"/>
                                        </p:tgtEl>
                                      </p:cBhvr>
                                    </p:animEffect>
                                    <p:set>
                                      <p:cBhvr>
                                        <p:cTn id="162" dur="1" fill="hold">
                                          <p:stCondLst>
                                            <p:cond delay="499"/>
                                          </p:stCondLst>
                                        </p:cTn>
                                        <p:tgtEl>
                                          <p:spTgt spid="2"/>
                                        </p:tgtEl>
                                        <p:attrNameLst>
                                          <p:attrName>style.visibility</p:attrName>
                                        </p:attrNameLst>
                                      </p:cBhvr>
                                      <p:to>
                                        <p:strVal val="hidden"/>
                                      </p:to>
                                    </p:set>
                                  </p:childTnLst>
                                </p:cTn>
                              </p:par>
                              <p:par>
                                <p:cTn id="163" presetID="10" presetClass="entr" presetSubtype="0" fill="hold" nodeType="withEffect">
                                  <p:stCondLst>
                                    <p:cond delay="0"/>
                                  </p:stCondLst>
                                  <p:childTnLst>
                                    <p:set>
                                      <p:cBhvr>
                                        <p:cTn id="164" dur="1" fill="hold">
                                          <p:stCondLst>
                                            <p:cond delay="0"/>
                                          </p:stCondLst>
                                        </p:cTn>
                                        <p:tgtEl>
                                          <p:spTgt spid="148"/>
                                        </p:tgtEl>
                                        <p:attrNameLst>
                                          <p:attrName>style.visibility</p:attrName>
                                        </p:attrNameLst>
                                      </p:cBhvr>
                                      <p:to>
                                        <p:strVal val="visible"/>
                                      </p:to>
                                    </p:set>
                                    <p:animEffect transition="in" filter="fade">
                                      <p:cBhvr>
                                        <p:cTn id="165" dur="500"/>
                                        <p:tgtEl>
                                          <p:spTgt spid="148"/>
                                        </p:tgtEl>
                                      </p:cBhvr>
                                    </p:animEffect>
                                  </p:childTnLst>
                                </p:cTn>
                              </p:par>
                            </p:childTnLst>
                          </p:cTn>
                        </p:par>
                      </p:childTnLst>
                    </p:cTn>
                  </p:par>
                  <p:par>
                    <p:cTn id="166" fill="hold">
                      <p:stCondLst>
                        <p:cond delay="indefinite"/>
                      </p:stCondLst>
                      <p:childTnLst>
                        <p:par>
                          <p:cTn id="167" fill="hold">
                            <p:stCondLst>
                              <p:cond delay="0"/>
                            </p:stCondLst>
                            <p:childTnLst>
                              <p:par>
                                <p:cTn id="168" presetID="1" presetClass="entr" presetSubtype="0" fill="hold" grpId="0" nodeType="clickEffect">
                                  <p:stCondLst>
                                    <p:cond delay="0"/>
                                  </p:stCondLst>
                                  <p:childTnLst>
                                    <p:set>
                                      <p:cBhvr>
                                        <p:cTn id="169" dur="1" fill="hold">
                                          <p:stCondLst>
                                            <p:cond delay="0"/>
                                          </p:stCondLst>
                                        </p:cTn>
                                        <p:tgtEl>
                                          <p:spTgt spid="132"/>
                                        </p:tgtEl>
                                        <p:attrNameLst>
                                          <p:attrName>style.visibility</p:attrName>
                                        </p:attrNameLst>
                                      </p:cBhvr>
                                      <p:to>
                                        <p:strVal val="visible"/>
                                      </p:to>
                                    </p:set>
                                  </p:childTnLst>
                                </p:cTn>
                              </p:par>
                            </p:childTnLst>
                          </p:cTn>
                        </p:par>
                      </p:childTnLst>
                    </p:cTn>
                  </p:par>
                  <p:par>
                    <p:cTn id="170" fill="hold">
                      <p:stCondLst>
                        <p:cond delay="indefinite"/>
                      </p:stCondLst>
                      <p:childTnLst>
                        <p:par>
                          <p:cTn id="171" fill="hold">
                            <p:stCondLst>
                              <p:cond delay="0"/>
                            </p:stCondLst>
                            <p:childTnLst>
                              <p:par>
                                <p:cTn id="172" presetID="1" presetClass="entr" presetSubtype="0" fill="hold" grpId="0" nodeType="clickEffect">
                                  <p:stCondLst>
                                    <p:cond delay="0"/>
                                  </p:stCondLst>
                                  <p:childTnLst>
                                    <p:set>
                                      <p:cBhvr>
                                        <p:cTn id="173" dur="1" fill="hold">
                                          <p:stCondLst>
                                            <p:cond delay="0"/>
                                          </p:stCondLst>
                                        </p:cTn>
                                        <p:tgtEl>
                                          <p:spTgt spid="4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56" grpId="0" animBg="1"/>
      <p:bldP spid="273" grpId="0" animBg="1"/>
      <p:bldP spid="274" grpId="0" animBg="1"/>
      <p:bldP spid="275" grpId="0" animBg="1"/>
      <p:bldP spid="276" grpId="0" animBg="1"/>
      <p:bldP spid="132" grpId="0"/>
      <p:bldP spid="376" grpId="0" animBg="1"/>
      <p:bldP spid="377" grpId="0" animBg="1"/>
      <p:bldP spid="378" grpId="0" animBg="1"/>
      <p:bldP spid="379" grpId="0" animBg="1"/>
      <p:bldP spid="392" grpId="0" animBg="1"/>
      <p:bldP spid="393" grpId="0" animBg="1"/>
      <p:bldP spid="394" grpId="0" animBg="1"/>
      <p:bldP spid="395" grpId="0" animBg="1"/>
      <p:bldP spid="396" grpId="0" animBg="1"/>
      <p:bldP spid="397" grpId="0" animBg="1"/>
      <p:bldP spid="398" grpId="0" animBg="1"/>
      <p:bldP spid="399" grpId="0" animBg="1"/>
      <p:bldP spid="400" grpId="0" animBg="1"/>
      <p:bldP spid="401" grpId="0" animBg="1"/>
      <p:bldP spid="402" grpId="0"/>
      <p:bldP spid="241" grpId="0" animBg="1"/>
      <p:bldP spid="243" grpId="0" animBg="1"/>
      <p:bldP spid="245" grpId="0" animBg="1"/>
      <p:bldP spid="247" grpId="0" animBg="1"/>
      <p:bldP spid="249" grpId="0" animBg="1"/>
      <p:bldP spid="128" grpId="0" animBg="1"/>
      <p:bldP spid="130" grpId="0" animBg="1"/>
      <p:bldP spid="133" grpId="0" animBg="1"/>
      <p:bldP spid="135" grpId="0" animBg="1"/>
      <p:bldP spid="242" grpId="1" animBg="1"/>
      <p:bldP spid="244" grpId="2" animBg="1"/>
      <p:bldP spid="246" grpId="1" animBg="1"/>
      <p:bldP spid="248" grpId="1" animBg="1"/>
      <p:bldP spid="380" grpId="1" animBg="1"/>
      <p:bldP spid="381" grpId="1" animBg="1"/>
      <p:bldP spid="382" grpId="1" animBg="1"/>
      <p:bldP spid="383" grpId="1" animBg="1"/>
      <p:bldP spid="40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Yes!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514350" indent="-514350">
                  <a:buSzPct val="100000"/>
                  <a:buFont typeface="+mj-lt"/>
                  <a:buAutoNum type="arabicPeriod"/>
                </a:pPr>
                <a:r>
                  <a:rPr lang="en-US" dirty="0"/>
                  <a:t>It can be proved that the departure time of a packet with Fair Queueing is no more than </a:t>
                </a:r>
                <a14:m>
                  <m:oMath xmlns:m="http://schemas.openxmlformats.org/officeDocument/2006/math">
                    <m:r>
                      <a:rPr lang="en-US" i="1" dirty="0" smtClean="0">
                        <a:solidFill>
                          <a:srgbClr val="FF0000"/>
                        </a:solidFill>
                        <a:latin typeface="Cambria Math" panose="02040503050406030204" pitchFamily="18" charset="0"/>
                      </a:rPr>
                      <m:t>𝐿</m:t>
                    </m:r>
                    <m:r>
                      <a:rPr lang="en-US" i="1" baseline="-25000" dirty="0" err="1">
                        <a:solidFill>
                          <a:srgbClr val="FF0000"/>
                        </a:solidFill>
                        <a:latin typeface="Cambria Math" panose="02040503050406030204" pitchFamily="18" charset="0"/>
                      </a:rPr>
                      <m:t>𝑚𝑎𝑥</m:t>
                    </m:r>
                    <m:r>
                      <a:rPr lang="en-US" i="1" dirty="0">
                        <a:solidFill>
                          <a:srgbClr val="FF0000"/>
                        </a:solidFill>
                        <a:latin typeface="Cambria Math" panose="02040503050406030204" pitchFamily="18" charset="0"/>
                      </a:rPr>
                      <m:t>/</m:t>
                    </m:r>
                    <m:r>
                      <a:rPr lang="en-US" i="1" dirty="0">
                        <a:solidFill>
                          <a:srgbClr val="FF0000"/>
                        </a:solidFill>
                        <a:latin typeface="Cambria Math" panose="02040503050406030204" pitchFamily="18" charset="0"/>
                      </a:rPr>
                      <m:t>𝑅</m:t>
                    </m:r>
                  </m:oMath>
                </a14:m>
                <a:r>
                  <a:rPr lang="en-US" dirty="0">
                    <a:solidFill>
                      <a:srgbClr val="FF0000"/>
                    </a:solidFill>
                  </a:rPr>
                  <a:t> </a:t>
                </a:r>
                <a:r>
                  <a:rPr lang="en-US" dirty="0"/>
                  <a:t>seconds later than if it was scheduled bit-by-bit, where </a:t>
                </a:r>
                <a14:m>
                  <m:oMath xmlns:m="http://schemas.openxmlformats.org/officeDocument/2006/math">
                    <m:r>
                      <a:rPr lang="en-US" i="1" dirty="0" smtClean="0">
                        <a:solidFill>
                          <a:srgbClr val="FF0000"/>
                        </a:solidFill>
                        <a:latin typeface="Cambria Math" panose="02040503050406030204" pitchFamily="18" charset="0"/>
                      </a:rPr>
                      <m:t>𝐿</m:t>
                    </m:r>
                    <m:r>
                      <a:rPr lang="en-US" i="1" baseline="-25000" dirty="0" err="1">
                        <a:solidFill>
                          <a:srgbClr val="FF0000"/>
                        </a:solidFill>
                        <a:latin typeface="Cambria Math" panose="02040503050406030204" pitchFamily="18" charset="0"/>
                      </a:rPr>
                      <m:t>𝑚𝑎𝑥</m:t>
                    </m:r>
                  </m:oMath>
                </a14:m>
                <a:r>
                  <a:rPr lang="en-US" dirty="0"/>
                  <a:t> is the maximum length packet and </a:t>
                </a:r>
                <a14:m>
                  <m:oMath xmlns:m="http://schemas.openxmlformats.org/officeDocument/2006/math">
                    <m:r>
                      <a:rPr lang="en-US" i="1" dirty="0" smtClean="0">
                        <a:solidFill>
                          <a:srgbClr val="FF0000"/>
                        </a:solidFill>
                        <a:latin typeface="Cambria Math" panose="02040503050406030204" pitchFamily="18" charset="0"/>
                      </a:rPr>
                      <m:t>𝑅</m:t>
                    </m:r>
                  </m:oMath>
                </a14:m>
                <a:r>
                  <a:rPr lang="en-US" dirty="0"/>
                  <a:t> is the data rate of the egress link.</a:t>
                </a:r>
              </a:p>
              <a:p>
                <a:pPr marL="514350" indent="-514350">
                  <a:buSzPct val="100000"/>
                  <a:buFont typeface="+mj-lt"/>
                  <a:buAutoNum type="arabicPeriod"/>
                </a:pPr>
                <a:r>
                  <a:rPr lang="en-US" dirty="0"/>
                  <a:t>In the limit, the two flows receive equal share of the data rate.</a:t>
                </a:r>
              </a:p>
              <a:p>
                <a:pPr marL="514350" indent="-514350">
                  <a:buSzPct val="100000"/>
                  <a:buFont typeface="+mj-lt"/>
                  <a:buAutoNum type="arabicPeriod"/>
                </a:pPr>
                <a:r>
                  <a:rPr lang="en-US" dirty="0"/>
                  <a:t>The result extends to any number of flows sharing a link.</a:t>
                </a:r>
                <a:r>
                  <a:rPr lang="en-US" baseline="30000" dirty="0">
                    <a:solidFill>
                      <a:schemeClr val="accent2"/>
                    </a:solidFill>
                  </a:rPr>
                  <a:t>1</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1429" t="-2057"/>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47BB83B6-92F4-494F-9F1D-BD99F394F2F6}" type="slidenum">
              <a:rPr lang="en-US" smtClean="0"/>
              <a:pPr/>
              <a:t>18</a:t>
            </a:fld>
            <a:endParaRPr lang="en-US"/>
          </a:p>
        </p:txBody>
      </p:sp>
      <p:sp>
        <p:nvSpPr>
          <p:cNvPr id="6" name="TextBox 5"/>
          <p:cNvSpPr txBox="1"/>
          <p:nvPr/>
        </p:nvSpPr>
        <p:spPr>
          <a:xfrm>
            <a:off x="2524369" y="7480905"/>
            <a:ext cx="9581662" cy="400110"/>
          </a:xfrm>
          <a:prstGeom prst="rect">
            <a:avLst/>
          </a:prstGeom>
          <a:noFill/>
        </p:spPr>
        <p:txBody>
          <a:bodyPr wrap="none" rtlCol="0">
            <a:spAutoFit/>
          </a:bodyPr>
          <a:lstStyle/>
          <a:p>
            <a:r>
              <a:rPr lang="en-US" sz="2000" dirty="0">
                <a:solidFill>
                  <a:srgbClr val="262598"/>
                </a:solidFill>
                <a:latin typeface="+mj-lt"/>
              </a:rPr>
              <a:t>[1] “Analysis and Simulation of a Fair Queueing Algorithm” Demers, </a:t>
            </a:r>
            <a:r>
              <a:rPr lang="en-US" sz="2000" dirty="0" err="1">
                <a:solidFill>
                  <a:srgbClr val="262598"/>
                </a:solidFill>
                <a:latin typeface="+mj-lt"/>
              </a:rPr>
              <a:t>Keshav</a:t>
            </a:r>
            <a:r>
              <a:rPr lang="en-US" sz="2000" dirty="0">
                <a:solidFill>
                  <a:srgbClr val="262598"/>
                </a:solidFill>
                <a:latin typeface="+mj-lt"/>
              </a:rPr>
              <a:t>, </a:t>
            </a:r>
            <a:r>
              <a:rPr lang="en-US" sz="2000" dirty="0" err="1">
                <a:solidFill>
                  <a:srgbClr val="262598"/>
                </a:solidFill>
                <a:latin typeface="+mj-lt"/>
              </a:rPr>
              <a:t>Shenker</a:t>
            </a:r>
            <a:r>
              <a:rPr lang="en-US" sz="2000" dirty="0">
                <a:solidFill>
                  <a:srgbClr val="262598"/>
                </a:solidFill>
                <a:latin typeface="+mj-lt"/>
              </a:rPr>
              <a:t>. 1990.</a:t>
            </a:r>
          </a:p>
        </p:txBody>
      </p:sp>
    </p:spTree>
    <p:extLst>
      <p:ext uri="{BB962C8B-B14F-4D97-AF65-F5344CB8AC3E}">
        <p14:creationId xmlns:p14="http://schemas.microsoft.com/office/powerpoint/2010/main" val="2634106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What if we want to give a different </a:t>
            </a:r>
            <a:br>
              <a:rPr lang="en-US" dirty="0"/>
            </a:br>
            <a:r>
              <a:rPr lang="en-US" dirty="0"/>
              <a:t>share of the link to each flow?</a:t>
            </a:r>
          </a:p>
        </p:txBody>
      </p:sp>
      <p:sp>
        <p:nvSpPr>
          <p:cNvPr id="6" name="Subtitle 5"/>
          <p:cNvSpPr>
            <a:spLocks noGrp="1"/>
          </p:cNvSpPr>
          <p:nvPr>
            <p:ph type="subTitle" idx="1"/>
          </p:nvPr>
        </p:nvSpPr>
        <p:spPr/>
        <p:txBody>
          <a:bodyPr/>
          <a:lstStyle/>
          <a:p>
            <a:r>
              <a:rPr lang="en-US" dirty="0"/>
              <a:t>i.e., a </a:t>
            </a:r>
            <a:r>
              <a:rPr lang="en-US" dirty="0">
                <a:solidFill>
                  <a:srgbClr val="FF0000"/>
                </a:solidFill>
              </a:rPr>
              <a:t>weighted</a:t>
            </a:r>
            <a:r>
              <a:rPr lang="en-US" dirty="0"/>
              <a:t> fair share. </a:t>
            </a:r>
          </a:p>
        </p:txBody>
      </p:sp>
      <p:sp>
        <p:nvSpPr>
          <p:cNvPr id="4" name="Slide Number Placeholder 3"/>
          <p:cNvSpPr>
            <a:spLocks noGrp="1"/>
          </p:cNvSpPr>
          <p:nvPr>
            <p:ph type="sldNum" sz="quarter" idx="4294967295"/>
          </p:nvPr>
        </p:nvSpPr>
        <p:spPr>
          <a:xfrm>
            <a:off x="11582400" y="7680325"/>
            <a:ext cx="3048000" cy="549275"/>
          </a:xfrm>
        </p:spPr>
        <p:txBody>
          <a:bodyPr/>
          <a:lstStyle/>
          <a:p>
            <a:fld id="{47BB83B6-92F4-494F-9F1D-BD99F394F2F6}" type="slidenum">
              <a:rPr lang="en-US" smtClean="0"/>
              <a:pPr/>
              <a:t>19</a:t>
            </a:fld>
            <a:endParaRPr lang="en-US"/>
          </a:p>
        </p:txBody>
      </p:sp>
    </p:spTree>
    <p:extLst>
      <p:ext uri="{BB962C8B-B14F-4D97-AF65-F5344CB8AC3E}">
        <p14:creationId xmlns:p14="http://schemas.microsoft.com/office/powerpoint/2010/main" val="9028631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By default, switches and routers use </a:t>
            </a:r>
            <a:br>
              <a:rPr lang="en-US" dirty="0"/>
            </a:br>
            <a:r>
              <a:rPr lang="en-US" dirty="0"/>
              <a:t>FIFO (</a:t>
            </a:r>
            <a:r>
              <a:rPr lang="en-US" i="1" dirty="0"/>
              <a:t>aka</a:t>
            </a:r>
            <a:r>
              <a:rPr lang="en-US" dirty="0"/>
              <a:t> FCFS) queues</a:t>
            </a:r>
          </a:p>
        </p:txBody>
      </p:sp>
      <p:sp>
        <p:nvSpPr>
          <p:cNvPr id="4" name="Slide Number Placeholder 3"/>
          <p:cNvSpPr>
            <a:spLocks noGrp="1"/>
          </p:cNvSpPr>
          <p:nvPr>
            <p:ph type="sldNum" sz="quarter" idx="12"/>
          </p:nvPr>
        </p:nvSpPr>
        <p:spPr>
          <a:xfrm>
            <a:off x="11353800" y="7680960"/>
            <a:ext cx="3048000" cy="548640"/>
          </a:xfrm>
        </p:spPr>
        <p:txBody>
          <a:bodyPr/>
          <a:lstStyle/>
          <a:p>
            <a:fld id="{47BB83B6-92F4-494F-9F1D-BD99F394F2F6}" type="slidenum">
              <a:rPr lang="en-US" smtClean="0"/>
              <a:pPr/>
              <a:t>2</a:t>
            </a:fld>
            <a:endParaRPr lang="en-US" dirty="0"/>
          </a:p>
        </p:txBody>
      </p:sp>
      <p:sp>
        <p:nvSpPr>
          <p:cNvPr id="9" name="Line 3"/>
          <p:cNvSpPr>
            <a:spLocks noChangeShapeType="1"/>
          </p:cNvSpPr>
          <p:nvPr/>
        </p:nvSpPr>
        <p:spPr bwMode="auto">
          <a:xfrm>
            <a:off x="4561066" y="4978128"/>
            <a:ext cx="1371600" cy="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grpSp>
        <p:nvGrpSpPr>
          <p:cNvPr id="10" name="Group 5"/>
          <p:cNvGrpSpPr>
            <a:grpSpLocks/>
          </p:cNvGrpSpPr>
          <p:nvPr/>
        </p:nvGrpSpPr>
        <p:grpSpPr bwMode="auto">
          <a:xfrm>
            <a:off x="6755626" y="4429488"/>
            <a:ext cx="822960" cy="1133474"/>
            <a:chOff x="3888" y="1392"/>
            <a:chExt cx="192" cy="240"/>
          </a:xfrm>
          <a:noFill/>
        </p:grpSpPr>
        <p:sp>
          <p:nvSpPr>
            <p:cNvPr id="12" name="Rectangle 7"/>
            <p:cNvSpPr>
              <a:spLocks noChangeArrowheads="1"/>
            </p:cNvSpPr>
            <p:nvPr/>
          </p:nvSpPr>
          <p:spPr bwMode="auto">
            <a:xfrm>
              <a:off x="3888" y="1392"/>
              <a:ext cx="96" cy="240"/>
            </a:xfrm>
            <a:prstGeom prst="rect">
              <a:avLst/>
            </a:prstGeom>
            <a:grpFill/>
            <a:ln w="28575">
              <a:solidFill>
                <a:schemeClr val="bg2"/>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13" name="Rectangle 8"/>
            <p:cNvSpPr>
              <a:spLocks noChangeArrowheads="1"/>
            </p:cNvSpPr>
            <p:nvPr/>
          </p:nvSpPr>
          <p:spPr bwMode="auto">
            <a:xfrm>
              <a:off x="3984" y="1392"/>
              <a:ext cx="96" cy="240"/>
            </a:xfrm>
            <a:prstGeom prst="rect">
              <a:avLst/>
            </a:prstGeom>
            <a:grpFill/>
            <a:ln w="28575">
              <a:solidFill>
                <a:schemeClr val="bg2"/>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a:p>
          </p:txBody>
        </p:sp>
      </p:grpSp>
      <p:sp>
        <p:nvSpPr>
          <p:cNvPr id="14" name="Line 9"/>
          <p:cNvSpPr>
            <a:spLocks noChangeShapeType="1"/>
          </p:cNvSpPr>
          <p:nvPr/>
        </p:nvSpPr>
        <p:spPr bwMode="auto">
          <a:xfrm>
            <a:off x="5932666" y="4429488"/>
            <a:ext cx="822960" cy="0"/>
          </a:xfrm>
          <a:prstGeom prst="line">
            <a:avLst/>
          </a:prstGeom>
          <a:noFill/>
          <a:ln w="28575">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15" name="Line 10"/>
          <p:cNvSpPr>
            <a:spLocks noChangeShapeType="1"/>
          </p:cNvSpPr>
          <p:nvPr/>
        </p:nvSpPr>
        <p:spPr bwMode="auto">
          <a:xfrm>
            <a:off x="5932666" y="5562962"/>
            <a:ext cx="822960" cy="0"/>
          </a:xfrm>
          <a:prstGeom prst="line">
            <a:avLst/>
          </a:prstGeom>
          <a:noFill/>
          <a:ln w="28575">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16" name="Line 11"/>
          <p:cNvSpPr>
            <a:spLocks noChangeShapeType="1"/>
          </p:cNvSpPr>
          <p:nvPr/>
        </p:nvSpPr>
        <p:spPr bwMode="auto">
          <a:xfrm flipV="1">
            <a:off x="7578586" y="4978128"/>
            <a:ext cx="2708414" cy="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18" name="TextBox 17"/>
          <p:cNvSpPr txBox="1"/>
          <p:nvPr/>
        </p:nvSpPr>
        <p:spPr>
          <a:xfrm>
            <a:off x="5724959" y="3741486"/>
            <a:ext cx="2061334" cy="523220"/>
          </a:xfrm>
          <a:prstGeom prst="rect">
            <a:avLst/>
          </a:prstGeom>
          <a:noFill/>
        </p:spPr>
        <p:txBody>
          <a:bodyPr wrap="none" rtlCol="0">
            <a:spAutoFit/>
          </a:bodyPr>
          <a:lstStyle/>
          <a:p>
            <a:r>
              <a:rPr lang="en-US" sz="2800" dirty="0">
                <a:latin typeface="+mj-lt"/>
              </a:rPr>
              <a:t>Buffer size, </a:t>
            </a:r>
            <a:r>
              <a:rPr lang="en-US" sz="2800" i="1" dirty="0">
                <a:latin typeface="+mj-lt"/>
              </a:rPr>
              <a:t>B</a:t>
            </a:r>
          </a:p>
        </p:txBody>
      </p:sp>
      <p:sp>
        <p:nvSpPr>
          <p:cNvPr id="19" name="Line 3"/>
          <p:cNvSpPr>
            <a:spLocks noChangeShapeType="1"/>
          </p:cNvSpPr>
          <p:nvPr/>
        </p:nvSpPr>
        <p:spPr bwMode="auto">
          <a:xfrm flipV="1">
            <a:off x="4561066" y="5197202"/>
            <a:ext cx="1371600" cy="36576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20" name="Line 3"/>
          <p:cNvSpPr>
            <a:spLocks noChangeShapeType="1"/>
          </p:cNvSpPr>
          <p:nvPr/>
        </p:nvSpPr>
        <p:spPr bwMode="auto">
          <a:xfrm>
            <a:off x="4561066" y="4374242"/>
            <a:ext cx="1371600" cy="36576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21" name="TextBox 20"/>
          <p:cNvSpPr txBox="1"/>
          <p:nvPr/>
        </p:nvSpPr>
        <p:spPr>
          <a:xfrm>
            <a:off x="10524629" y="4287927"/>
            <a:ext cx="2053767" cy="1147365"/>
          </a:xfrm>
          <a:prstGeom prst="rect">
            <a:avLst/>
          </a:prstGeom>
          <a:noFill/>
        </p:spPr>
        <p:txBody>
          <a:bodyPr wrap="none" rtlCol="0">
            <a:spAutoFit/>
          </a:bodyPr>
          <a:lstStyle/>
          <a:p>
            <a:pPr algn="ctr"/>
            <a:r>
              <a:rPr lang="en-US">
                <a:latin typeface="+mj-lt"/>
              </a:rPr>
              <a:t>Departing </a:t>
            </a:r>
          </a:p>
          <a:p>
            <a:pPr algn="ctr"/>
            <a:r>
              <a:rPr lang="en-US" dirty="0">
                <a:latin typeface="+mj-lt"/>
              </a:rPr>
              <a:t>packets</a:t>
            </a:r>
          </a:p>
        </p:txBody>
      </p:sp>
      <p:sp>
        <p:nvSpPr>
          <p:cNvPr id="5" name="TextBox 4"/>
          <p:cNvSpPr txBox="1"/>
          <p:nvPr/>
        </p:nvSpPr>
        <p:spPr>
          <a:xfrm>
            <a:off x="7816215" y="4442198"/>
            <a:ext cx="2843252" cy="523220"/>
          </a:xfrm>
          <a:prstGeom prst="rect">
            <a:avLst/>
          </a:prstGeom>
          <a:noFill/>
        </p:spPr>
        <p:txBody>
          <a:bodyPr wrap="square" rtlCol="0">
            <a:spAutoFit/>
          </a:bodyPr>
          <a:lstStyle/>
          <a:p>
            <a:r>
              <a:rPr lang="en-US" sz="2800" dirty="0">
                <a:latin typeface="+mj-lt"/>
              </a:rPr>
              <a:t>Service Rate, </a:t>
            </a:r>
            <a:r>
              <a:rPr lang="en-US" sz="2800" i="1" dirty="0">
                <a:latin typeface="+mj-lt"/>
              </a:rPr>
              <a:t>R</a:t>
            </a:r>
          </a:p>
        </p:txBody>
      </p:sp>
      <p:sp>
        <p:nvSpPr>
          <p:cNvPr id="17" name="TextBox 16"/>
          <p:cNvSpPr txBox="1"/>
          <p:nvPr/>
        </p:nvSpPr>
        <p:spPr>
          <a:xfrm>
            <a:off x="2489793" y="4362633"/>
            <a:ext cx="2286344" cy="1200329"/>
          </a:xfrm>
          <a:prstGeom prst="rect">
            <a:avLst/>
          </a:prstGeom>
          <a:noFill/>
        </p:spPr>
        <p:txBody>
          <a:bodyPr wrap="square" rtlCol="0">
            <a:spAutoFit/>
          </a:bodyPr>
          <a:lstStyle/>
          <a:p>
            <a:pPr algn="ctr"/>
            <a:r>
              <a:rPr lang="en-US" sz="2400" dirty="0">
                <a:latin typeface="+mj-lt"/>
              </a:rPr>
              <a:t>Packets arriving </a:t>
            </a:r>
            <a:r>
              <a:rPr lang="en-US" sz="2400">
                <a:latin typeface="+mj-lt"/>
              </a:rPr>
              <a:t>to different ingress </a:t>
            </a:r>
            <a:r>
              <a:rPr lang="en-US" sz="2400" dirty="0">
                <a:latin typeface="+mj-lt"/>
              </a:rPr>
              <a:t>ports</a:t>
            </a:r>
          </a:p>
        </p:txBody>
      </p:sp>
      <p:sp>
        <p:nvSpPr>
          <p:cNvPr id="3" name="Rectangle 2"/>
          <p:cNvSpPr/>
          <p:nvPr/>
        </p:nvSpPr>
        <p:spPr bwMode="auto">
          <a:xfrm>
            <a:off x="1219200" y="3276600"/>
            <a:ext cx="990600" cy="609600"/>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2" name="Rectangle 21"/>
          <p:cNvSpPr/>
          <p:nvPr/>
        </p:nvSpPr>
        <p:spPr bwMode="auto">
          <a:xfrm>
            <a:off x="6553200" y="4648200"/>
            <a:ext cx="990600" cy="609600"/>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3" name="Rectangle 22"/>
          <p:cNvSpPr/>
          <p:nvPr/>
        </p:nvSpPr>
        <p:spPr bwMode="auto">
          <a:xfrm>
            <a:off x="5562600" y="4648200"/>
            <a:ext cx="990600" cy="609600"/>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Tree>
    <p:extLst>
      <p:ext uri="{BB962C8B-B14F-4D97-AF65-F5344CB8AC3E}">
        <p14:creationId xmlns:p14="http://schemas.microsoft.com/office/powerpoint/2010/main" val="73176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3"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par>
                          <p:cTn id="11" fill="hold">
                            <p:stCondLst>
                              <p:cond delay="0"/>
                            </p:stCondLst>
                            <p:childTnLst>
                              <p:par>
                                <p:cTn id="12" presetID="0" presetClass="path" presetSubtype="0" accel="50000" decel="50000" fill="hold" grpId="0" nodeType="afterEffect">
                                  <p:stCondLst>
                                    <p:cond delay="0"/>
                                  </p:stCondLst>
                                  <p:childTnLst>
                                    <p:animMotion origin="layout" path="M -0.00575 -0.00173 C -0.00217 0.02238 0.00163 0.04668 0.03244 0.07176 C 0.06326 0.09684 0.13476 0.13291 0.17893 0.14892 C 0.22287 0.16455 0.29687 0.16648 0.29687 0.16667 " pathEditMode="relative" rAng="0" ptsTypes="AAAA">
                                      <p:cBhvr>
                                        <p:cTn id="13" dur="1000" fill="hold"/>
                                        <p:tgtEl>
                                          <p:spTgt spid="3"/>
                                        </p:tgtEl>
                                        <p:attrNameLst>
                                          <p:attrName>ppt_x</p:attrName>
                                          <p:attrName>ppt_y</p:attrName>
                                        </p:attrNameLst>
                                      </p:cBhvr>
                                      <p:rCtr x="15126" y="8410"/>
                                    </p:animMotion>
                                  </p:childTnLst>
                                  <p:subTnLst>
                                    <p:set>
                                      <p:cBhvr override="childStyle">
                                        <p:cTn dur="1" fill="hold" display="0" masterRel="sameClick" afterEffect="1">
                                          <p:stCondLst>
                                            <p:cond evt="end" delay="0">
                                              <p:tn val="12"/>
                                            </p:cond>
                                          </p:stCondLst>
                                        </p:cTn>
                                        <p:tgtEl>
                                          <p:spTgt spid="3"/>
                                        </p:tgtEl>
                                        <p:attrNameLst>
                                          <p:attrName>style.visibility</p:attrName>
                                        </p:attrNameLst>
                                      </p:cBhvr>
                                      <p:to>
                                        <p:strVal val="hidden"/>
                                      </p:to>
                                    </p:set>
                                  </p:subTnLst>
                                </p:cTn>
                              </p:par>
                            </p:childTnLst>
                          </p:cTn>
                        </p:par>
                        <p:par>
                          <p:cTn id="14" fill="hold">
                            <p:stCondLst>
                              <p:cond delay="1000"/>
                            </p:stCondLst>
                            <p:childTnLst>
                              <p:par>
                                <p:cTn id="15" presetID="1" presetClass="entr" presetSubtype="0" fill="hold" grpId="1" nodeType="after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0" presetClass="path" presetSubtype="0" accel="50000" decel="50000" fill="hold" grpId="2" nodeType="clickEffect">
                                  <p:stCondLst>
                                    <p:cond delay="0"/>
                                  </p:stCondLst>
                                  <p:childTnLst>
                                    <p:animMotion origin="layout" path="M -8.33333E-7 -1.85185E-6 L 0.21463 0.00155 " pathEditMode="relative" rAng="0" ptsTypes="AA">
                                      <p:cBhvr>
                                        <p:cTn id="20" dur="1000" fill="hold"/>
                                        <p:tgtEl>
                                          <p:spTgt spid="22"/>
                                        </p:tgtEl>
                                        <p:attrNameLst>
                                          <p:attrName>ppt_x</p:attrName>
                                          <p:attrName>ppt_y</p:attrName>
                                        </p:attrNameLst>
                                      </p:cBhvr>
                                      <p:rCtr x="10731" y="77"/>
                                    </p:animMotion>
                                  </p:childTnLst>
                                </p:cTn>
                              </p:par>
                              <p:par>
                                <p:cTn id="21" presetID="0" presetClass="path" presetSubtype="0" accel="50000" decel="50000" fill="hold" grpId="0" nodeType="withEffect">
                                  <p:stCondLst>
                                    <p:cond delay="0"/>
                                  </p:stCondLst>
                                  <p:childTnLst>
                                    <p:animMotion origin="layout" path="M -2.5E-6 -1.85185E-6 L 0.06771 4.93827E-6 " pathEditMode="relative" rAng="0" ptsTypes="AA">
                                      <p:cBhvr>
                                        <p:cTn id="22" dur="1000" fill="hold"/>
                                        <p:tgtEl>
                                          <p:spTgt spid="23"/>
                                        </p:tgtEl>
                                        <p:attrNameLst>
                                          <p:attrName>ppt_x</p:attrName>
                                          <p:attrName>ppt_y</p:attrName>
                                        </p:attrNameLst>
                                      </p:cBhvr>
                                      <p:rCtr x="3668" y="7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22" grpId="2" animBg="1"/>
      <p:bldP spid="22" grpId="3" animBg="1"/>
      <p:bldP spid="23" grpId="0" animBg="1"/>
      <p:bldP spid="23"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reeform 40"/>
          <p:cNvSpPr/>
          <p:nvPr/>
        </p:nvSpPr>
        <p:spPr bwMode="auto">
          <a:xfrm>
            <a:off x="9798269" y="4303986"/>
            <a:ext cx="4437993" cy="882869"/>
          </a:xfrm>
          <a:custGeom>
            <a:avLst/>
            <a:gdLst>
              <a:gd name="connsiteX0" fmla="*/ 0 w 4437993"/>
              <a:gd name="connsiteY0" fmla="*/ 0 h 882869"/>
              <a:gd name="connsiteX1" fmla="*/ 449317 w 4437993"/>
              <a:gd name="connsiteY1" fmla="*/ 882869 h 882869"/>
              <a:gd name="connsiteX2" fmla="*/ 4437993 w 4437993"/>
              <a:gd name="connsiteY2" fmla="*/ 874986 h 882869"/>
            </a:gdLst>
            <a:ahLst/>
            <a:cxnLst>
              <a:cxn ang="0">
                <a:pos x="connsiteX0" y="connsiteY0"/>
              </a:cxn>
              <a:cxn ang="0">
                <a:pos x="connsiteX1" y="connsiteY1"/>
              </a:cxn>
              <a:cxn ang="0">
                <a:pos x="connsiteX2" y="connsiteY2"/>
              </a:cxn>
            </a:cxnLst>
            <a:rect l="l" t="t" r="r" b="b"/>
            <a:pathLst>
              <a:path w="4437993" h="882869">
                <a:moveTo>
                  <a:pt x="0" y="0"/>
                </a:moveTo>
                <a:lnTo>
                  <a:pt x="449317" y="882869"/>
                </a:lnTo>
                <a:lnTo>
                  <a:pt x="4437993" y="874986"/>
                </a:lnTo>
              </a:path>
            </a:pathLst>
          </a:custGeom>
          <a:noFill/>
          <a:ln w="38100" cap="flat" cmpd="sng" algn="ctr">
            <a:solidFill>
              <a:schemeClr val="bg2"/>
            </a:solidFill>
            <a:prstDash val="solid"/>
            <a:round/>
            <a:headEnd type="none" w="med" len="med"/>
            <a:tailEnd type="triangl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52" name="Title 51"/>
          <p:cNvSpPr>
            <a:spLocks noGrp="1"/>
          </p:cNvSpPr>
          <p:nvPr>
            <p:ph type="title"/>
          </p:nvPr>
        </p:nvSpPr>
        <p:spPr/>
        <p:txBody>
          <a:bodyPr/>
          <a:lstStyle/>
          <a:p>
            <a:r>
              <a:rPr lang="en-US" dirty="0"/>
              <a:t>Weighted Fair Queueing</a:t>
            </a:r>
          </a:p>
        </p:txBody>
      </p:sp>
      <p:sp>
        <p:nvSpPr>
          <p:cNvPr id="4" name="Slide Number Placeholder 3"/>
          <p:cNvSpPr>
            <a:spLocks noGrp="1"/>
          </p:cNvSpPr>
          <p:nvPr>
            <p:ph type="sldNum" sz="quarter" idx="12"/>
          </p:nvPr>
        </p:nvSpPr>
        <p:spPr/>
        <p:txBody>
          <a:bodyPr/>
          <a:lstStyle/>
          <a:p>
            <a:fld id="{47BB83B6-92F4-494F-9F1D-BD99F394F2F6}" type="slidenum">
              <a:rPr lang="en-US" smtClean="0"/>
              <a:pPr/>
              <a:t>20</a:t>
            </a:fld>
            <a:endParaRPr lang="en-US"/>
          </a:p>
        </p:txBody>
      </p:sp>
      <p:sp>
        <p:nvSpPr>
          <p:cNvPr id="15" name="Line 3"/>
          <p:cNvSpPr>
            <a:spLocks noChangeShapeType="1"/>
          </p:cNvSpPr>
          <p:nvPr/>
        </p:nvSpPr>
        <p:spPr bwMode="auto">
          <a:xfrm>
            <a:off x="1184688" y="3975512"/>
            <a:ext cx="1371600" cy="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23" name="Line 3"/>
          <p:cNvSpPr>
            <a:spLocks noChangeShapeType="1"/>
          </p:cNvSpPr>
          <p:nvPr/>
        </p:nvSpPr>
        <p:spPr bwMode="auto">
          <a:xfrm flipV="1">
            <a:off x="1276128" y="4194586"/>
            <a:ext cx="1371600" cy="36576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24" name="Line 3"/>
          <p:cNvSpPr>
            <a:spLocks noChangeShapeType="1"/>
          </p:cNvSpPr>
          <p:nvPr/>
        </p:nvSpPr>
        <p:spPr bwMode="auto">
          <a:xfrm>
            <a:off x="1276128" y="3371626"/>
            <a:ext cx="1371600" cy="36576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25" name="Oval 19"/>
          <p:cNvSpPr>
            <a:spLocks noChangeArrowheads="1"/>
          </p:cNvSpPr>
          <p:nvPr/>
        </p:nvSpPr>
        <p:spPr bwMode="auto">
          <a:xfrm>
            <a:off x="2556288" y="3478306"/>
            <a:ext cx="914400" cy="914400"/>
          </a:xfrm>
          <a:prstGeom prst="ellipse">
            <a:avLst/>
          </a:prstGeom>
          <a:solidFill>
            <a:srgbClr val="FFFFFF"/>
          </a:solidFill>
          <a:ln w="28575" cmpd="sng">
            <a:solidFill>
              <a:schemeClr val="bg1">
                <a:lumMod val="50000"/>
              </a:schemeClr>
            </a:solidFill>
            <a:round/>
            <a:headEnd/>
            <a:tailEnd/>
          </a:ln>
          <a:effectLst/>
        </p:spPr>
        <p:txBody>
          <a:bodyPr wrap="none" anchor="ctr"/>
          <a:lstStyle/>
          <a:p>
            <a:endParaRPr lang="en-US" sz="4114" dirty="0">
              <a:latin typeface="+mn-lt"/>
            </a:endParaRPr>
          </a:p>
        </p:txBody>
      </p:sp>
      <p:sp>
        <p:nvSpPr>
          <p:cNvPr id="34" name="Freeform 33"/>
          <p:cNvSpPr/>
          <p:nvPr/>
        </p:nvSpPr>
        <p:spPr>
          <a:xfrm flipV="1">
            <a:off x="3060643" y="4404414"/>
            <a:ext cx="1598765" cy="571891"/>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49" name="Oval 19"/>
          <p:cNvSpPr>
            <a:spLocks noChangeArrowheads="1"/>
          </p:cNvSpPr>
          <p:nvPr/>
        </p:nvSpPr>
        <p:spPr bwMode="auto">
          <a:xfrm>
            <a:off x="9081125" y="3478306"/>
            <a:ext cx="914400" cy="914400"/>
          </a:xfrm>
          <a:prstGeom prst="ellipse">
            <a:avLst/>
          </a:prstGeom>
          <a:solidFill>
            <a:srgbClr val="FFFFFF"/>
          </a:solidFill>
          <a:ln w="28575" cmpd="sng">
            <a:solidFill>
              <a:schemeClr val="bg1">
                <a:lumMod val="50000"/>
              </a:schemeClr>
            </a:solidFill>
            <a:round/>
            <a:headEnd/>
            <a:tailEnd/>
          </a:ln>
          <a:effectLst/>
        </p:spPr>
        <p:txBody>
          <a:bodyPr wrap="none" anchor="ctr"/>
          <a:lstStyle/>
          <a:p>
            <a:endParaRPr lang="en-US" sz="4114" dirty="0">
              <a:latin typeface="+mn-lt"/>
            </a:endParaRPr>
          </a:p>
        </p:txBody>
      </p:sp>
      <p:sp>
        <p:nvSpPr>
          <p:cNvPr id="54" name="Arc 53"/>
          <p:cNvSpPr/>
          <p:nvPr/>
        </p:nvSpPr>
        <p:spPr bwMode="auto">
          <a:xfrm>
            <a:off x="9298969" y="3648636"/>
            <a:ext cx="484544" cy="521184"/>
          </a:xfrm>
          <a:prstGeom prst="arc">
            <a:avLst>
              <a:gd name="adj1" fmla="val 16200000"/>
              <a:gd name="adj2" fmla="val 13474909"/>
            </a:avLst>
          </a:prstGeom>
          <a:noFill/>
          <a:ln w="57150" cap="flat" cmpd="sng" algn="ctr">
            <a:solidFill>
              <a:schemeClr val="bg2">
                <a:lumMod val="60000"/>
                <a:lumOff val="40000"/>
              </a:schemeClr>
            </a:solidFill>
            <a:prstDash val="sysDot"/>
            <a:round/>
            <a:headEnd type="none" w="med" len="med"/>
            <a:tailEnd type="triangl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56" name="Line 3"/>
          <p:cNvSpPr>
            <a:spLocks noChangeShapeType="1"/>
          </p:cNvSpPr>
          <p:nvPr/>
        </p:nvSpPr>
        <p:spPr bwMode="auto">
          <a:xfrm>
            <a:off x="9995525" y="3975512"/>
            <a:ext cx="4253874" cy="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57" name="Freeform 56"/>
          <p:cNvSpPr/>
          <p:nvPr/>
        </p:nvSpPr>
        <p:spPr>
          <a:xfrm>
            <a:off x="3060643" y="2924286"/>
            <a:ext cx="1598764" cy="542312"/>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grpSp>
        <p:nvGrpSpPr>
          <p:cNvPr id="3" name="Group 2"/>
          <p:cNvGrpSpPr/>
          <p:nvPr/>
        </p:nvGrpSpPr>
        <p:grpSpPr>
          <a:xfrm>
            <a:off x="12751977" y="4495107"/>
            <a:ext cx="390330" cy="1058757"/>
            <a:chOff x="13630470" y="4487107"/>
            <a:chExt cx="390330" cy="1058757"/>
          </a:xfrm>
        </p:grpSpPr>
        <p:grpSp>
          <p:nvGrpSpPr>
            <p:cNvPr id="42" name="Group 41"/>
            <p:cNvGrpSpPr/>
            <p:nvPr/>
          </p:nvGrpSpPr>
          <p:grpSpPr>
            <a:xfrm>
              <a:off x="13630470" y="4487107"/>
              <a:ext cx="390330" cy="1058757"/>
              <a:chOff x="13630470" y="4487107"/>
              <a:chExt cx="390330" cy="1058757"/>
            </a:xfrm>
          </p:grpSpPr>
          <p:sp>
            <p:nvSpPr>
              <p:cNvPr id="267" name="Rectangle 266"/>
              <p:cNvSpPr/>
              <p:nvPr/>
            </p:nvSpPr>
            <p:spPr bwMode="auto">
              <a:xfrm>
                <a:off x="13630470" y="4802688"/>
                <a:ext cx="390330" cy="743176"/>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86" name="TextBox 385"/>
              <p:cNvSpPr txBox="1"/>
              <p:nvPr/>
            </p:nvSpPr>
            <p:spPr>
              <a:xfrm>
                <a:off x="13661435" y="4487107"/>
                <a:ext cx="314510" cy="400110"/>
              </a:xfrm>
              <a:prstGeom prst="rect">
                <a:avLst/>
              </a:prstGeom>
              <a:noFill/>
            </p:spPr>
            <p:txBody>
              <a:bodyPr wrap="none" rtlCol="0">
                <a:spAutoFit/>
              </a:bodyPr>
              <a:lstStyle/>
              <a:p>
                <a:r>
                  <a:rPr lang="en-US" sz="2000">
                    <a:solidFill>
                      <a:srgbClr val="FF0000"/>
                    </a:solidFill>
                    <a:latin typeface="+mj-lt"/>
                  </a:rPr>
                  <a:t>1</a:t>
                </a:r>
              </a:p>
            </p:txBody>
          </p:sp>
        </p:grpSp>
        <p:sp>
          <p:nvSpPr>
            <p:cNvPr id="273" name="Rectangle 272"/>
            <p:cNvSpPr/>
            <p:nvPr/>
          </p:nvSpPr>
          <p:spPr bwMode="auto">
            <a:xfrm>
              <a:off x="13916946" y="4813894"/>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74" name="Rectangle 273"/>
            <p:cNvSpPr/>
            <p:nvPr/>
          </p:nvSpPr>
          <p:spPr bwMode="auto">
            <a:xfrm>
              <a:off x="13825737" y="4813894"/>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75" name="Rectangle 274"/>
            <p:cNvSpPr/>
            <p:nvPr/>
          </p:nvSpPr>
          <p:spPr bwMode="auto">
            <a:xfrm>
              <a:off x="13734638" y="4809785"/>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76" name="Rectangle 275"/>
            <p:cNvSpPr/>
            <p:nvPr/>
          </p:nvSpPr>
          <p:spPr bwMode="auto">
            <a:xfrm>
              <a:off x="13643319" y="4813894"/>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grpSp>
      <p:sp>
        <p:nvSpPr>
          <p:cNvPr id="227" name="Rectangle 226"/>
          <p:cNvSpPr/>
          <p:nvPr/>
        </p:nvSpPr>
        <p:spPr bwMode="auto">
          <a:xfrm>
            <a:off x="9266830" y="2526253"/>
            <a:ext cx="88455" cy="720764"/>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29" name="Rectangle 228"/>
          <p:cNvSpPr/>
          <p:nvPr/>
        </p:nvSpPr>
        <p:spPr bwMode="auto">
          <a:xfrm>
            <a:off x="9174915" y="2526254"/>
            <a:ext cx="88455" cy="720764"/>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55" name="Freeform 54"/>
          <p:cNvSpPr/>
          <p:nvPr/>
        </p:nvSpPr>
        <p:spPr>
          <a:xfrm rot="16200000" flipV="1">
            <a:off x="8950247" y="4375000"/>
            <a:ext cx="551330" cy="586739"/>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36" name="Freeform 35"/>
          <p:cNvSpPr/>
          <p:nvPr/>
        </p:nvSpPr>
        <p:spPr bwMode="auto">
          <a:xfrm>
            <a:off x="7273394" y="4349676"/>
            <a:ext cx="1667436" cy="1183341"/>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3" name="Freeform 32"/>
          <p:cNvSpPr/>
          <p:nvPr/>
        </p:nvSpPr>
        <p:spPr>
          <a:xfrm rot="5400000">
            <a:off x="8941699" y="2885767"/>
            <a:ext cx="585001" cy="586739"/>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12" name="Freeform 11"/>
          <p:cNvSpPr/>
          <p:nvPr/>
        </p:nvSpPr>
        <p:spPr bwMode="auto">
          <a:xfrm>
            <a:off x="7273394" y="2294965"/>
            <a:ext cx="1667436" cy="1183341"/>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chemeClr val="accent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32" name="TextBox 131"/>
          <p:cNvSpPr txBox="1"/>
          <p:nvPr/>
        </p:nvSpPr>
        <p:spPr>
          <a:xfrm>
            <a:off x="2613521" y="6248400"/>
            <a:ext cx="9380965" cy="1147365"/>
          </a:xfrm>
          <a:prstGeom prst="rect">
            <a:avLst/>
          </a:prstGeom>
          <a:noFill/>
        </p:spPr>
        <p:txBody>
          <a:bodyPr wrap="none" rtlCol="0">
            <a:spAutoFit/>
          </a:bodyPr>
          <a:lstStyle/>
          <a:p>
            <a:pPr algn="ctr"/>
            <a:r>
              <a:rPr lang="en-US" dirty="0">
                <a:latin typeface="+mj-lt"/>
              </a:rPr>
              <a:t>As before, packets are sent in the order they would </a:t>
            </a:r>
            <a:br>
              <a:rPr lang="en-US" dirty="0">
                <a:latin typeface="+mj-lt"/>
              </a:rPr>
            </a:br>
            <a:r>
              <a:rPr lang="en-US" dirty="0">
                <a:latin typeface="+mj-lt"/>
              </a:rPr>
              <a:t>complete in the bit-by-bit scheme.</a:t>
            </a:r>
          </a:p>
        </p:txBody>
      </p:sp>
      <p:grpSp>
        <p:nvGrpSpPr>
          <p:cNvPr id="10" name="Group 9"/>
          <p:cNvGrpSpPr/>
          <p:nvPr/>
        </p:nvGrpSpPr>
        <p:grpSpPr>
          <a:xfrm>
            <a:off x="11034633" y="3615130"/>
            <a:ext cx="1224561" cy="720764"/>
            <a:chOff x="11034633" y="3615130"/>
            <a:chExt cx="1224561" cy="720764"/>
          </a:xfrm>
        </p:grpSpPr>
        <p:sp>
          <p:nvSpPr>
            <p:cNvPr id="138" name="Rectangle 137"/>
            <p:cNvSpPr/>
            <p:nvPr/>
          </p:nvSpPr>
          <p:spPr bwMode="auto">
            <a:xfrm>
              <a:off x="12170739" y="3615130"/>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82" name="Rectangle 181"/>
            <p:cNvSpPr/>
            <p:nvPr/>
          </p:nvSpPr>
          <p:spPr bwMode="auto">
            <a:xfrm>
              <a:off x="11790954" y="3615130"/>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88" name="Rectangle 187"/>
            <p:cNvSpPr/>
            <p:nvPr/>
          </p:nvSpPr>
          <p:spPr bwMode="auto">
            <a:xfrm>
              <a:off x="11414418" y="3615130"/>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32" name="Rectangle 231"/>
            <p:cNvSpPr/>
            <p:nvPr/>
          </p:nvSpPr>
          <p:spPr bwMode="auto">
            <a:xfrm>
              <a:off x="11034633" y="3615130"/>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grpSp>
      <p:grpSp>
        <p:nvGrpSpPr>
          <p:cNvPr id="11" name="Group 10"/>
          <p:cNvGrpSpPr/>
          <p:nvPr/>
        </p:nvGrpSpPr>
        <p:grpSpPr>
          <a:xfrm>
            <a:off x="10752231" y="3615130"/>
            <a:ext cx="1033044" cy="720764"/>
            <a:chOff x="10752231" y="3615130"/>
            <a:chExt cx="1033044" cy="720764"/>
          </a:xfrm>
        </p:grpSpPr>
        <p:sp>
          <p:nvSpPr>
            <p:cNvPr id="186" name="Rectangle 185"/>
            <p:cNvSpPr/>
            <p:nvPr/>
          </p:nvSpPr>
          <p:spPr bwMode="auto">
            <a:xfrm>
              <a:off x="11602686"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28" name="Rectangle 227"/>
            <p:cNvSpPr/>
            <p:nvPr/>
          </p:nvSpPr>
          <p:spPr bwMode="auto">
            <a:xfrm>
              <a:off x="11226150"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36" name="Rectangle 235"/>
            <p:cNvSpPr/>
            <p:nvPr/>
          </p:nvSpPr>
          <p:spPr bwMode="auto">
            <a:xfrm>
              <a:off x="10846365"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85" name="Rectangle 184"/>
            <p:cNvSpPr/>
            <p:nvPr/>
          </p:nvSpPr>
          <p:spPr bwMode="auto">
            <a:xfrm>
              <a:off x="11696820"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87" name="Rectangle 186"/>
            <p:cNvSpPr/>
            <p:nvPr/>
          </p:nvSpPr>
          <p:spPr bwMode="auto">
            <a:xfrm>
              <a:off x="11508552"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89" name="Rectangle 188"/>
            <p:cNvSpPr/>
            <p:nvPr/>
          </p:nvSpPr>
          <p:spPr bwMode="auto">
            <a:xfrm>
              <a:off x="11320284"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30" name="Rectangle 229"/>
            <p:cNvSpPr/>
            <p:nvPr/>
          </p:nvSpPr>
          <p:spPr bwMode="auto">
            <a:xfrm>
              <a:off x="11128767"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34" name="Rectangle 233"/>
            <p:cNvSpPr/>
            <p:nvPr/>
          </p:nvSpPr>
          <p:spPr bwMode="auto">
            <a:xfrm>
              <a:off x="10940499"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59" name="Rectangle 258"/>
            <p:cNvSpPr/>
            <p:nvPr/>
          </p:nvSpPr>
          <p:spPr bwMode="auto">
            <a:xfrm>
              <a:off x="10752231"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grpSp>
      <p:sp>
        <p:nvSpPr>
          <p:cNvPr id="260" name="Rectangle 259"/>
          <p:cNvSpPr/>
          <p:nvPr/>
        </p:nvSpPr>
        <p:spPr bwMode="auto">
          <a:xfrm>
            <a:off x="10658097" y="3615130"/>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61" name="Rectangle 260"/>
          <p:cNvSpPr/>
          <p:nvPr/>
        </p:nvSpPr>
        <p:spPr bwMode="auto">
          <a:xfrm>
            <a:off x="10563963"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62" name="Rectangle 261"/>
          <p:cNvSpPr/>
          <p:nvPr/>
        </p:nvSpPr>
        <p:spPr bwMode="auto">
          <a:xfrm>
            <a:off x="10469829"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63" name="Rectangle 262"/>
          <p:cNvSpPr/>
          <p:nvPr/>
        </p:nvSpPr>
        <p:spPr bwMode="auto">
          <a:xfrm>
            <a:off x="10375695"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64" name="Rectangle 263"/>
          <p:cNvSpPr/>
          <p:nvPr/>
        </p:nvSpPr>
        <p:spPr bwMode="auto">
          <a:xfrm>
            <a:off x="10281561" y="3615130"/>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57" name="Rectangle 356"/>
          <p:cNvSpPr/>
          <p:nvPr/>
        </p:nvSpPr>
        <p:spPr bwMode="auto">
          <a:xfrm>
            <a:off x="6252882" y="2514600"/>
            <a:ext cx="1299882" cy="666976"/>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mj-lt"/>
                <a:ea typeface="ＭＳ Ｐゴシック" charset="0"/>
              </a:rPr>
              <a:t>2</a:t>
            </a:r>
          </a:p>
        </p:txBody>
      </p:sp>
      <p:sp>
        <p:nvSpPr>
          <p:cNvPr id="358" name="Rectangle 357"/>
          <p:cNvSpPr/>
          <p:nvPr/>
        </p:nvSpPr>
        <p:spPr bwMode="auto">
          <a:xfrm>
            <a:off x="4953000" y="2514600"/>
            <a:ext cx="1299882" cy="666976"/>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mj-lt"/>
                <a:ea typeface="ＭＳ Ｐゴシック" charset="0"/>
              </a:rPr>
              <a:t>3</a:t>
            </a:r>
          </a:p>
        </p:txBody>
      </p:sp>
      <p:sp>
        <p:nvSpPr>
          <p:cNvPr id="359" name="Rectangle 358"/>
          <p:cNvSpPr/>
          <p:nvPr/>
        </p:nvSpPr>
        <p:spPr bwMode="auto">
          <a:xfrm>
            <a:off x="8035635" y="4563037"/>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mj-lt"/>
                <a:ea typeface="ＭＳ Ｐゴシック" charset="0"/>
              </a:rPr>
              <a:t>2</a:t>
            </a:r>
          </a:p>
        </p:txBody>
      </p:sp>
      <p:sp>
        <p:nvSpPr>
          <p:cNvPr id="360" name="Rectangle 359"/>
          <p:cNvSpPr/>
          <p:nvPr/>
        </p:nvSpPr>
        <p:spPr bwMode="auto">
          <a:xfrm>
            <a:off x="7650198" y="4563037"/>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mj-lt"/>
                <a:ea typeface="ＭＳ Ｐゴシック" charset="0"/>
              </a:rPr>
              <a:t>3</a:t>
            </a:r>
          </a:p>
        </p:txBody>
      </p:sp>
      <p:sp>
        <p:nvSpPr>
          <p:cNvPr id="361" name="Rectangle 360"/>
          <p:cNvSpPr/>
          <p:nvPr/>
        </p:nvSpPr>
        <p:spPr bwMode="auto">
          <a:xfrm>
            <a:off x="7247147" y="4563037"/>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mj-lt"/>
                <a:ea typeface="ＭＳ Ｐゴシック" charset="0"/>
              </a:rPr>
              <a:t>4</a:t>
            </a:r>
          </a:p>
        </p:txBody>
      </p:sp>
      <p:sp>
        <p:nvSpPr>
          <p:cNvPr id="362" name="Rectangle 361"/>
          <p:cNvSpPr/>
          <p:nvPr/>
        </p:nvSpPr>
        <p:spPr bwMode="auto">
          <a:xfrm>
            <a:off x="6844096" y="4563037"/>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mj-lt"/>
                <a:ea typeface="ＭＳ Ｐゴシック" charset="0"/>
              </a:rPr>
              <a:t>5</a:t>
            </a:r>
          </a:p>
        </p:txBody>
      </p:sp>
      <p:sp>
        <p:nvSpPr>
          <p:cNvPr id="363" name="Rectangle 362"/>
          <p:cNvSpPr/>
          <p:nvPr/>
        </p:nvSpPr>
        <p:spPr bwMode="auto">
          <a:xfrm>
            <a:off x="6441045" y="4563037"/>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mj-lt"/>
                <a:ea typeface="ＭＳ Ｐゴシック" charset="0"/>
              </a:rPr>
              <a:t>6</a:t>
            </a:r>
          </a:p>
        </p:txBody>
      </p:sp>
      <p:sp>
        <p:nvSpPr>
          <p:cNvPr id="364" name="Rectangle 363"/>
          <p:cNvSpPr/>
          <p:nvPr/>
        </p:nvSpPr>
        <p:spPr bwMode="auto">
          <a:xfrm>
            <a:off x="7552764" y="2514600"/>
            <a:ext cx="1299882" cy="666976"/>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mj-lt"/>
                <a:ea typeface="ＭＳ Ｐゴシック" charset="0"/>
              </a:rPr>
              <a:t>1</a:t>
            </a:r>
          </a:p>
        </p:txBody>
      </p:sp>
      <p:sp>
        <p:nvSpPr>
          <p:cNvPr id="365" name="Rectangle 364"/>
          <p:cNvSpPr/>
          <p:nvPr/>
        </p:nvSpPr>
        <p:spPr bwMode="auto">
          <a:xfrm>
            <a:off x="8450138" y="4563037"/>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mj-lt"/>
                <a:ea typeface="ＭＳ Ｐゴシック" charset="0"/>
              </a:rPr>
              <a:t>1</a:t>
            </a:r>
          </a:p>
        </p:txBody>
      </p:sp>
      <p:grpSp>
        <p:nvGrpSpPr>
          <p:cNvPr id="5" name="Group 4"/>
          <p:cNvGrpSpPr/>
          <p:nvPr/>
        </p:nvGrpSpPr>
        <p:grpSpPr>
          <a:xfrm>
            <a:off x="11420670" y="4495800"/>
            <a:ext cx="390330" cy="1058757"/>
            <a:chOff x="13173270" y="4487107"/>
            <a:chExt cx="390330" cy="1058757"/>
          </a:xfrm>
        </p:grpSpPr>
        <p:grpSp>
          <p:nvGrpSpPr>
            <p:cNvPr id="43" name="Group 42"/>
            <p:cNvGrpSpPr/>
            <p:nvPr/>
          </p:nvGrpSpPr>
          <p:grpSpPr>
            <a:xfrm>
              <a:off x="13173270" y="4487107"/>
              <a:ext cx="390330" cy="1058757"/>
              <a:chOff x="13173270" y="4487107"/>
              <a:chExt cx="390330" cy="1058757"/>
            </a:xfrm>
          </p:grpSpPr>
          <p:sp>
            <p:nvSpPr>
              <p:cNvPr id="321" name="Rectangle 320"/>
              <p:cNvSpPr/>
              <p:nvPr/>
            </p:nvSpPr>
            <p:spPr bwMode="auto">
              <a:xfrm>
                <a:off x="13173270" y="4802688"/>
                <a:ext cx="390330" cy="743176"/>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87" name="TextBox 386"/>
              <p:cNvSpPr txBox="1"/>
              <p:nvPr/>
            </p:nvSpPr>
            <p:spPr>
              <a:xfrm>
                <a:off x="13214479" y="4487107"/>
                <a:ext cx="314510" cy="400110"/>
              </a:xfrm>
              <a:prstGeom prst="rect">
                <a:avLst/>
              </a:prstGeom>
              <a:noFill/>
            </p:spPr>
            <p:txBody>
              <a:bodyPr wrap="none" rtlCol="0">
                <a:spAutoFit/>
              </a:bodyPr>
              <a:lstStyle/>
              <a:p>
                <a:r>
                  <a:rPr lang="en-US" sz="2000" dirty="0">
                    <a:solidFill>
                      <a:srgbClr val="FF0000"/>
                    </a:solidFill>
                    <a:latin typeface="+mj-lt"/>
                  </a:rPr>
                  <a:t>2</a:t>
                </a:r>
              </a:p>
            </p:txBody>
          </p:sp>
        </p:grpSp>
        <p:sp>
          <p:nvSpPr>
            <p:cNvPr id="376" name="Rectangle 375"/>
            <p:cNvSpPr/>
            <p:nvPr/>
          </p:nvSpPr>
          <p:spPr bwMode="auto">
            <a:xfrm>
              <a:off x="13461234" y="4809785"/>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77" name="Rectangle 376"/>
            <p:cNvSpPr/>
            <p:nvPr/>
          </p:nvSpPr>
          <p:spPr bwMode="auto">
            <a:xfrm>
              <a:off x="13370025" y="4809785"/>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78" name="Rectangle 377"/>
            <p:cNvSpPr/>
            <p:nvPr/>
          </p:nvSpPr>
          <p:spPr bwMode="auto">
            <a:xfrm>
              <a:off x="13278706" y="480919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79" name="Rectangle 378"/>
            <p:cNvSpPr/>
            <p:nvPr/>
          </p:nvSpPr>
          <p:spPr bwMode="auto">
            <a:xfrm>
              <a:off x="13183641" y="4809196"/>
              <a:ext cx="88455" cy="720764"/>
            </a:xfrm>
            <a:prstGeom prst="rect">
              <a:avLst/>
            </a:prstGeom>
            <a:solidFill>
              <a:srgbClr val="FF0000">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grpSp>
      <p:grpSp>
        <p:nvGrpSpPr>
          <p:cNvPr id="47" name="Group 46"/>
          <p:cNvGrpSpPr/>
          <p:nvPr/>
        </p:nvGrpSpPr>
        <p:grpSpPr>
          <a:xfrm>
            <a:off x="11863808" y="4505382"/>
            <a:ext cx="840842" cy="1046200"/>
            <a:chOff x="10363200" y="4495107"/>
            <a:chExt cx="840842" cy="1046200"/>
          </a:xfrm>
        </p:grpSpPr>
        <p:sp>
          <p:nvSpPr>
            <p:cNvPr id="331" name="Rectangle 330"/>
            <p:cNvSpPr/>
            <p:nvPr/>
          </p:nvSpPr>
          <p:spPr bwMode="auto">
            <a:xfrm>
              <a:off x="10363200" y="4809785"/>
              <a:ext cx="840842" cy="731522"/>
            </a:xfrm>
            <a:prstGeom prst="rect">
              <a:avLst/>
            </a:prstGeom>
            <a:solidFill>
              <a:srgbClr val="262598"/>
            </a:solidFill>
            <a:ln w="19050" cap="flat" cmpd="sng" algn="ctr">
              <a:solidFill>
                <a:schemeClr val="accent6">
                  <a:lumMod val="40000"/>
                  <a:lumOff val="6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37" name="Rectangle 336"/>
            <p:cNvSpPr/>
            <p:nvPr/>
          </p:nvSpPr>
          <p:spPr bwMode="auto">
            <a:xfrm>
              <a:off x="10461257" y="4812253"/>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38" name="Rectangle 337"/>
            <p:cNvSpPr/>
            <p:nvPr/>
          </p:nvSpPr>
          <p:spPr bwMode="auto">
            <a:xfrm>
              <a:off x="10372626" y="4812253"/>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39" name="Rectangle 338"/>
            <p:cNvSpPr/>
            <p:nvPr/>
          </p:nvSpPr>
          <p:spPr bwMode="auto">
            <a:xfrm>
              <a:off x="10553615" y="4812253"/>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40" name="Rectangle 339"/>
            <p:cNvSpPr/>
            <p:nvPr/>
          </p:nvSpPr>
          <p:spPr bwMode="auto">
            <a:xfrm>
              <a:off x="10645973" y="4812253"/>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41" name="Rectangle 340"/>
            <p:cNvSpPr/>
            <p:nvPr/>
          </p:nvSpPr>
          <p:spPr bwMode="auto">
            <a:xfrm>
              <a:off x="10738331" y="4812253"/>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42" name="Rectangle 341"/>
            <p:cNvSpPr/>
            <p:nvPr/>
          </p:nvSpPr>
          <p:spPr bwMode="auto">
            <a:xfrm>
              <a:off x="10830689" y="4812253"/>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43" name="Rectangle 342"/>
            <p:cNvSpPr/>
            <p:nvPr/>
          </p:nvSpPr>
          <p:spPr bwMode="auto">
            <a:xfrm>
              <a:off x="10923047" y="4812253"/>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44" name="Rectangle 343"/>
            <p:cNvSpPr/>
            <p:nvPr/>
          </p:nvSpPr>
          <p:spPr bwMode="auto">
            <a:xfrm>
              <a:off x="11015405" y="4812253"/>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45" name="Rectangle 344"/>
            <p:cNvSpPr/>
            <p:nvPr/>
          </p:nvSpPr>
          <p:spPr bwMode="auto">
            <a:xfrm>
              <a:off x="11107763" y="4812253"/>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91" name="TextBox 390"/>
            <p:cNvSpPr txBox="1"/>
            <p:nvPr/>
          </p:nvSpPr>
          <p:spPr>
            <a:xfrm>
              <a:off x="10671664" y="4495107"/>
              <a:ext cx="314510" cy="400110"/>
            </a:xfrm>
            <a:prstGeom prst="rect">
              <a:avLst/>
            </a:prstGeom>
            <a:noFill/>
          </p:spPr>
          <p:txBody>
            <a:bodyPr wrap="none" rtlCol="0">
              <a:spAutoFit/>
            </a:bodyPr>
            <a:lstStyle/>
            <a:p>
              <a:r>
                <a:rPr lang="en-US" sz="2000" dirty="0">
                  <a:solidFill>
                    <a:srgbClr val="262598"/>
                  </a:solidFill>
                  <a:latin typeface="+mj-lt"/>
                </a:rPr>
                <a:t>2</a:t>
              </a:r>
            </a:p>
          </p:txBody>
        </p:sp>
      </p:grpSp>
      <p:grpSp>
        <p:nvGrpSpPr>
          <p:cNvPr id="6" name="Group 5"/>
          <p:cNvGrpSpPr/>
          <p:nvPr/>
        </p:nvGrpSpPr>
        <p:grpSpPr>
          <a:xfrm>
            <a:off x="13208069" y="4500240"/>
            <a:ext cx="840842" cy="1046200"/>
            <a:chOff x="12263002" y="4496564"/>
            <a:chExt cx="840842" cy="1046200"/>
          </a:xfrm>
        </p:grpSpPr>
        <p:sp>
          <p:nvSpPr>
            <p:cNvPr id="392" name="Rectangle 391"/>
            <p:cNvSpPr/>
            <p:nvPr/>
          </p:nvSpPr>
          <p:spPr bwMode="auto">
            <a:xfrm>
              <a:off x="12263002" y="4811242"/>
              <a:ext cx="840842" cy="731522"/>
            </a:xfrm>
            <a:prstGeom prst="rect">
              <a:avLst/>
            </a:prstGeom>
            <a:solidFill>
              <a:srgbClr val="262598"/>
            </a:solidFill>
            <a:ln w="19050" cap="flat" cmpd="sng" algn="ctr">
              <a:solidFill>
                <a:schemeClr val="accent6">
                  <a:lumMod val="40000"/>
                  <a:lumOff val="6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93" name="Rectangle 392"/>
            <p:cNvSpPr/>
            <p:nvPr/>
          </p:nvSpPr>
          <p:spPr bwMode="auto">
            <a:xfrm>
              <a:off x="12361059" y="4813710"/>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94" name="Rectangle 393"/>
            <p:cNvSpPr/>
            <p:nvPr/>
          </p:nvSpPr>
          <p:spPr bwMode="auto">
            <a:xfrm>
              <a:off x="12272428" y="4813710"/>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95" name="Rectangle 394"/>
            <p:cNvSpPr/>
            <p:nvPr/>
          </p:nvSpPr>
          <p:spPr bwMode="auto">
            <a:xfrm>
              <a:off x="12453417" y="4813710"/>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96" name="Rectangle 395"/>
            <p:cNvSpPr/>
            <p:nvPr/>
          </p:nvSpPr>
          <p:spPr bwMode="auto">
            <a:xfrm>
              <a:off x="12545775" y="4813710"/>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97" name="Rectangle 396"/>
            <p:cNvSpPr/>
            <p:nvPr/>
          </p:nvSpPr>
          <p:spPr bwMode="auto">
            <a:xfrm>
              <a:off x="12638133" y="4813710"/>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98" name="Rectangle 397"/>
            <p:cNvSpPr/>
            <p:nvPr/>
          </p:nvSpPr>
          <p:spPr bwMode="auto">
            <a:xfrm>
              <a:off x="12730491" y="4813710"/>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99" name="Rectangle 398"/>
            <p:cNvSpPr/>
            <p:nvPr/>
          </p:nvSpPr>
          <p:spPr bwMode="auto">
            <a:xfrm>
              <a:off x="12822849" y="4813710"/>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00" name="Rectangle 399"/>
            <p:cNvSpPr/>
            <p:nvPr/>
          </p:nvSpPr>
          <p:spPr bwMode="auto">
            <a:xfrm>
              <a:off x="12915207" y="4813710"/>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01" name="Rectangle 400"/>
            <p:cNvSpPr/>
            <p:nvPr/>
          </p:nvSpPr>
          <p:spPr bwMode="auto">
            <a:xfrm>
              <a:off x="13007565" y="4813710"/>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02" name="TextBox 401"/>
            <p:cNvSpPr txBox="1"/>
            <p:nvPr/>
          </p:nvSpPr>
          <p:spPr>
            <a:xfrm>
              <a:off x="12571466" y="4496564"/>
              <a:ext cx="314510" cy="400110"/>
            </a:xfrm>
            <a:prstGeom prst="rect">
              <a:avLst/>
            </a:prstGeom>
            <a:noFill/>
          </p:spPr>
          <p:txBody>
            <a:bodyPr wrap="none" rtlCol="0">
              <a:spAutoFit/>
            </a:bodyPr>
            <a:lstStyle/>
            <a:p>
              <a:r>
                <a:rPr lang="en-US" sz="2000" dirty="0">
                  <a:solidFill>
                    <a:srgbClr val="262598"/>
                  </a:solidFill>
                  <a:latin typeface="+mj-lt"/>
                </a:rPr>
                <a:t>1</a:t>
              </a:r>
            </a:p>
          </p:txBody>
        </p:sp>
      </p:grpSp>
      <p:grpSp>
        <p:nvGrpSpPr>
          <p:cNvPr id="7" name="Group 6"/>
          <p:cNvGrpSpPr/>
          <p:nvPr/>
        </p:nvGrpSpPr>
        <p:grpSpPr>
          <a:xfrm>
            <a:off x="13017945" y="3615130"/>
            <a:ext cx="1033044" cy="722258"/>
            <a:chOff x="13017945" y="3615130"/>
            <a:chExt cx="1033044" cy="722258"/>
          </a:xfrm>
        </p:grpSpPr>
        <p:sp>
          <p:nvSpPr>
            <p:cNvPr id="241" name="Rectangle 240"/>
            <p:cNvSpPr/>
            <p:nvPr/>
          </p:nvSpPr>
          <p:spPr bwMode="auto">
            <a:xfrm>
              <a:off x="13962534"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43" name="Rectangle 242"/>
            <p:cNvSpPr/>
            <p:nvPr/>
          </p:nvSpPr>
          <p:spPr bwMode="auto">
            <a:xfrm>
              <a:off x="13774266"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45" name="Rectangle 244"/>
            <p:cNvSpPr/>
            <p:nvPr/>
          </p:nvSpPr>
          <p:spPr bwMode="auto">
            <a:xfrm>
              <a:off x="13585998"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47" name="Rectangle 246"/>
            <p:cNvSpPr/>
            <p:nvPr/>
          </p:nvSpPr>
          <p:spPr bwMode="auto">
            <a:xfrm>
              <a:off x="13397730"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49" name="Rectangle 248"/>
            <p:cNvSpPr/>
            <p:nvPr/>
          </p:nvSpPr>
          <p:spPr bwMode="auto">
            <a:xfrm>
              <a:off x="13209462"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28" name="Rectangle 127"/>
            <p:cNvSpPr/>
            <p:nvPr/>
          </p:nvSpPr>
          <p:spPr bwMode="auto">
            <a:xfrm>
              <a:off x="13017945"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42" name="Rectangle 241"/>
            <p:cNvSpPr/>
            <p:nvPr/>
          </p:nvSpPr>
          <p:spPr bwMode="auto">
            <a:xfrm>
              <a:off x="13868400"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900" b="0" i="0" u="none" strike="noStrike" cap="none" normalizeH="0" baseline="0" dirty="0">
                <a:ln>
                  <a:noFill/>
                </a:ln>
                <a:solidFill>
                  <a:schemeClr val="bg1"/>
                </a:solidFill>
                <a:effectLst/>
                <a:latin typeface="+mj-lt"/>
              </a:endParaRPr>
            </a:p>
          </p:txBody>
        </p:sp>
        <p:sp>
          <p:nvSpPr>
            <p:cNvPr id="246" name="Rectangle 245"/>
            <p:cNvSpPr/>
            <p:nvPr/>
          </p:nvSpPr>
          <p:spPr bwMode="auto">
            <a:xfrm>
              <a:off x="13491757"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80" name="Rectangle 379"/>
            <p:cNvSpPr/>
            <p:nvPr/>
          </p:nvSpPr>
          <p:spPr bwMode="auto">
            <a:xfrm>
              <a:off x="13111205" y="3616624"/>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900" b="0" i="0" u="none" strike="noStrike" cap="none" normalizeH="0" baseline="0" dirty="0">
                <a:ln>
                  <a:noFill/>
                </a:ln>
                <a:solidFill>
                  <a:schemeClr val="bg1"/>
                </a:solidFill>
                <a:effectLst/>
                <a:latin typeface="+mj-lt"/>
              </a:endParaRPr>
            </a:p>
          </p:txBody>
        </p:sp>
      </p:grpSp>
      <p:grpSp>
        <p:nvGrpSpPr>
          <p:cNvPr id="9" name="Group 8"/>
          <p:cNvGrpSpPr/>
          <p:nvPr/>
        </p:nvGrpSpPr>
        <p:grpSpPr>
          <a:xfrm>
            <a:off x="11885088" y="3615130"/>
            <a:ext cx="1033044" cy="722258"/>
            <a:chOff x="11885088" y="3615130"/>
            <a:chExt cx="1033044" cy="722258"/>
          </a:xfrm>
        </p:grpSpPr>
        <p:sp>
          <p:nvSpPr>
            <p:cNvPr id="136" name="Rectangle 135"/>
            <p:cNvSpPr/>
            <p:nvPr/>
          </p:nvSpPr>
          <p:spPr bwMode="auto">
            <a:xfrm>
              <a:off x="12359007"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80" name="Rectangle 179"/>
            <p:cNvSpPr/>
            <p:nvPr/>
          </p:nvSpPr>
          <p:spPr bwMode="auto">
            <a:xfrm>
              <a:off x="11979222"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37" name="Rectangle 136"/>
            <p:cNvSpPr/>
            <p:nvPr/>
          </p:nvSpPr>
          <p:spPr bwMode="auto">
            <a:xfrm>
              <a:off x="12264873"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39" name="Rectangle 138"/>
            <p:cNvSpPr/>
            <p:nvPr/>
          </p:nvSpPr>
          <p:spPr bwMode="auto">
            <a:xfrm>
              <a:off x="12073356"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81" name="Rectangle 180"/>
            <p:cNvSpPr/>
            <p:nvPr/>
          </p:nvSpPr>
          <p:spPr bwMode="auto">
            <a:xfrm>
              <a:off x="11885088"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30" name="Rectangle 129"/>
            <p:cNvSpPr/>
            <p:nvPr/>
          </p:nvSpPr>
          <p:spPr bwMode="auto">
            <a:xfrm>
              <a:off x="12829677"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33" name="Rectangle 132"/>
            <p:cNvSpPr/>
            <p:nvPr/>
          </p:nvSpPr>
          <p:spPr bwMode="auto">
            <a:xfrm>
              <a:off x="12641409"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35" name="Rectangle 134"/>
            <p:cNvSpPr/>
            <p:nvPr/>
          </p:nvSpPr>
          <p:spPr bwMode="auto">
            <a:xfrm>
              <a:off x="12453141" y="3615130"/>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82" name="Rectangle 381"/>
            <p:cNvSpPr/>
            <p:nvPr/>
          </p:nvSpPr>
          <p:spPr bwMode="auto">
            <a:xfrm>
              <a:off x="12734562" y="3616624"/>
              <a:ext cx="88455" cy="720764"/>
            </a:xfrm>
            <a:prstGeom prst="rect">
              <a:avLst/>
            </a:prstGeom>
            <a:solidFill>
              <a:srgbClr val="262598"/>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grpSp>
      <p:grpSp>
        <p:nvGrpSpPr>
          <p:cNvPr id="8" name="Group 7"/>
          <p:cNvGrpSpPr/>
          <p:nvPr/>
        </p:nvGrpSpPr>
        <p:grpSpPr>
          <a:xfrm>
            <a:off x="12546401" y="3615130"/>
            <a:ext cx="1222186" cy="722258"/>
            <a:chOff x="12546401" y="3615130"/>
            <a:chExt cx="1222186" cy="722258"/>
          </a:xfrm>
        </p:grpSpPr>
        <p:sp>
          <p:nvSpPr>
            <p:cNvPr id="244" name="Rectangle 243"/>
            <p:cNvSpPr/>
            <p:nvPr/>
          </p:nvSpPr>
          <p:spPr bwMode="auto">
            <a:xfrm>
              <a:off x="13680132" y="3615130"/>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48" name="Rectangle 247"/>
            <p:cNvSpPr/>
            <p:nvPr/>
          </p:nvSpPr>
          <p:spPr bwMode="auto">
            <a:xfrm>
              <a:off x="13303596" y="3615130"/>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81" name="Rectangle 380"/>
            <p:cNvSpPr/>
            <p:nvPr/>
          </p:nvSpPr>
          <p:spPr bwMode="auto">
            <a:xfrm>
              <a:off x="12922937" y="3616624"/>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83" name="Rectangle 382"/>
            <p:cNvSpPr/>
            <p:nvPr/>
          </p:nvSpPr>
          <p:spPr bwMode="auto">
            <a:xfrm>
              <a:off x="12546401" y="3616624"/>
              <a:ext cx="88455" cy="720764"/>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grpSp>
      <p:sp>
        <p:nvSpPr>
          <p:cNvPr id="2" name="TextBox 1"/>
          <p:cNvSpPr txBox="1"/>
          <p:nvPr/>
        </p:nvSpPr>
        <p:spPr>
          <a:xfrm>
            <a:off x="8953516" y="2439686"/>
            <a:ext cx="689612" cy="523220"/>
          </a:xfrm>
          <a:prstGeom prst="rect">
            <a:avLst/>
          </a:prstGeom>
          <a:noFill/>
        </p:spPr>
        <p:txBody>
          <a:bodyPr wrap="none" rtlCol="0">
            <a:spAutoFit/>
          </a:bodyPr>
          <a:lstStyle/>
          <a:p>
            <a:r>
              <a:rPr lang="en-US" sz="2800">
                <a:latin typeface="+mj-lt"/>
              </a:rPr>
              <a:t>3/4</a:t>
            </a:r>
          </a:p>
        </p:txBody>
      </p:sp>
      <p:sp>
        <p:nvSpPr>
          <p:cNvPr id="149" name="TextBox 148"/>
          <p:cNvSpPr txBox="1"/>
          <p:nvPr/>
        </p:nvSpPr>
        <p:spPr>
          <a:xfrm>
            <a:off x="8940015" y="4854867"/>
            <a:ext cx="689612" cy="523220"/>
          </a:xfrm>
          <a:prstGeom prst="rect">
            <a:avLst/>
          </a:prstGeom>
          <a:noFill/>
        </p:spPr>
        <p:txBody>
          <a:bodyPr wrap="none" rtlCol="0">
            <a:spAutoFit/>
          </a:bodyPr>
          <a:lstStyle/>
          <a:p>
            <a:r>
              <a:rPr lang="en-US" sz="2800" dirty="0">
                <a:latin typeface="+mj-lt"/>
              </a:rPr>
              <a:t>1/4</a:t>
            </a:r>
          </a:p>
        </p:txBody>
      </p:sp>
      <p:grpSp>
        <p:nvGrpSpPr>
          <p:cNvPr id="13" name="Group 12"/>
          <p:cNvGrpSpPr/>
          <p:nvPr/>
        </p:nvGrpSpPr>
        <p:grpSpPr>
          <a:xfrm>
            <a:off x="10624054" y="3030812"/>
            <a:ext cx="2559440" cy="591231"/>
            <a:chOff x="10624054" y="3030812"/>
            <a:chExt cx="2559440" cy="591231"/>
          </a:xfrm>
        </p:grpSpPr>
        <p:grpSp>
          <p:nvGrpSpPr>
            <p:cNvPr id="28" name="Group 27"/>
            <p:cNvGrpSpPr/>
            <p:nvPr/>
          </p:nvGrpSpPr>
          <p:grpSpPr>
            <a:xfrm>
              <a:off x="12420052" y="3036827"/>
              <a:ext cx="314510" cy="576244"/>
              <a:chOff x="13173270" y="3048000"/>
              <a:chExt cx="314510" cy="576244"/>
            </a:xfrm>
          </p:grpSpPr>
          <p:cxnSp>
            <p:nvCxnSpPr>
              <p:cNvPr id="22" name="Straight Arrow Connector 21"/>
              <p:cNvCxnSpPr/>
              <p:nvPr/>
            </p:nvCxnSpPr>
            <p:spPr bwMode="auto">
              <a:xfrm>
                <a:off x="13347823" y="3380740"/>
                <a:ext cx="1" cy="243504"/>
              </a:xfrm>
              <a:prstGeom prst="straightConnector1">
                <a:avLst/>
              </a:prstGeom>
              <a:solidFill>
                <a:schemeClr val="accent1"/>
              </a:solidFill>
              <a:ln w="9525" cap="flat" cmpd="sng" algn="ctr">
                <a:solidFill>
                  <a:srgbClr val="FF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27" name="TextBox 26"/>
              <p:cNvSpPr txBox="1"/>
              <p:nvPr/>
            </p:nvSpPr>
            <p:spPr>
              <a:xfrm>
                <a:off x="13173270" y="3048000"/>
                <a:ext cx="314510" cy="400110"/>
              </a:xfrm>
              <a:prstGeom prst="rect">
                <a:avLst/>
              </a:prstGeom>
              <a:noFill/>
            </p:spPr>
            <p:txBody>
              <a:bodyPr wrap="none" rtlCol="0">
                <a:spAutoFit/>
              </a:bodyPr>
              <a:lstStyle/>
              <a:p>
                <a:r>
                  <a:rPr lang="en-US" sz="2000">
                    <a:solidFill>
                      <a:srgbClr val="FF0000"/>
                    </a:solidFill>
                    <a:latin typeface="+mj-lt"/>
                  </a:rPr>
                  <a:t>1</a:t>
                </a:r>
              </a:p>
            </p:txBody>
          </p:sp>
        </p:grpSp>
        <p:grpSp>
          <p:nvGrpSpPr>
            <p:cNvPr id="29" name="Group 28"/>
            <p:cNvGrpSpPr/>
            <p:nvPr/>
          </p:nvGrpSpPr>
          <p:grpSpPr>
            <a:xfrm>
              <a:off x="10918498" y="3030812"/>
              <a:ext cx="314510" cy="576244"/>
              <a:chOff x="12420600" y="3048000"/>
              <a:chExt cx="314510" cy="576244"/>
            </a:xfrm>
          </p:grpSpPr>
          <p:cxnSp>
            <p:nvCxnSpPr>
              <p:cNvPr id="353" name="Straight Arrow Connector 352"/>
              <p:cNvCxnSpPr/>
              <p:nvPr/>
            </p:nvCxnSpPr>
            <p:spPr bwMode="auto">
              <a:xfrm>
                <a:off x="12594750" y="3380740"/>
                <a:ext cx="1" cy="243504"/>
              </a:xfrm>
              <a:prstGeom prst="straightConnector1">
                <a:avLst/>
              </a:prstGeom>
              <a:solidFill>
                <a:schemeClr val="accent1"/>
              </a:solidFill>
              <a:ln w="9525" cap="flat" cmpd="sng" algn="ctr">
                <a:solidFill>
                  <a:srgbClr val="FF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370" name="TextBox 369"/>
              <p:cNvSpPr txBox="1"/>
              <p:nvPr/>
            </p:nvSpPr>
            <p:spPr>
              <a:xfrm>
                <a:off x="12420600" y="3048000"/>
                <a:ext cx="314510" cy="400110"/>
              </a:xfrm>
              <a:prstGeom prst="rect">
                <a:avLst/>
              </a:prstGeom>
              <a:noFill/>
            </p:spPr>
            <p:txBody>
              <a:bodyPr wrap="none" rtlCol="0">
                <a:spAutoFit/>
              </a:bodyPr>
              <a:lstStyle/>
              <a:p>
                <a:r>
                  <a:rPr lang="en-US" sz="2000" dirty="0">
                    <a:solidFill>
                      <a:srgbClr val="FF0000"/>
                    </a:solidFill>
                    <a:latin typeface="+mj-lt"/>
                  </a:rPr>
                  <a:t>2</a:t>
                </a:r>
              </a:p>
            </p:txBody>
          </p:sp>
        </p:grpSp>
        <p:grpSp>
          <p:nvGrpSpPr>
            <p:cNvPr id="35" name="Group 34"/>
            <p:cNvGrpSpPr/>
            <p:nvPr/>
          </p:nvGrpSpPr>
          <p:grpSpPr>
            <a:xfrm>
              <a:off x="12868984" y="3039602"/>
              <a:ext cx="314510" cy="576244"/>
              <a:chOff x="12312777" y="3048000"/>
              <a:chExt cx="314510" cy="576244"/>
            </a:xfrm>
          </p:grpSpPr>
          <p:cxnSp>
            <p:nvCxnSpPr>
              <p:cNvPr id="354" name="Straight Arrow Connector 353"/>
              <p:cNvCxnSpPr/>
              <p:nvPr/>
            </p:nvCxnSpPr>
            <p:spPr bwMode="auto">
              <a:xfrm>
                <a:off x="12500895" y="3380740"/>
                <a:ext cx="1" cy="243504"/>
              </a:xfrm>
              <a:prstGeom prst="straightConnector1">
                <a:avLst/>
              </a:prstGeom>
              <a:solidFill>
                <a:schemeClr val="accent1"/>
              </a:solidFill>
              <a:ln w="9525" cap="flat" cmpd="sng" algn="ctr">
                <a:solidFill>
                  <a:schemeClr val="accent6"/>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374" name="TextBox 373"/>
              <p:cNvSpPr txBox="1"/>
              <p:nvPr/>
            </p:nvSpPr>
            <p:spPr>
              <a:xfrm>
                <a:off x="12312777" y="3048000"/>
                <a:ext cx="314510" cy="400110"/>
              </a:xfrm>
              <a:prstGeom prst="rect">
                <a:avLst/>
              </a:prstGeom>
              <a:noFill/>
            </p:spPr>
            <p:txBody>
              <a:bodyPr wrap="none" rtlCol="0">
                <a:spAutoFit/>
              </a:bodyPr>
              <a:lstStyle/>
              <a:p>
                <a:r>
                  <a:rPr lang="en-US" sz="2000">
                    <a:solidFill>
                      <a:srgbClr val="262598"/>
                    </a:solidFill>
                    <a:latin typeface="+mj-lt"/>
                  </a:rPr>
                  <a:t>1</a:t>
                </a:r>
              </a:p>
            </p:txBody>
          </p:sp>
        </p:grpSp>
        <p:grpSp>
          <p:nvGrpSpPr>
            <p:cNvPr id="37" name="Group 36"/>
            <p:cNvGrpSpPr/>
            <p:nvPr/>
          </p:nvGrpSpPr>
          <p:grpSpPr>
            <a:xfrm>
              <a:off x="11752149" y="3040259"/>
              <a:ext cx="314510" cy="576244"/>
              <a:chOff x="10619071" y="3048000"/>
              <a:chExt cx="314510" cy="576244"/>
            </a:xfrm>
          </p:grpSpPr>
          <p:cxnSp>
            <p:nvCxnSpPr>
              <p:cNvPr id="367" name="Straight Arrow Connector 366"/>
              <p:cNvCxnSpPr/>
              <p:nvPr/>
            </p:nvCxnSpPr>
            <p:spPr bwMode="auto">
              <a:xfrm>
                <a:off x="10791770" y="3380740"/>
                <a:ext cx="1" cy="243504"/>
              </a:xfrm>
              <a:prstGeom prst="straightConnector1">
                <a:avLst/>
              </a:prstGeom>
              <a:solidFill>
                <a:schemeClr val="accent1"/>
              </a:solidFill>
              <a:ln w="9525" cap="flat" cmpd="sng" algn="ctr">
                <a:solidFill>
                  <a:schemeClr val="accent6"/>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375" name="TextBox 374"/>
              <p:cNvSpPr txBox="1"/>
              <p:nvPr/>
            </p:nvSpPr>
            <p:spPr>
              <a:xfrm>
                <a:off x="10619071" y="3048000"/>
                <a:ext cx="314510" cy="400110"/>
              </a:xfrm>
              <a:prstGeom prst="rect">
                <a:avLst/>
              </a:prstGeom>
              <a:noFill/>
            </p:spPr>
            <p:txBody>
              <a:bodyPr wrap="none" rtlCol="0">
                <a:spAutoFit/>
              </a:bodyPr>
              <a:lstStyle/>
              <a:p>
                <a:r>
                  <a:rPr lang="en-US" sz="2000" dirty="0">
                    <a:solidFill>
                      <a:srgbClr val="262598"/>
                    </a:solidFill>
                    <a:latin typeface="+mj-lt"/>
                  </a:rPr>
                  <a:t>2</a:t>
                </a:r>
              </a:p>
            </p:txBody>
          </p:sp>
        </p:grpSp>
        <p:grpSp>
          <p:nvGrpSpPr>
            <p:cNvPr id="150" name="Group 149"/>
            <p:cNvGrpSpPr/>
            <p:nvPr/>
          </p:nvGrpSpPr>
          <p:grpSpPr>
            <a:xfrm>
              <a:off x="10624054" y="3045799"/>
              <a:ext cx="314510" cy="576244"/>
              <a:chOff x="10619071" y="3048000"/>
              <a:chExt cx="314510" cy="576244"/>
            </a:xfrm>
          </p:grpSpPr>
          <p:cxnSp>
            <p:nvCxnSpPr>
              <p:cNvPr id="151" name="Straight Arrow Connector 150"/>
              <p:cNvCxnSpPr/>
              <p:nvPr/>
            </p:nvCxnSpPr>
            <p:spPr bwMode="auto">
              <a:xfrm>
                <a:off x="10791770" y="3380740"/>
                <a:ext cx="1" cy="243504"/>
              </a:xfrm>
              <a:prstGeom prst="straightConnector1">
                <a:avLst/>
              </a:prstGeom>
              <a:solidFill>
                <a:schemeClr val="accent1"/>
              </a:solidFill>
              <a:ln w="9525" cap="flat" cmpd="sng" algn="ctr">
                <a:solidFill>
                  <a:schemeClr val="accent6"/>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52" name="TextBox 151"/>
              <p:cNvSpPr txBox="1"/>
              <p:nvPr/>
            </p:nvSpPr>
            <p:spPr>
              <a:xfrm>
                <a:off x="10619071" y="3048000"/>
                <a:ext cx="314510" cy="400110"/>
              </a:xfrm>
              <a:prstGeom prst="rect">
                <a:avLst/>
              </a:prstGeom>
              <a:noFill/>
            </p:spPr>
            <p:txBody>
              <a:bodyPr wrap="none" rtlCol="0">
                <a:spAutoFit/>
              </a:bodyPr>
              <a:lstStyle/>
              <a:p>
                <a:r>
                  <a:rPr lang="en-US" sz="2000" dirty="0">
                    <a:solidFill>
                      <a:srgbClr val="262598"/>
                    </a:solidFill>
                    <a:latin typeface="+mj-lt"/>
                  </a:rPr>
                  <a:t>3</a:t>
                </a:r>
              </a:p>
            </p:txBody>
          </p:sp>
        </p:grpSp>
      </p:grpSp>
      <p:grpSp>
        <p:nvGrpSpPr>
          <p:cNvPr id="156" name="Group 155"/>
          <p:cNvGrpSpPr/>
          <p:nvPr/>
        </p:nvGrpSpPr>
        <p:grpSpPr>
          <a:xfrm>
            <a:off x="10540132" y="4500240"/>
            <a:ext cx="840842" cy="1046200"/>
            <a:chOff x="10363200" y="4495107"/>
            <a:chExt cx="840842" cy="1046200"/>
          </a:xfrm>
        </p:grpSpPr>
        <p:sp>
          <p:nvSpPr>
            <p:cNvPr id="157" name="Rectangle 156"/>
            <p:cNvSpPr/>
            <p:nvPr/>
          </p:nvSpPr>
          <p:spPr bwMode="auto">
            <a:xfrm>
              <a:off x="10363200" y="4809785"/>
              <a:ext cx="840842" cy="731522"/>
            </a:xfrm>
            <a:prstGeom prst="rect">
              <a:avLst/>
            </a:prstGeom>
            <a:solidFill>
              <a:srgbClr val="262598"/>
            </a:solidFill>
            <a:ln w="19050" cap="flat" cmpd="sng" algn="ctr">
              <a:solidFill>
                <a:schemeClr val="accent6">
                  <a:lumMod val="40000"/>
                  <a:lumOff val="6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58" name="Rectangle 157"/>
            <p:cNvSpPr/>
            <p:nvPr/>
          </p:nvSpPr>
          <p:spPr bwMode="auto">
            <a:xfrm>
              <a:off x="10461257" y="4812253"/>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59" name="Rectangle 158"/>
            <p:cNvSpPr/>
            <p:nvPr/>
          </p:nvSpPr>
          <p:spPr bwMode="auto">
            <a:xfrm>
              <a:off x="10372626" y="4812253"/>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60" name="Rectangle 159"/>
            <p:cNvSpPr/>
            <p:nvPr/>
          </p:nvSpPr>
          <p:spPr bwMode="auto">
            <a:xfrm>
              <a:off x="10553615" y="4812253"/>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61" name="Rectangle 160"/>
            <p:cNvSpPr/>
            <p:nvPr/>
          </p:nvSpPr>
          <p:spPr bwMode="auto">
            <a:xfrm>
              <a:off x="10645973" y="4812253"/>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62" name="Rectangle 161"/>
            <p:cNvSpPr/>
            <p:nvPr/>
          </p:nvSpPr>
          <p:spPr bwMode="auto">
            <a:xfrm>
              <a:off x="10738331" y="4812253"/>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63" name="Rectangle 162"/>
            <p:cNvSpPr/>
            <p:nvPr/>
          </p:nvSpPr>
          <p:spPr bwMode="auto">
            <a:xfrm>
              <a:off x="10830689" y="4812253"/>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64" name="Rectangle 163"/>
            <p:cNvSpPr/>
            <p:nvPr/>
          </p:nvSpPr>
          <p:spPr bwMode="auto">
            <a:xfrm>
              <a:off x="10923047" y="4812253"/>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65" name="Rectangle 164"/>
            <p:cNvSpPr/>
            <p:nvPr/>
          </p:nvSpPr>
          <p:spPr bwMode="auto">
            <a:xfrm>
              <a:off x="11015405" y="4812253"/>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66" name="Rectangle 165"/>
            <p:cNvSpPr/>
            <p:nvPr/>
          </p:nvSpPr>
          <p:spPr bwMode="auto">
            <a:xfrm>
              <a:off x="11107763" y="4812253"/>
              <a:ext cx="88455" cy="720764"/>
            </a:xfrm>
            <a:prstGeom prst="rect">
              <a:avLst/>
            </a:prstGeom>
            <a:solidFill>
              <a:srgbClr val="262598">
                <a:alpha val="47000"/>
              </a:srgbClr>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67" name="TextBox 166"/>
            <p:cNvSpPr txBox="1"/>
            <p:nvPr/>
          </p:nvSpPr>
          <p:spPr>
            <a:xfrm>
              <a:off x="10671664" y="4495107"/>
              <a:ext cx="314510" cy="400110"/>
            </a:xfrm>
            <a:prstGeom prst="rect">
              <a:avLst/>
            </a:prstGeom>
            <a:noFill/>
          </p:spPr>
          <p:txBody>
            <a:bodyPr wrap="none" rtlCol="0">
              <a:spAutoFit/>
            </a:bodyPr>
            <a:lstStyle/>
            <a:p>
              <a:r>
                <a:rPr lang="en-US" sz="2000" dirty="0">
                  <a:solidFill>
                    <a:srgbClr val="262598"/>
                  </a:solidFill>
                  <a:latin typeface="+mj-lt"/>
                </a:rPr>
                <a:t>3</a:t>
              </a:r>
            </a:p>
          </p:txBody>
        </p:sp>
      </p:grpSp>
    </p:spTree>
    <p:extLst>
      <p:ext uri="{BB962C8B-B14F-4D97-AF65-F5344CB8AC3E}">
        <p14:creationId xmlns:p14="http://schemas.microsoft.com/office/powerpoint/2010/main" val="1120548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0" nodeType="clickEffect">
                                  <p:stCondLst>
                                    <p:cond delay="0"/>
                                  </p:stCondLst>
                                  <p:childTnLst>
                                    <p:animEffect transition="out" filter="fade">
                                      <p:cBhvr>
                                        <p:cTn id="10" dur="500"/>
                                        <p:tgtEl>
                                          <p:spTgt spid="56"/>
                                        </p:tgtEl>
                                      </p:cBhvr>
                                    </p:animEffect>
                                    <p:set>
                                      <p:cBhvr>
                                        <p:cTn id="11" dur="1" fill="hold">
                                          <p:stCondLst>
                                            <p:cond delay="499"/>
                                          </p:stCondLst>
                                        </p:cTn>
                                        <p:tgtEl>
                                          <p:spTgt spid="56"/>
                                        </p:tgtEl>
                                        <p:attrNameLst>
                                          <p:attrName>style.visibility</p:attrName>
                                        </p:attrNameLst>
                                      </p:cBhvr>
                                      <p:to>
                                        <p:strVal val="hidden"/>
                                      </p:to>
                                    </p:set>
                                  </p:childTnLst>
                                </p:cTn>
                              </p:par>
                              <p:par>
                                <p:cTn id="12" presetID="10" presetClass="entr" presetSubtype="0" fill="hold" grpId="0" nodeType="withEffect">
                                  <p:stCondLst>
                                    <p:cond delay="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500"/>
                                        <p:tgtEl>
                                          <p:spTgt spid="4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xit" presetSubtype="0" fill="hold" nodeType="withEffect">
                                  <p:stCondLst>
                                    <p:cond delay="0"/>
                                  </p:stCondLst>
                                  <p:childTnLst>
                                    <p:animEffect transition="out" filter="fad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9"/>
                                        </p:tgtEl>
                                      </p:cBhvr>
                                    </p:animEffect>
                                    <p:set>
                                      <p:cBhvr>
                                        <p:cTn id="35" dur="1" fill="hold">
                                          <p:stCondLst>
                                            <p:cond delay="499"/>
                                          </p:stCondLst>
                                        </p:cTn>
                                        <p:tgtEl>
                                          <p:spTgt spid="9"/>
                                        </p:tgtEl>
                                        <p:attrNameLst>
                                          <p:attrName>style.visibility</p:attrName>
                                        </p:attrNameLst>
                                      </p:cBhvr>
                                      <p:to>
                                        <p:strVal val="hidden"/>
                                      </p:to>
                                    </p:set>
                                  </p:childTnLst>
                                </p:cTn>
                              </p:par>
                              <p:par>
                                <p:cTn id="36" presetID="10" presetClass="entr" presetSubtype="0" fill="hold" nodeType="with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fade">
                                      <p:cBhvr>
                                        <p:cTn id="38" dur="500"/>
                                        <p:tgtEl>
                                          <p:spTgt spid="4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0"/>
                                        </p:tgtEl>
                                      </p:cBhvr>
                                    </p:animEffect>
                                    <p:set>
                                      <p:cBhvr>
                                        <p:cTn id="43" dur="1" fill="hold">
                                          <p:stCondLst>
                                            <p:cond delay="499"/>
                                          </p:stCondLst>
                                        </p:cTn>
                                        <p:tgtEl>
                                          <p:spTgt spid="10"/>
                                        </p:tgtEl>
                                        <p:attrNameLst>
                                          <p:attrName>style.visibility</p:attrName>
                                        </p:attrNameLst>
                                      </p:cBhvr>
                                      <p:to>
                                        <p:strVal val="hidden"/>
                                      </p:to>
                                    </p:set>
                                  </p:childTnLst>
                                </p:cTn>
                              </p:par>
                              <p:par>
                                <p:cTn id="44" presetID="10" presetClass="entr" presetSubtype="0" fill="hold" nodeType="with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500"/>
                                        <p:tgtEl>
                                          <p:spTgt spid="5"/>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11"/>
                                        </p:tgtEl>
                                      </p:cBhvr>
                                    </p:animEffect>
                                    <p:set>
                                      <p:cBhvr>
                                        <p:cTn id="51" dur="1" fill="hold">
                                          <p:stCondLst>
                                            <p:cond delay="499"/>
                                          </p:stCondLst>
                                        </p:cTn>
                                        <p:tgtEl>
                                          <p:spTgt spid="11"/>
                                        </p:tgtEl>
                                        <p:attrNameLst>
                                          <p:attrName>style.visibility</p:attrName>
                                        </p:attrNameLst>
                                      </p:cBhvr>
                                      <p:to>
                                        <p:strVal val="hidden"/>
                                      </p:to>
                                    </p:set>
                                  </p:childTnLst>
                                </p:cTn>
                              </p:par>
                              <p:par>
                                <p:cTn id="52" presetID="10" presetClass="entr" presetSubtype="0" fill="hold" nodeType="withEffect">
                                  <p:stCondLst>
                                    <p:cond delay="0"/>
                                  </p:stCondLst>
                                  <p:childTnLst>
                                    <p:set>
                                      <p:cBhvr>
                                        <p:cTn id="53" dur="1" fill="hold">
                                          <p:stCondLst>
                                            <p:cond delay="0"/>
                                          </p:stCondLst>
                                        </p:cTn>
                                        <p:tgtEl>
                                          <p:spTgt spid="156"/>
                                        </p:tgtEl>
                                        <p:attrNameLst>
                                          <p:attrName>style.visibility</p:attrName>
                                        </p:attrNameLst>
                                      </p:cBhvr>
                                      <p:to>
                                        <p:strVal val="visible"/>
                                      </p:to>
                                    </p:set>
                                    <p:animEffect transition="in" filter="fade">
                                      <p:cBhvr>
                                        <p:cTn id="54" dur="500"/>
                                        <p:tgtEl>
                                          <p:spTgt spid="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5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Weighted Fair Queueing (WFQ)</a:t>
            </a:r>
          </a:p>
        </p:txBody>
      </p:sp>
      <p:sp>
        <p:nvSpPr>
          <p:cNvPr id="3" name="Content Placeholder 2"/>
          <p:cNvSpPr>
            <a:spLocks noGrp="1"/>
          </p:cNvSpPr>
          <p:nvPr>
            <p:ph idx="1"/>
          </p:nvPr>
        </p:nvSpPr>
        <p:spPr>
          <a:xfrm>
            <a:off x="320323" y="2200123"/>
            <a:ext cx="5073255" cy="5480838"/>
          </a:xfrm>
          <a:ln>
            <a:solidFill>
              <a:schemeClr val="accent3">
                <a:lumMod val="75000"/>
              </a:schemeClr>
            </a:solidFill>
          </a:ln>
        </p:spPr>
        <p:txBody>
          <a:bodyPr/>
          <a:lstStyle/>
          <a:p>
            <a:pPr>
              <a:buSzPct val="100000"/>
            </a:pPr>
            <a:r>
              <a:rPr lang="en-US" dirty="0"/>
              <a:t>For any number of flows, and any mix of packet sizes:</a:t>
            </a:r>
          </a:p>
          <a:p>
            <a:pPr>
              <a:buSzPct val="100000"/>
            </a:pPr>
            <a:endParaRPr lang="en-US" sz="1400" dirty="0"/>
          </a:p>
          <a:p>
            <a:pPr marL="514350" indent="-514350">
              <a:buSzPct val="100000"/>
              <a:buFont typeface="+mj-lt"/>
              <a:buAutoNum type="arabicPeriod"/>
            </a:pPr>
            <a:r>
              <a:rPr lang="en-US" sz="3200" dirty="0"/>
              <a:t>Determine the </a:t>
            </a:r>
            <a:r>
              <a:rPr lang="en-US" sz="3200" dirty="0">
                <a:solidFill>
                  <a:srgbClr val="FF0000"/>
                </a:solidFill>
              </a:rPr>
              <a:t>departure time</a:t>
            </a:r>
            <a:r>
              <a:rPr lang="en-US" sz="3200" dirty="0"/>
              <a:t> for each packet using the weighted bit-by-bit scheme. </a:t>
            </a:r>
          </a:p>
          <a:p>
            <a:pPr marL="514350" indent="-514350">
              <a:buSzPct val="100000"/>
              <a:buFont typeface="+mj-lt"/>
              <a:buAutoNum type="arabicPeriod"/>
            </a:pPr>
            <a:r>
              <a:rPr lang="en-US" sz="3200" dirty="0"/>
              <a:t>Forward the packets in order of increasing </a:t>
            </a:r>
            <a:r>
              <a:rPr lang="en-US" sz="3200" dirty="0">
                <a:solidFill>
                  <a:srgbClr val="FF0000"/>
                </a:solidFill>
              </a:rPr>
              <a:t>departure time</a:t>
            </a:r>
            <a:r>
              <a:rPr lang="en-US" sz="3200" dirty="0"/>
              <a:t>.</a:t>
            </a:r>
          </a:p>
        </p:txBody>
      </p:sp>
      <p:sp>
        <p:nvSpPr>
          <p:cNvPr id="4" name="Slide Number Placeholder 3"/>
          <p:cNvSpPr>
            <a:spLocks noGrp="1"/>
          </p:cNvSpPr>
          <p:nvPr>
            <p:ph type="sldNum" sz="quarter" idx="12"/>
          </p:nvPr>
        </p:nvSpPr>
        <p:spPr>
          <a:xfrm>
            <a:off x="11550273" y="7680960"/>
            <a:ext cx="3048000" cy="548640"/>
          </a:xfrm>
        </p:spPr>
        <p:txBody>
          <a:bodyPr/>
          <a:lstStyle/>
          <a:p>
            <a:fld id="{47BB83B6-92F4-494F-9F1D-BD99F394F2F6}" type="slidenum">
              <a:rPr lang="en-US" smtClean="0"/>
              <a:pPr/>
              <a:t>21</a:t>
            </a:fld>
            <a:endParaRPr lang="en-US" dirty="0"/>
          </a:p>
        </p:txBody>
      </p:sp>
      <p:sp>
        <p:nvSpPr>
          <p:cNvPr id="6" name="Oval 19"/>
          <p:cNvSpPr>
            <a:spLocks noChangeArrowheads="1"/>
          </p:cNvSpPr>
          <p:nvPr/>
        </p:nvSpPr>
        <p:spPr bwMode="auto">
          <a:xfrm>
            <a:off x="9950073" y="4130694"/>
            <a:ext cx="914400" cy="914400"/>
          </a:xfrm>
          <a:prstGeom prst="ellipse">
            <a:avLst/>
          </a:prstGeom>
          <a:solidFill>
            <a:srgbClr val="FFFFFF"/>
          </a:solidFill>
          <a:ln w="28575" cmpd="sng">
            <a:solidFill>
              <a:schemeClr val="bg1">
                <a:lumMod val="50000"/>
              </a:schemeClr>
            </a:solidFill>
            <a:round/>
            <a:headEnd/>
            <a:tailEnd/>
          </a:ln>
          <a:effectLst/>
        </p:spPr>
        <p:txBody>
          <a:bodyPr wrap="none" anchor="ctr"/>
          <a:lstStyle/>
          <a:p>
            <a:endParaRPr lang="en-US" sz="4114" dirty="0">
              <a:latin typeface="+mn-lt"/>
            </a:endParaRPr>
          </a:p>
        </p:txBody>
      </p:sp>
      <p:sp>
        <p:nvSpPr>
          <p:cNvPr id="7" name="Arc 6"/>
          <p:cNvSpPr/>
          <p:nvPr/>
        </p:nvSpPr>
        <p:spPr bwMode="auto">
          <a:xfrm>
            <a:off x="10165001" y="4282241"/>
            <a:ext cx="484544" cy="521184"/>
          </a:xfrm>
          <a:prstGeom prst="arc">
            <a:avLst>
              <a:gd name="adj1" fmla="val 16200000"/>
              <a:gd name="adj2" fmla="val 13474909"/>
            </a:avLst>
          </a:prstGeom>
          <a:noFill/>
          <a:ln w="57150" cap="flat" cmpd="sng" algn="ctr">
            <a:solidFill>
              <a:schemeClr val="bg2">
                <a:lumMod val="60000"/>
                <a:lumOff val="40000"/>
              </a:schemeClr>
            </a:solidFill>
            <a:prstDash val="sysDot"/>
            <a:round/>
            <a:headEnd type="none" w="med" len="med"/>
            <a:tailEnd type="triangl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8" name="Line 3"/>
          <p:cNvSpPr>
            <a:spLocks noChangeShapeType="1"/>
          </p:cNvSpPr>
          <p:nvPr/>
        </p:nvSpPr>
        <p:spPr bwMode="auto">
          <a:xfrm>
            <a:off x="10864473" y="4602071"/>
            <a:ext cx="2209800" cy="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9" name="Freeform 8"/>
          <p:cNvSpPr/>
          <p:nvPr/>
        </p:nvSpPr>
        <p:spPr>
          <a:xfrm rot="16200000" flipV="1">
            <a:off x="9082022" y="5073440"/>
            <a:ext cx="1366681" cy="1309987"/>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10" name="Freeform 9"/>
          <p:cNvSpPr/>
          <p:nvPr/>
        </p:nvSpPr>
        <p:spPr bwMode="auto">
          <a:xfrm>
            <a:off x="7458628" y="3996224"/>
            <a:ext cx="1667436" cy="1183341"/>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chemeClr val="accent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1" name="Freeform 10"/>
          <p:cNvSpPr/>
          <p:nvPr/>
        </p:nvSpPr>
        <p:spPr>
          <a:xfrm rot="5400000">
            <a:off x="9098286" y="2800338"/>
            <a:ext cx="1358136" cy="1302580"/>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12" name="Freeform 11"/>
          <p:cNvSpPr/>
          <p:nvPr/>
        </p:nvSpPr>
        <p:spPr bwMode="auto">
          <a:xfrm>
            <a:off x="7442936" y="2200122"/>
            <a:ext cx="1667436" cy="1183341"/>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chemeClr val="accent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5" name="Rectangle 24"/>
          <p:cNvSpPr/>
          <p:nvPr/>
        </p:nvSpPr>
        <p:spPr>
          <a:xfrm>
            <a:off x="9110372" y="2057400"/>
            <a:ext cx="550151" cy="619850"/>
          </a:xfrm>
          <a:prstGeom prst="rect">
            <a:avLst/>
          </a:prstGeom>
        </p:spPr>
        <p:txBody>
          <a:bodyPr wrap="none">
            <a:spAutoFit/>
          </a:bodyPr>
          <a:lstStyle/>
          <a:p>
            <a:r>
              <a:rPr lang="en-US" i="1" dirty="0">
                <a:latin typeface="Times New Roman" charset="0"/>
                <a:ea typeface="Times New Roman" charset="0"/>
                <a:cs typeface="Times New Roman" charset="0"/>
              </a:rPr>
              <a:t>a</a:t>
            </a:r>
            <a:r>
              <a:rPr lang="en-US" i="1" baseline="-25000" dirty="0">
                <a:latin typeface="Times New Roman" charset="0"/>
                <a:ea typeface="Times New Roman" charset="0"/>
                <a:cs typeface="Times New Roman" charset="0"/>
              </a:rPr>
              <a:t>1</a:t>
            </a:r>
            <a:endParaRPr lang="en-US" i="1" baseline="-25000" dirty="0">
              <a:effectLst/>
              <a:latin typeface="Times New Roman" charset="0"/>
              <a:ea typeface="Times New Roman" charset="0"/>
              <a:cs typeface="Times New Roman" charset="0"/>
            </a:endParaRPr>
          </a:p>
        </p:txBody>
      </p:sp>
      <p:sp>
        <p:nvSpPr>
          <p:cNvPr id="26" name="Freeform 25"/>
          <p:cNvSpPr/>
          <p:nvPr/>
        </p:nvSpPr>
        <p:spPr bwMode="auto">
          <a:xfrm>
            <a:off x="7442936" y="5792326"/>
            <a:ext cx="1667436" cy="1183341"/>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chemeClr val="accent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cxnSp>
        <p:nvCxnSpPr>
          <p:cNvPr id="28" name="Straight Connector 27"/>
          <p:cNvCxnSpPr/>
          <p:nvPr/>
        </p:nvCxnSpPr>
        <p:spPr bwMode="auto">
          <a:xfrm>
            <a:off x="8001000" y="3534725"/>
            <a:ext cx="0" cy="275275"/>
          </a:xfrm>
          <a:prstGeom prst="line">
            <a:avLst/>
          </a:prstGeom>
          <a:solidFill>
            <a:schemeClr val="accent1"/>
          </a:solidFill>
          <a:ln w="28575" cap="flat" cmpd="sng" algn="ctr">
            <a:solidFill>
              <a:schemeClr val="tx1"/>
            </a:solidFill>
            <a:prstDash val="sysDot"/>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0" name="Straight Connector 29"/>
          <p:cNvCxnSpPr/>
          <p:nvPr/>
        </p:nvCxnSpPr>
        <p:spPr bwMode="auto">
          <a:xfrm>
            <a:off x="8001000" y="5327160"/>
            <a:ext cx="0" cy="275275"/>
          </a:xfrm>
          <a:prstGeom prst="line">
            <a:avLst/>
          </a:prstGeom>
          <a:solidFill>
            <a:schemeClr val="accent1"/>
          </a:solidFill>
          <a:ln w="28575" cap="flat" cmpd="sng" algn="ctr">
            <a:solidFill>
              <a:schemeClr val="tx1"/>
            </a:solidFill>
            <a:prstDash val="sysDot"/>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31" name="Rectangle 30"/>
          <p:cNvSpPr/>
          <p:nvPr/>
        </p:nvSpPr>
        <p:spPr>
          <a:xfrm>
            <a:off x="9110371" y="3810000"/>
            <a:ext cx="486030" cy="619850"/>
          </a:xfrm>
          <a:prstGeom prst="rect">
            <a:avLst/>
          </a:prstGeom>
        </p:spPr>
        <p:txBody>
          <a:bodyPr wrap="none">
            <a:spAutoFit/>
          </a:bodyPr>
          <a:lstStyle/>
          <a:p>
            <a:r>
              <a:rPr lang="en-US" i="1" dirty="0">
                <a:latin typeface="Times New Roman" charset="0"/>
                <a:ea typeface="Times New Roman" charset="0"/>
                <a:cs typeface="Times New Roman" charset="0"/>
              </a:rPr>
              <a:t>a</a:t>
            </a:r>
            <a:r>
              <a:rPr lang="en-US" i="1" baseline="-25000" dirty="0">
                <a:latin typeface="Times New Roman" charset="0"/>
                <a:ea typeface="Times New Roman" charset="0"/>
                <a:cs typeface="Times New Roman" charset="0"/>
              </a:rPr>
              <a:t>i</a:t>
            </a:r>
            <a:endParaRPr lang="en-US" i="1" baseline="-25000" dirty="0">
              <a:effectLst/>
              <a:latin typeface="Times New Roman" charset="0"/>
              <a:ea typeface="Times New Roman" charset="0"/>
              <a:cs typeface="Times New Roman" charset="0"/>
            </a:endParaRPr>
          </a:p>
        </p:txBody>
      </p:sp>
      <p:sp>
        <p:nvSpPr>
          <p:cNvPr id="32" name="Rectangle 31"/>
          <p:cNvSpPr/>
          <p:nvPr/>
        </p:nvSpPr>
        <p:spPr>
          <a:xfrm>
            <a:off x="9067800" y="5638800"/>
            <a:ext cx="599844" cy="619850"/>
          </a:xfrm>
          <a:prstGeom prst="rect">
            <a:avLst/>
          </a:prstGeom>
        </p:spPr>
        <p:txBody>
          <a:bodyPr wrap="none">
            <a:spAutoFit/>
          </a:bodyPr>
          <a:lstStyle/>
          <a:p>
            <a:r>
              <a:rPr lang="en-US" i="1" dirty="0" err="1">
                <a:latin typeface="Times New Roman" charset="0"/>
                <a:ea typeface="Times New Roman" charset="0"/>
                <a:cs typeface="Times New Roman" charset="0"/>
              </a:rPr>
              <a:t>a</a:t>
            </a:r>
            <a:r>
              <a:rPr lang="en-US" i="1" baseline="-25000" dirty="0" err="1">
                <a:latin typeface="Times New Roman" charset="0"/>
                <a:ea typeface="Times New Roman" charset="0"/>
                <a:cs typeface="Times New Roman" charset="0"/>
              </a:rPr>
              <a:t>N</a:t>
            </a:r>
            <a:endParaRPr lang="en-US" i="1" baseline="-25000" dirty="0">
              <a:effectLst/>
              <a:latin typeface="Times New Roman" charset="0"/>
              <a:ea typeface="Times New Roman" charset="0"/>
              <a:cs typeface="Times New Roman" charset="0"/>
            </a:endParaRPr>
          </a:p>
        </p:txBody>
      </p:sp>
      <p:sp>
        <p:nvSpPr>
          <p:cNvPr id="33" name="Line 3"/>
          <p:cNvSpPr>
            <a:spLocks noChangeShapeType="1"/>
          </p:cNvSpPr>
          <p:nvPr/>
        </p:nvSpPr>
        <p:spPr bwMode="auto">
          <a:xfrm>
            <a:off x="9110369" y="4583219"/>
            <a:ext cx="839704" cy="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cxnSp>
        <p:nvCxnSpPr>
          <p:cNvPr id="35" name="Straight Connector 34"/>
          <p:cNvCxnSpPr/>
          <p:nvPr/>
        </p:nvCxnSpPr>
        <p:spPr bwMode="auto">
          <a:xfrm>
            <a:off x="8610600" y="2438400"/>
            <a:ext cx="0" cy="685800"/>
          </a:xfrm>
          <a:prstGeom prst="line">
            <a:avLst/>
          </a:prstGeom>
          <a:solidFill>
            <a:schemeClr val="accent1"/>
          </a:solidFill>
          <a:ln w="9525" cap="flat" cmpd="sng" algn="ctr">
            <a:solidFill>
              <a:schemeClr val="accent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6" name="Straight Connector 35"/>
          <p:cNvCxnSpPr/>
          <p:nvPr/>
        </p:nvCxnSpPr>
        <p:spPr bwMode="auto">
          <a:xfrm>
            <a:off x="8610600" y="4249266"/>
            <a:ext cx="0" cy="685800"/>
          </a:xfrm>
          <a:prstGeom prst="line">
            <a:avLst/>
          </a:prstGeom>
          <a:solidFill>
            <a:schemeClr val="accent1"/>
          </a:solidFill>
          <a:ln w="9525" cap="flat" cmpd="sng" algn="ctr">
            <a:solidFill>
              <a:schemeClr val="accent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7" name="Straight Connector 36"/>
          <p:cNvCxnSpPr/>
          <p:nvPr/>
        </p:nvCxnSpPr>
        <p:spPr bwMode="auto">
          <a:xfrm>
            <a:off x="8610600" y="6060132"/>
            <a:ext cx="0" cy="685800"/>
          </a:xfrm>
          <a:prstGeom prst="line">
            <a:avLst/>
          </a:prstGeom>
          <a:solidFill>
            <a:schemeClr val="accent1"/>
          </a:solidFill>
          <a:ln w="9525" cap="flat" cmpd="sng" algn="ctr">
            <a:solidFill>
              <a:schemeClr val="accent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38" name="Rectangle 37"/>
          <p:cNvSpPr/>
          <p:nvPr/>
        </p:nvSpPr>
        <p:spPr>
          <a:xfrm>
            <a:off x="10562175" y="5289896"/>
            <a:ext cx="1627378" cy="619850"/>
          </a:xfrm>
          <a:prstGeom prst="rect">
            <a:avLst/>
          </a:prstGeom>
        </p:spPr>
        <p:txBody>
          <a:bodyPr wrap="square">
            <a:spAutoFit/>
          </a:bodyPr>
          <a:lstStyle/>
          <a:p>
            <a:r>
              <a:rPr lang="en-US" i="1" dirty="0">
                <a:latin typeface="Times New Roman" charset="0"/>
                <a:ea typeface="Times New Roman" charset="0"/>
                <a:cs typeface="Times New Roman" charset="0"/>
              </a:rPr>
              <a:t>∑a</a:t>
            </a:r>
            <a:r>
              <a:rPr lang="en-US" i="1" baseline="-25000" dirty="0">
                <a:latin typeface="Times New Roman" charset="0"/>
                <a:ea typeface="Times New Roman" charset="0"/>
                <a:cs typeface="Times New Roman" charset="0"/>
              </a:rPr>
              <a:t>i </a:t>
            </a:r>
            <a:r>
              <a:rPr lang="en-US" i="1" dirty="0">
                <a:latin typeface="Times New Roman" charset="0"/>
                <a:ea typeface="Times New Roman" charset="0"/>
                <a:cs typeface="Times New Roman" charset="0"/>
              </a:rPr>
              <a:t>= </a:t>
            </a:r>
            <a:r>
              <a:rPr lang="en-US" dirty="0">
                <a:latin typeface="Times New Roman" charset="0"/>
                <a:ea typeface="Times New Roman" charset="0"/>
                <a:cs typeface="Times New Roman" charset="0"/>
              </a:rPr>
              <a:t>1</a:t>
            </a:r>
          </a:p>
        </p:txBody>
      </p:sp>
      <p:sp>
        <p:nvSpPr>
          <p:cNvPr id="39" name="TextBox 38"/>
          <p:cNvSpPr txBox="1"/>
          <p:nvPr/>
        </p:nvSpPr>
        <p:spPr>
          <a:xfrm>
            <a:off x="10642380" y="5525106"/>
            <a:ext cx="266420" cy="619850"/>
          </a:xfrm>
          <a:prstGeom prst="rect">
            <a:avLst/>
          </a:prstGeom>
          <a:noFill/>
        </p:spPr>
        <p:txBody>
          <a:bodyPr wrap="none" rtlCol="0">
            <a:spAutoFit/>
          </a:bodyPr>
          <a:lstStyle/>
          <a:p>
            <a:r>
              <a:rPr lang="en-US" i="1" baseline="-25000">
                <a:latin typeface="Bookman Old Style" charset="0"/>
              </a:rPr>
              <a:t>i</a:t>
            </a:r>
            <a:endParaRPr lang="en-US" dirty="0"/>
          </a:p>
        </p:txBody>
      </p:sp>
      <p:sp>
        <p:nvSpPr>
          <p:cNvPr id="40" name="TextBox 39"/>
          <p:cNvSpPr txBox="1"/>
          <p:nvPr/>
        </p:nvSpPr>
        <p:spPr>
          <a:xfrm>
            <a:off x="11782882" y="4040144"/>
            <a:ext cx="453970" cy="619850"/>
          </a:xfrm>
          <a:prstGeom prst="rect">
            <a:avLst/>
          </a:prstGeom>
          <a:noFill/>
        </p:spPr>
        <p:txBody>
          <a:bodyPr wrap="none" rtlCol="0">
            <a:spAutoFit/>
          </a:bodyPr>
          <a:lstStyle/>
          <a:p>
            <a:r>
              <a:rPr lang="en-US" i="1" dirty="0">
                <a:latin typeface="Times New Roman" charset="0"/>
                <a:ea typeface="Times New Roman" charset="0"/>
                <a:cs typeface="Times New Roman" charset="0"/>
              </a:rPr>
              <a:t>R</a:t>
            </a:r>
          </a:p>
        </p:txBody>
      </p:sp>
      <p:grpSp>
        <p:nvGrpSpPr>
          <p:cNvPr id="44" name="Group 43"/>
          <p:cNvGrpSpPr/>
          <p:nvPr/>
        </p:nvGrpSpPr>
        <p:grpSpPr>
          <a:xfrm>
            <a:off x="5485470" y="7086600"/>
            <a:ext cx="8687730" cy="619850"/>
            <a:chOff x="5409270" y="7086600"/>
            <a:chExt cx="8687730" cy="619850"/>
          </a:xfrm>
        </p:grpSpPr>
        <p:sp>
          <p:nvSpPr>
            <p:cNvPr id="43" name="Rectangle 42"/>
            <p:cNvSpPr/>
            <p:nvPr/>
          </p:nvSpPr>
          <p:spPr bwMode="auto">
            <a:xfrm>
              <a:off x="5409270" y="7086600"/>
              <a:ext cx="8687730" cy="594360"/>
            </a:xfrm>
            <a:prstGeom prst="rect">
              <a:avLst/>
            </a:prstGeom>
            <a:solidFill>
              <a:schemeClr val="bg1"/>
            </a:solidFill>
            <a:ln w="9525" cap="flat" cmpd="sng" algn="ctr">
              <a:solidFill>
                <a:schemeClr val="tx1"/>
              </a:solidFill>
              <a:prstDash val="solid"/>
              <a:round/>
              <a:headEnd type="none" w="med" len="med"/>
              <a:tailEnd type="none" w="med" len="med"/>
            </a:ln>
            <a:effectLst>
              <a:outerShdw blurRad="50800" dist="38100" dir="8100000" algn="tr" rotWithShape="0">
                <a:prstClr val="black">
                  <a:alpha val="40000"/>
                </a:prstClr>
              </a:outerShdw>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1" name="TextBox 40"/>
            <p:cNvSpPr txBox="1"/>
            <p:nvPr/>
          </p:nvSpPr>
          <p:spPr>
            <a:xfrm>
              <a:off x="5409270" y="7086600"/>
              <a:ext cx="7861887" cy="619850"/>
            </a:xfrm>
            <a:prstGeom prst="rect">
              <a:avLst/>
            </a:prstGeom>
            <a:noFill/>
          </p:spPr>
          <p:txBody>
            <a:bodyPr wrap="square" rtlCol="0">
              <a:spAutoFit/>
            </a:bodyPr>
            <a:lstStyle/>
            <a:p>
              <a:r>
                <a:rPr lang="en-US" dirty="0">
                  <a:latin typeface="+mj-lt"/>
                </a:rPr>
                <a:t>Flow</a:t>
              </a:r>
              <a:r>
                <a:rPr lang="en-US" i="1" dirty="0">
                  <a:latin typeface="+mj-lt"/>
                </a:rPr>
                <a:t> </a:t>
              </a:r>
              <a:r>
                <a:rPr lang="en-US" i="1" dirty="0" err="1">
                  <a:latin typeface="Times New Roman" charset="0"/>
                  <a:ea typeface="Times New Roman" charset="0"/>
                  <a:cs typeface="Times New Roman" charset="0"/>
                </a:rPr>
                <a:t>i</a:t>
              </a:r>
              <a:r>
                <a:rPr lang="en-US" i="1" dirty="0">
                  <a:latin typeface="+mj-lt"/>
                </a:rPr>
                <a:t> </a:t>
              </a:r>
              <a:r>
                <a:rPr lang="en-US" dirty="0">
                  <a:latin typeface="+mj-lt"/>
                </a:rPr>
                <a:t>is guaranteed to receive at least rate  </a:t>
              </a:r>
            </a:p>
          </p:txBody>
        </p:sp>
        <p:sp>
          <p:nvSpPr>
            <p:cNvPr id="42" name="Rectangle 41"/>
            <p:cNvSpPr/>
            <p:nvPr/>
          </p:nvSpPr>
          <p:spPr>
            <a:xfrm>
              <a:off x="13074707" y="7086600"/>
              <a:ext cx="755335" cy="619850"/>
            </a:xfrm>
            <a:prstGeom prst="rect">
              <a:avLst/>
            </a:prstGeom>
          </p:spPr>
          <p:txBody>
            <a:bodyPr wrap="none">
              <a:spAutoFit/>
            </a:bodyPr>
            <a:lstStyle/>
            <a:p>
              <a:r>
                <a:rPr lang="en-US" i="1" dirty="0" err="1">
                  <a:latin typeface="Times New Roman" charset="0"/>
                  <a:ea typeface="Times New Roman" charset="0"/>
                  <a:cs typeface="Times New Roman" charset="0"/>
                </a:rPr>
                <a:t>a</a:t>
              </a:r>
              <a:r>
                <a:rPr lang="en-US" i="1" baseline="-25000" dirty="0" err="1">
                  <a:latin typeface="Times New Roman" charset="0"/>
                  <a:ea typeface="Times New Roman" charset="0"/>
                  <a:cs typeface="Times New Roman" charset="0"/>
                </a:rPr>
                <a:t>i</a:t>
              </a:r>
              <a:r>
                <a:rPr lang="en-US" i="1" dirty="0" err="1">
                  <a:latin typeface="Times New Roman" charset="0"/>
                  <a:ea typeface="Times New Roman" charset="0"/>
                  <a:cs typeface="Times New Roman" charset="0"/>
                </a:rPr>
                <a:t>R</a:t>
              </a:r>
              <a:endParaRPr lang="en-US" i="1" dirty="0">
                <a:effectLst/>
                <a:latin typeface="Times New Roman" charset="0"/>
                <a:ea typeface="Times New Roman" charset="0"/>
                <a:cs typeface="Times New Roman" charset="0"/>
              </a:endParaRPr>
            </a:p>
          </p:txBody>
        </p:sp>
      </p:grpSp>
    </p:spTree>
    <p:extLst>
      <p:ext uri="{BB962C8B-B14F-4D97-AF65-F5344CB8AC3E}">
        <p14:creationId xmlns:p14="http://schemas.microsoft.com/office/powerpoint/2010/main" val="1401377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Weighted Fair Queueing (WFQ)</a:t>
            </a:r>
          </a:p>
        </p:txBody>
      </p:sp>
      <p:sp>
        <p:nvSpPr>
          <p:cNvPr id="4" name="Slide Number Placeholder 3"/>
          <p:cNvSpPr>
            <a:spLocks noGrp="1"/>
          </p:cNvSpPr>
          <p:nvPr>
            <p:ph type="sldNum" sz="quarter" idx="12"/>
          </p:nvPr>
        </p:nvSpPr>
        <p:spPr>
          <a:xfrm>
            <a:off x="11550273" y="7680960"/>
            <a:ext cx="3048000" cy="548640"/>
          </a:xfrm>
        </p:spPr>
        <p:txBody>
          <a:bodyPr/>
          <a:lstStyle/>
          <a:p>
            <a:fld id="{47BB83B6-92F4-494F-9F1D-BD99F394F2F6}" type="slidenum">
              <a:rPr lang="en-US" smtClean="0"/>
              <a:pPr/>
              <a:t>22</a:t>
            </a:fld>
            <a:endParaRPr lang="en-US" dirty="0"/>
          </a:p>
        </p:txBody>
      </p:sp>
      <p:sp>
        <p:nvSpPr>
          <p:cNvPr id="8" name="Line 3"/>
          <p:cNvSpPr>
            <a:spLocks noChangeShapeType="1"/>
          </p:cNvSpPr>
          <p:nvPr/>
        </p:nvSpPr>
        <p:spPr bwMode="auto">
          <a:xfrm>
            <a:off x="11506199" y="4583219"/>
            <a:ext cx="1644708" cy="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9" name="Freeform 8"/>
          <p:cNvSpPr/>
          <p:nvPr/>
        </p:nvSpPr>
        <p:spPr>
          <a:xfrm rot="16200000" flipV="1">
            <a:off x="9082022" y="5073440"/>
            <a:ext cx="1366681" cy="1309987"/>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10" name="Freeform 9"/>
          <p:cNvSpPr/>
          <p:nvPr/>
        </p:nvSpPr>
        <p:spPr bwMode="auto">
          <a:xfrm>
            <a:off x="7458628" y="3996224"/>
            <a:ext cx="1667436" cy="1183341"/>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chemeClr val="accent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1" name="Freeform 10"/>
          <p:cNvSpPr/>
          <p:nvPr/>
        </p:nvSpPr>
        <p:spPr>
          <a:xfrm rot="5400000">
            <a:off x="9098286" y="2800338"/>
            <a:ext cx="1358136" cy="1302580"/>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12" name="Freeform 11"/>
          <p:cNvSpPr/>
          <p:nvPr/>
        </p:nvSpPr>
        <p:spPr bwMode="auto">
          <a:xfrm>
            <a:off x="7442936" y="2200122"/>
            <a:ext cx="1667436" cy="1183341"/>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chemeClr val="accent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5" name="Rectangle 24"/>
          <p:cNvSpPr/>
          <p:nvPr/>
        </p:nvSpPr>
        <p:spPr>
          <a:xfrm>
            <a:off x="9110372" y="2057400"/>
            <a:ext cx="550151" cy="619850"/>
          </a:xfrm>
          <a:prstGeom prst="rect">
            <a:avLst/>
          </a:prstGeom>
        </p:spPr>
        <p:txBody>
          <a:bodyPr wrap="none">
            <a:spAutoFit/>
          </a:bodyPr>
          <a:lstStyle/>
          <a:p>
            <a:r>
              <a:rPr lang="en-US" i="1" dirty="0">
                <a:latin typeface="Times New Roman" charset="0"/>
                <a:ea typeface="Times New Roman" charset="0"/>
                <a:cs typeface="Times New Roman" charset="0"/>
              </a:rPr>
              <a:t>a</a:t>
            </a:r>
            <a:r>
              <a:rPr lang="en-US" i="1" baseline="-25000" dirty="0">
                <a:latin typeface="Times New Roman" charset="0"/>
                <a:ea typeface="Times New Roman" charset="0"/>
                <a:cs typeface="Times New Roman" charset="0"/>
              </a:rPr>
              <a:t>1</a:t>
            </a:r>
            <a:endParaRPr lang="en-US" i="1" baseline="-25000" dirty="0">
              <a:effectLst/>
              <a:latin typeface="Times New Roman" charset="0"/>
              <a:ea typeface="Times New Roman" charset="0"/>
              <a:cs typeface="Times New Roman" charset="0"/>
            </a:endParaRPr>
          </a:p>
        </p:txBody>
      </p:sp>
      <p:sp>
        <p:nvSpPr>
          <p:cNvPr id="26" name="Freeform 25"/>
          <p:cNvSpPr/>
          <p:nvPr/>
        </p:nvSpPr>
        <p:spPr bwMode="auto">
          <a:xfrm>
            <a:off x="7442936" y="5792326"/>
            <a:ext cx="1667436" cy="1183341"/>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chemeClr val="accent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cxnSp>
        <p:nvCxnSpPr>
          <p:cNvPr id="28" name="Straight Connector 27"/>
          <p:cNvCxnSpPr/>
          <p:nvPr/>
        </p:nvCxnSpPr>
        <p:spPr bwMode="auto">
          <a:xfrm>
            <a:off x="8001000" y="3534725"/>
            <a:ext cx="0" cy="275275"/>
          </a:xfrm>
          <a:prstGeom prst="line">
            <a:avLst/>
          </a:prstGeom>
          <a:solidFill>
            <a:schemeClr val="accent1"/>
          </a:solidFill>
          <a:ln w="28575" cap="flat" cmpd="sng" algn="ctr">
            <a:solidFill>
              <a:schemeClr val="tx1"/>
            </a:solidFill>
            <a:prstDash val="sysDot"/>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0" name="Straight Connector 29"/>
          <p:cNvCxnSpPr/>
          <p:nvPr/>
        </p:nvCxnSpPr>
        <p:spPr bwMode="auto">
          <a:xfrm>
            <a:off x="8001000" y="5327160"/>
            <a:ext cx="0" cy="275275"/>
          </a:xfrm>
          <a:prstGeom prst="line">
            <a:avLst/>
          </a:prstGeom>
          <a:solidFill>
            <a:schemeClr val="accent1"/>
          </a:solidFill>
          <a:ln w="28575" cap="flat" cmpd="sng" algn="ctr">
            <a:solidFill>
              <a:schemeClr val="tx1"/>
            </a:solidFill>
            <a:prstDash val="sysDot"/>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31" name="Rectangle 30"/>
          <p:cNvSpPr/>
          <p:nvPr/>
        </p:nvSpPr>
        <p:spPr>
          <a:xfrm>
            <a:off x="9110371" y="3810000"/>
            <a:ext cx="486030" cy="619850"/>
          </a:xfrm>
          <a:prstGeom prst="rect">
            <a:avLst/>
          </a:prstGeom>
        </p:spPr>
        <p:txBody>
          <a:bodyPr wrap="none">
            <a:spAutoFit/>
          </a:bodyPr>
          <a:lstStyle/>
          <a:p>
            <a:r>
              <a:rPr lang="en-US" i="1" dirty="0">
                <a:latin typeface="Times New Roman" charset="0"/>
                <a:ea typeface="Times New Roman" charset="0"/>
                <a:cs typeface="Times New Roman" charset="0"/>
              </a:rPr>
              <a:t>a</a:t>
            </a:r>
            <a:r>
              <a:rPr lang="en-US" i="1" baseline="-25000" dirty="0">
                <a:latin typeface="Times New Roman" charset="0"/>
                <a:ea typeface="Times New Roman" charset="0"/>
                <a:cs typeface="Times New Roman" charset="0"/>
              </a:rPr>
              <a:t>i</a:t>
            </a:r>
            <a:endParaRPr lang="en-US" i="1" baseline="-25000" dirty="0">
              <a:effectLst/>
              <a:latin typeface="Times New Roman" charset="0"/>
              <a:ea typeface="Times New Roman" charset="0"/>
              <a:cs typeface="Times New Roman" charset="0"/>
            </a:endParaRPr>
          </a:p>
        </p:txBody>
      </p:sp>
      <p:sp>
        <p:nvSpPr>
          <p:cNvPr id="32" name="Rectangle 31"/>
          <p:cNvSpPr/>
          <p:nvPr/>
        </p:nvSpPr>
        <p:spPr>
          <a:xfrm>
            <a:off x="9067800" y="5638800"/>
            <a:ext cx="599844" cy="619850"/>
          </a:xfrm>
          <a:prstGeom prst="rect">
            <a:avLst/>
          </a:prstGeom>
        </p:spPr>
        <p:txBody>
          <a:bodyPr wrap="none">
            <a:spAutoFit/>
          </a:bodyPr>
          <a:lstStyle/>
          <a:p>
            <a:r>
              <a:rPr lang="en-US" i="1" dirty="0" err="1">
                <a:latin typeface="Times New Roman" charset="0"/>
                <a:ea typeface="Times New Roman" charset="0"/>
                <a:cs typeface="Times New Roman" charset="0"/>
              </a:rPr>
              <a:t>a</a:t>
            </a:r>
            <a:r>
              <a:rPr lang="en-US" i="1" baseline="-25000" dirty="0" err="1">
                <a:latin typeface="Times New Roman" charset="0"/>
                <a:ea typeface="Times New Roman" charset="0"/>
                <a:cs typeface="Times New Roman" charset="0"/>
              </a:rPr>
              <a:t>N</a:t>
            </a:r>
            <a:endParaRPr lang="en-US" i="1" baseline="-25000" dirty="0">
              <a:effectLst/>
              <a:latin typeface="Times New Roman" charset="0"/>
              <a:ea typeface="Times New Roman" charset="0"/>
              <a:cs typeface="Times New Roman" charset="0"/>
            </a:endParaRPr>
          </a:p>
        </p:txBody>
      </p:sp>
      <p:sp>
        <p:nvSpPr>
          <p:cNvPr id="33" name="Line 3"/>
          <p:cNvSpPr>
            <a:spLocks noChangeShapeType="1"/>
          </p:cNvSpPr>
          <p:nvPr/>
        </p:nvSpPr>
        <p:spPr bwMode="auto">
          <a:xfrm>
            <a:off x="9110369" y="4583219"/>
            <a:ext cx="839704" cy="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cxnSp>
        <p:nvCxnSpPr>
          <p:cNvPr id="35" name="Straight Connector 34"/>
          <p:cNvCxnSpPr/>
          <p:nvPr/>
        </p:nvCxnSpPr>
        <p:spPr bwMode="auto">
          <a:xfrm>
            <a:off x="8610600" y="2438400"/>
            <a:ext cx="0" cy="685800"/>
          </a:xfrm>
          <a:prstGeom prst="line">
            <a:avLst/>
          </a:prstGeom>
          <a:solidFill>
            <a:schemeClr val="accent1"/>
          </a:solidFill>
          <a:ln w="9525" cap="flat" cmpd="sng" algn="ctr">
            <a:solidFill>
              <a:schemeClr val="accent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6" name="Straight Connector 35"/>
          <p:cNvCxnSpPr/>
          <p:nvPr/>
        </p:nvCxnSpPr>
        <p:spPr bwMode="auto">
          <a:xfrm>
            <a:off x="8610600" y="4249266"/>
            <a:ext cx="0" cy="685800"/>
          </a:xfrm>
          <a:prstGeom prst="line">
            <a:avLst/>
          </a:prstGeom>
          <a:solidFill>
            <a:schemeClr val="accent1"/>
          </a:solidFill>
          <a:ln w="9525" cap="flat" cmpd="sng" algn="ctr">
            <a:solidFill>
              <a:schemeClr val="accent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7" name="Straight Connector 36"/>
          <p:cNvCxnSpPr/>
          <p:nvPr/>
        </p:nvCxnSpPr>
        <p:spPr bwMode="auto">
          <a:xfrm>
            <a:off x="8610600" y="6060132"/>
            <a:ext cx="0" cy="685800"/>
          </a:xfrm>
          <a:prstGeom prst="line">
            <a:avLst/>
          </a:prstGeom>
          <a:solidFill>
            <a:schemeClr val="accent1"/>
          </a:solidFill>
          <a:ln w="9525" cap="flat" cmpd="sng" algn="ctr">
            <a:solidFill>
              <a:schemeClr val="accent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38" name="Rectangle 37"/>
          <p:cNvSpPr/>
          <p:nvPr/>
        </p:nvSpPr>
        <p:spPr>
          <a:xfrm>
            <a:off x="10562175" y="5289896"/>
            <a:ext cx="1627378" cy="619850"/>
          </a:xfrm>
          <a:prstGeom prst="rect">
            <a:avLst/>
          </a:prstGeom>
        </p:spPr>
        <p:txBody>
          <a:bodyPr wrap="square">
            <a:spAutoFit/>
          </a:bodyPr>
          <a:lstStyle/>
          <a:p>
            <a:r>
              <a:rPr lang="en-US" i="1" dirty="0">
                <a:latin typeface="Times New Roman" charset="0"/>
                <a:ea typeface="Times New Roman" charset="0"/>
                <a:cs typeface="Times New Roman" charset="0"/>
              </a:rPr>
              <a:t>∑a</a:t>
            </a:r>
            <a:r>
              <a:rPr lang="en-US" i="1" baseline="-25000" dirty="0">
                <a:latin typeface="Times New Roman" charset="0"/>
                <a:ea typeface="Times New Roman" charset="0"/>
                <a:cs typeface="Times New Roman" charset="0"/>
              </a:rPr>
              <a:t>i </a:t>
            </a:r>
            <a:r>
              <a:rPr lang="en-US" i="1" dirty="0">
                <a:latin typeface="Times New Roman" charset="0"/>
                <a:ea typeface="Times New Roman" charset="0"/>
                <a:cs typeface="Times New Roman" charset="0"/>
              </a:rPr>
              <a:t>= </a:t>
            </a:r>
            <a:r>
              <a:rPr lang="en-US" dirty="0">
                <a:latin typeface="Times New Roman" charset="0"/>
                <a:ea typeface="Times New Roman" charset="0"/>
                <a:cs typeface="Times New Roman" charset="0"/>
              </a:rPr>
              <a:t>1</a:t>
            </a:r>
          </a:p>
        </p:txBody>
      </p:sp>
      <p:sp>
        <p:nvSpPr>
          <p:cNvPr id="39" name="TextBox 38"/>
          <p:cNvSpPr txBox="1"/>
          <p:nvPr/>
        </p:nvSpPr>
        <p:spPr>
          <a:xfrm>
            <a:off x="10642380" y="5525106"/>
            <a:ext cx="266420" cy="619850"/>
          </a:xfrm>
          <a:prstGeom prst="rect">
            <a:avLst/>
          </a:prstGeom>
          <a:noFill/>
        </p:spPr>
        <p:txBody>
          <a:bodyPr wrap="none" rtlCol="0">
            <a:spAutoFit/>
          </a:bodyPr>
          <a:lstStyle/>
          <a:p>
            <a:r>
              <a:rPr lang="en-US" i="1" baseline="-25000">
                <a:latin typeface="Bookman Old Style" charset="0"/>
              </a:rPr>
              <a:t>i</a:t>
            </a:r>
            <a:endParaRPr lang="en-US" dirty="0"/>
          </a:p>
        </p:txBody>
      </p:sp>
      <p:sp>
        <p:nvSpPr>
          <p:cNvPr id="40" name="TextBox 39"/>
          <p:cNvSpPr txBox="1"/>
          <p:nvPr/>
        </p:nvSpPr>
        <p:spPr>
          <a:xfrm>
            <a:off x="11782882" y="4040144"/>
            <a:ext cx="453970" cy="619850"/>
          </a:xfrm>
          <a:prstGeom prst="rect">
            <a:avLst/>
          </a:prstGeom>
          <a:noFill/>
        </p:spPr>
        <p:txBody>
          <a:bodyPr wrap="none" rtlCol="0">
            <a:spAutoFit/>
          </a:bodyPr>
          <a:lstStyle/>
          <a:p>
            <a:r>
              <a:rPr lang="en-US" i="1" dirty="0">
                <a:latin typeface="Times New Roman" charset="0"/>
                <a:ea typeface="Times New Roman" charset="0"/>
                <a:cs typeface="Times New Roman" charset="0"/>
              </a:rPr>
              <a:t>R</a:t>
            </a:r>
          </a:p>
        </p:txBody>
      </p:sp>
      <p:grpSp>
        <p:nvGrpSpPr>
          <p:cNvPr id="44" name="Group 43"/>
          <p:cNvGrpSpPr/>
          <p:nvPr/>
        </p:nvGrpSpPr>
        <p:grpSpPr>
          <a:xfrm>
            <a:off x="5485470" y="7086600"/>
            <a:ext cx="8687730" cy="619850"/>
            <a:chOff x="5409270" y="7086600"/>
            <a:chExt cx="8687730" cy="619850"/>
          </a:xfrm>
        </p:grpSpPr>
        <p:sp>
          <p:nvSpPr>
            <p:cNvPr id="43" name="Rectangle 42"/>
            <p:cNvSpPr/>
            <p:nvPr/>
          </p:nvSpPr>
          <p:spPr bwMode="auto">
            <a:xfrm>
              <a:off x="5409270" y="7086600"/>
              <a:ext cx="8687730" cy="594360"/>
            </a:xfrm>
            <a:prstGeom prst="rect">
              <a:avLst/>
            </a:prstGeom>
            <a:solidFill>
              <a:schemeClr val="bg1"/>
            </a:solidFill>
            <a:ln w="9525" cap="flat" cmpd="sng" algn="ctr">
              <a:solidFill>
                <a:schemeClr val="tx1"/>
              </a:solidFill>
              <a:prstDash val="solid"/>
              <a:round/>
              <a:headEnd type="none" w="med" len="med"/>
              <a:tailEnd type="none" w="med" len="med"/>
            </a:ln>
            <a:effectLst>
              <a:outerShdw blurRad="50800" dist="38100" dir="8100000" algn="tr" rotWithShape="0">
                <a:prstClr val="black">
                  <a:alpha val="40000"/>
                </a:prstClr>
              </a:outerShdw>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1" name="TextBox 40"/>
            <p:cNvSpPr txBox="1"/>
            <p:nvPr/>
          </p:nvSpPr>
          <p:spPr>
            <a:xfrm>
              <a:off x="5409270" y="7086600"/>
              <a:ext cx="7861887" cy="619850"/>
            </a:xfrm>
            <a:prstGeom prst="rect">
              <a:avLst/>
            </a:prstGeom>
            <a:noFill/>
          </p:spPr>
          <p:txBody>
            <a:bodyPr wrap="square" rtlCol="0">
              <a:spAutoFit/>
            </a:bodyPr>
            <a:lstStyle/>
            <a:p>
              <a:r>
                <a:rPr lang="en-US" dirty="0">
                  <a:latin typeface="+mj-lt"/>
                </a:rPr>
                <a:t>Flow</a:t>
              </a:r>
              <a:r>
                <a:rPr lang="en-US" i="1" dirty="0">
                  <a:latin typeface="+mj-lt"/>
                </a:rPr>
                <a:t> </a:t>
              </a:r>
              <a:r>
                <a:rPr lang="en-US" i="1" dirty="0" err="1">
                  <a:latin typeface="Times New Roman" charset="0"/>
                  <a:ea typeface="Times New Roman" charset="0"/>
                  <a:cs typeface="Times New Roman" charset="0"/>
                </a:rPr>
                <a:t>i</a:t>
              </a:r>
              <a:r>
                <a:rPr lang="en-US" i="1" dirty="0">
                  <a:latin typeface="+mj-lt"/>
                </a:rPr>
                <a:t> </a:t>
              </a:r>
              <a:r>
                <a:rPr lang="en-US" dirty="0">
                  <a:latin typeface="+mj-lt"/>
                </a:rPr>
                <a:t>is guaranteed to receive at least rate  </a:t>
              </a:r>
            </a:p>
          </p:txBody>
        </p:sp>
        <p:sp>
          <p:nvSpPr>
            <p:cNvPr id="42" name="Rectangle 41"/>
            <p:cNvSpPr/>
            <p:nvPr/>
          </p:nvSpPr>
          <p:spPr>
            <a:xfrm>
              <a:off x="13074707" y="7086600"/>
              <a:ext cx="755335" cy="619850"/>
            </a:xfrm>
            <a:prstGeom prst="rect">
              <a:avLst/>
            </a:prstGeom>
          </p:spPr>
          <p:txBody>
            <a:bodyPr wrap="none">
              <a:spAutoFit/>
            </a:bodyPr>
            <a:lstStyle/>
            <a:p>
              <a:r>
                <a:rPr lang="en-US" i="1" dirty="0" err="1">
                  <a:latin typeface="Times New Roman" charset="0"/>
                  <a:ea typeface="Times New Roman" charset="0"/>
                  <a:cs typeface="Times New Roman" charset="0"/>
                </a:rPr>
                <a:t>a</a:t>
              </a:r>
              <a:r>
                <a:rPr lang="en-US" i="1" baseline="-25000" dirty="0" err="1">
                  <a:latin typeface="Times New Roman" charset="0"/>
                  <a:ea typeface="Times New Roman" charset="0"/>
                  <a:cs typeface="Times New Roman" charset="0"/>
                </a:rPr>
                <a:t>i</a:t>
              </a:r>
              <a:r>
                <a:rPr lang="en-US" i="1" dirty="0" err="1">
                  <a:latin typeface="Times New Roman" charset="0"/>
                  <a:ea typeface="Times New Roman" charset="0"/>
                  <a:cs typeface="Times New Roman" charset="0"/>
                </a:rPr>
                <a:t>R</a:t>
              </a:r>
              <a:endParaRPr lang="en-US" i="1" dirty="0">
                <a:effectLst/>
                <a:latin typeface="Times New Roman" charset="0"/>
                <a:ea typeface="Times New Roman" charset="0"/>
                <a:cs typeface="Times New Roman" charset="0"/>
              </a:endParaRPr>
            </a:p>
          </p:txBody>
        </p:sp>
      </p:grpSp>
      <p:sp>
        <p:nvSpPr>
          <p:cNvPr id="34" name="Line 3"/>
          <p:cNvSpPr>
            <a:spLocks noChangeShapeType="1"/>
          </p:cNvSpPr>
          <p:nvPr/>
        </p:nvSpPr>
        <p:spPr bwMode="auto">
          <a:xfrm>
            <a:off x="2133944" y="4529726"/>
            <a:ext cx="896693" cy="1546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45" name="Line 3"/>
          <p:cNvSpPr>
            <a:spLocks noChangeShapeType="1"/>
          </p:cNvSpPr>
          <p:nvPr/>
        </p:nvSpPr>
        <p:spPr bwMode="auto">
          <a:xfrm flipV="1">
            <a:off x="2005856" y="4822075"/>
            <a:ext cx="1024782" cy="223018"/>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46" name="Line 3"/>
          <p:cNvSpPr>
            <a:spLocks noChangeShapeType="1"/>
          </p:cNvSpPr>
          <p:nvPr/>
        </p:nvSpPr>
        <p:spPr bwMode="auto">
          <a:xfrm>
            <a:off x="1981200" y="3905070"/>
            <a:ext cx="1066800" cy="317953"/>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48" name="Freeform 47"/>
          <p:cNvSpPr/>
          <p:nvPr/>
        </p:nvSpPr>
        <p:spPr>
          <a:xfrm flipV="1">
            <a:off x="4485464" y="4994533"/>
            <a:ext cx="2473392" cy="1417240"/>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49" name="Freeform 48"/>
          <p:cNvSpPr/>
          <p:nvPr/>
        </p:nvSpPr>
        <p:spPr>
          <a:xfrm>
            <a:off x="4485463" y="2772560"/>
            <a:ext cx="2473393" cy="1284158"/>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50" name="Line 3"/>
          <p:cNvSpPr>
            <a:spLocks noChangeShapeType="1"/>
          </p:cNvSpPr>
          <p:nvPr/>
        </p:nvSpPr>
        <p:spPr bwMode="auto">
          <a:xfrm flipV="1">
            <a:off x="4895508" y="4529726"/>
            <a:ext cx="2063347" cy="2245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13" name="Rounded Rectangle 12"/>
          <p:cNvSpPr/>
          <p:nvPr/>
        </p:nvSpPr>
        <p:spPr bwMode="auto">
          <a:xfrm>
            <a:off x="3048000" y="4040144"/>
            <a:ext cx="2272320" cy="1004949"/>
          </a:xfrm>
          <a:prstGeom prst="roundRect">
            <a:avLst/>
          </a:prstGeom>
          <a:solidFill>
            <a:srgbClr val="FF8E7D"/>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mj-lt"/>
                <a:ea typeface="ＭＳ Ｐゴシック" charset="0"/>
              </a:rPr>
              <a:t>Classify</a:t>
            </a:r>
            <a:r>
              <a:rPr kumimoji="0" lang="en-US" sz="2400" b="0" i="0" u="none" strike="noStrike" cap="none" normalizeH="0">
                <a:ln>
                  <a:noFill/>
                </a:ln>
                <a:solidFill>
                  <a:schemeClr val="tx1"/>
                </a:solidFill>
                <a:effectLst/>
                <a:latin typeface="+mj-lt"/>
                <a:ea typeface="ＭＳ Ｐゴシック" charset="0"/>
              </a:rPr>
              <a:t> packets into flows</a:t>
            </a:r>
            <a:endParaRPr kumimoji="0" lang="en-US" sz="2400" b="0" i="0" u="none" strike="noStrike" cap="none" normalizeH="0" baseline="0">
              <a:ln>
                <a:noFill/>
              </a:ln>
              <a:solidFill>
                <a:schemeClr val="tx1"/>
              </a:solidFill>
              <a:effectLst/>
              <a:latin typeface="+mj-lt"/>
              <a:ea typeface="ＭＳ Ｐゴシック" charset="0"/>
            </a:endParaRPr>
          </a:p>
        </p:txBody>
      </p:sp>
      <p:sp>
        <p:nvSpPr>
          <p:cNvPr id="14" name="TextBox 13"/>
          <p:cNvSpPr txBox="1"/>
          <p:nvPr/>
        </p:nvSpPr>
        <p:spPr>
          <a:xfrm>
            <a:off x="-344" y="3905071"/>
            <a:ext cx="2286344" cy="1200329"/>
          </a:xfrm>
          <a:prstGeom prst="rect">
            <a:avLst/>
          </a:prstGeom>
          <a:noFill/>
        </p:spPr>
        <p:txBody>
          <a:bodyPr wrap="square" rtlCol="0">
            <a:spAutoFit/>
          </a:bodyPr>
          <a:lstStyle/>
          <a:p>
            <a:pPr algn="ctr"/>
            <a:r>
              <a:rPr lang="en-US" sz="2400" dirty="0">
                <a:latin typeface="+mj-lt"/>
              </a:rPr>
              <a:t>Packets arriving at different ingress ports</a:t>
            </a:r>
          </a:p>
        </p:txBody>
      </p:sp>
      <p:sp>
        <p:nvSpPr>
          <p:cNvPr id="51" name="Rounded Rectangle 50"/>
          <p:cNvSpPr/>
          <p:nvPr/>
        </p:nvSpPr>
        <p:spPr bwMode="auto">
          <a:xfrm>
            <a:off x="9941315" y="4130696"/>
            <a:ext cx="1564885" cy="914397"/>
          </a:xfrm>
          <a:prstGeom prst="roundRect">
            <a:avLst/>
          </a:prstGeom>
          <a:solidFill>
            <a:srgbClr val="FF8E7D"/>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ctr"/>
            <a:r>
              <a:rPr lang="en-US" sz="2400">
                <a:latin typeface="+mj-lt"/>
              </a:rPr>
              <a:t>Packet scheduler</a:t>
            </a:r>
            <a:endParaRPr lang="en-US" sz="2400" dirty="0">
              <a:latin typeface="+mj-lt"/>
            </a:endParaRPr>
          </a:p>
        </p:txBody>
      </p:sp>
      <p:sp>
        <p:nvSpPr>
          <p:cNvPr id="47" name="Rectangle 46"/>
          <p:cNvSpPr/>
          <p:nvPr/>
        </p:nvSpPr>
        <p:spPr bwMode="auto">
          <a:xfrm>
            <a:off x="492887" y="2877441"/>
            <a:ext cx="1299882" cy="666976"/>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mj-lt"/>
              <a:ea typeface="ＭＳ Ｐゴシック" charset="0"/>
            </a:endParaRPr>
          </a:p>
        </p:txBody>
      </p:sp>
    </p:spTree>
    <p:extLst>
      <p:ext uri="{BB962C8B-B14F-4D97-AF65-F5344CB8AC3E}">
        <p14:creationId xmlns:p14="http://schemas.microsoft.com/office/powerpoint/2010/main" val="142355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par>
                          <p:cTn id="7" fill="hold">
                            <p:stCondLst>
                              <p:cond delay="0"/>
                            </p:stCondLst>
                            <p:childTnLst>
                              <p:par>
                                <p:cTn id="8" presetID="0" presetClass="path" presetSubtype="0" accel="50000" decel="50000" fill="hold" grpId="1" nodeType="afterEffect">
                                  <p:stCondLst>
                                    <p:cond delay="0"/>
                                  </p:stCondLst>
                                  <p:childTnLst>
                                    <p:animMotion origin="layout" path="M 0 0 C 0.00586 0.02932 0.01182 0.05884 0.03928 0.08237 C 0.06662 0.10591 0.13433 0.13098 0.16428 0.1414 C 0.19412 0.15201 0.21875 0.14506 0.21875 0.14506 " pathEditMode="relative" ptsTypes="AAAA">
                                      <p:cBhvr>
                                        <p:cTn id="9" dur="1000" fill="hold"/>
                                        <p:tgtEl>
                                          <p:spTgt spid="47"/>
                                        </p:tgtEl>
                                        <p:attrNameLst>
                                          <p:attrName>ppt_x</p:attrName>
                                          <p:attrName>ppt_y</p:attrName>
                                        </p:attrNameLst>
                                      </p:cBhvr>
                                    </p:animMotion>
                                  </p:childTnLst>
                                </p:cTn>
                              </p:par>
                            </p:childTnLst>
                          </p:cTn>
                        </p:par>
                      </p:childTnLst>
                    </p:cTn>
                  </p:par>
                  <p:par>
                    <p:cTn id="10" fill="hold">
                      <p:stCondLst>
                        <p:cond delay="indefinite"/>
                      </p:stCondLst>
                      <p:childTnLst>
                        <p:par>
                          <p:cTn id="11" fill="hold">
                            <p:stCondLst>
                              <p:cond delay="0"/>
                            </p:stCondLst>
                            <p:childTnLst>
                              <p:par>
                                <p:cTn id="12" presetID="0" presetClass="path" presetSubtype="0" accel="50000" decel="50000" fill="hold" grpId="2" nodeType="clickEffect">
                                  <p:stCondLst>
                                    <p:cond delay="0"/>
                                  </p:stCondLst>
                                  <p:childTnLst>
                                    <p:animMotion origin="layout" path="M 0.21875 0.14525 C 0.22656 0.09028 0.23448 0.03549 0.25607 0.00347 C 0.27777 -0.02855 0.31684 -0.03858 0.34841 -0.04668 C 0.37988 -0.05478 0.44542 -0.04495 0.44542 -0.04475 L 0.49164 -0.04302 " pathEditMode="relative" rAng="0" ptsTypes="AAAAA">
                                      <p:cBhvr>
                                        <p:cTn id="13" dur="1000" fill="hold"/>
                                        <p:tgtEl>
                                          <p:spTgt spid="47"/>
                                        </p:tgtEl>
                                        <p:attrNameLst>
                                          <p:attrName>ppt_x</p:attrName>
                                          <p:attrName>ppt_y</p:attrName>
                                        </p:attrNameLst>
                                      </p:cBhvr>
                                      <p:rCtr x="13639" y="-9761"/>
                                    </p:animMotion>
                                  </p:childTnLst>
                                </p:cTn>
                              </p:par>
                            </p:childTnLst>
                          </p:cTn>
                        </p:par>
                      </p:childTnLst>
                    </p:cTn>
                  </p:par>
                  <p:par>
                    <p:cTn id="14" fill="hold">
                      <p:stCondLst>
                        <p:cond delay="indefinite"/>
                      </p:stCondLst>
                      <p:childTnLst>
                        <p:par>
                          <p:cTn id="15" fill="hold">
                            <p:stCondLst>
                              <p:cond delay="0"/>
                            </p:stCondLst>
                            <p:childTnLst>
                              <p:par>
                                <p:cTn id="16" presetID="0" presetClass="path" presetSubtype="0" accel="50000" decel="50000" fill="hold" grpId="3" nodeType="clickEffect">
                                  <p:stCondLst>
                                    <p:cond delay="0"/>
                                  </p:stCondLst>
                                  <p:childTnLst>
                                    <p:animMotion origin="layout" path="M 0.49165 -0.04301 L 0.58844 -0.03781 C 0.61209 -0.02797 0.62283 -0.01234 0.63379 0.01601 C 0.64464 0.04437 0.63813 0.10976 0.65397 0.13253 C 0.66971 0.15509 0.69597 0.14892 0.72852 0.1522 C 0.76118 0.15548 0.84961 0.1522 0.84961 0.15239 " pathEditMode="relative" rAng="0" ptsTypes="AAAAAA">
                                      <p:cBhvr>
                                        <p:cTn id="17" dur="1000" fill="hold"/>
                                        <p:tgtEl>
                                          <p:spTgt spid="47"/>
                                        </p:tgtEl>
                                        <p:attrNameLst>
                                          <p:attrName>ppt_x</p:attrName>
                                          <p:attrName>ppt_y</p:attrName>
                                        </p:attrNameLst>
                                      </p:cBhvr>
                                      <p:rCtr x="17893" y="98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7" grpId="1" animBg="1"/>
      <p:bldP spid="47" grpId="2" animBg="1"/>
      <p:bldP spid="47" grpId="3"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a:xfrm>
            <a:off x="990600" y="2225040"/>
            <a:ext cx="12725400" cy="4937760"/>
          </a:xfrm>
        </p:spPr>
        <p:txBody>
          <a:bodyPr/>
          <a:lstStyle/>
          <a:p>
            <a:pPr marL="514350" indent="-514350">
              <a:buSzPct val="100000"/>
              <a:buFont typeface="+mj-lt"/>
              <a:buAutoNum type="arabicPeriod"/>
            </a:pPr>
            <a:r>
              <a:rPr lang="en-US" sz="3600" dirty="0"/>
              <a:t>FIFO queues are a free for all: No priorities, no guaranteed rates.</a:t>
            </a:r>
            <a:br>
              <a:rPr lang="en-US" sz="3600" dirty="0"/>
            </a:br>
            <a:r>
              <a:rPr lang="en-US" sz="1400" dirty="0"/>
              <a:t>  </a:t>
            </a:r>
            <a:endParaRPr lang="en-US" sz="2000" dirty="0"/>
          </a:p>
          <a:p>
            <a:pPr marL="514350" indent="-514350">
              <a:buSzPct val="100000"/>
              <a:buFont typeface="+mj-lt"/>
              <a:buAutoNum type="arabicPeriod"/>
            </a:pPr>
            <a:r>
              <a:rPr lang="en-US" sz="3600" dirty="0"/>
              <a:t>Strict priorities: High priority traffic “sees” a network with no low priority traffic. Useful if we have limited amounts of high priority traffic.</a:t>
            </a:r>
            <a:br>
              <a:rPr lang="en-US" sz="3600" dirty="0"/>
            </a:br>
            <a:r>
              <a:rPr lang="en-US" sz="1600" dirty="0"/>
              <a:t> </a:t>
            </a:r>
          </a:p>
          <a:p>
            <a:pPr marL="514350" indent="-514350">
              <a:buSzPct val="100000"/>
              <a:buFont typeface="+mj-lt"/>
              <a:buAutoNum type="arabicPeriod"/>
            </a:pPr>
            <a:r>
              <a:rPr lang="en-US" sz="3600" dirty="0"/>
              <a:t>Weighted Fair </a:t>
            </a:r>
            <a:r>
              <a:rPr lang="en-US" sz="3600" dirty="0" err="1"/>
              <a:t>Queueing</a:t>
            </a:r>
            <a:r>
              <a:rPr lang="en-US" sz="3600" dirty="0"/>
              <a:t> (WFQ) lets us give each flow a guaranteed service rate, by scheduling them in order of their bit-by-bit finishing times.</a:t>
            </a:r>
          </a:p>
        </p:txBody>
      </p:sp>
      <p:sp>
        <p:nvSpPr>
          <p:cNvPr id="4" name="Slide Number Placeholder 3"/>
          <p:cNvSpPr>
            <a:spLocks noGrp="1"/>
          </p:cNvSpPr>
          <p:nvPr>
            <p:ph type="sldNum" sz="quarter" idx="12"/>
          </p:nvPr>
        </p:nvSpPr>
        <p:spPr/>
        <p:txBody>
          <a:bodyPr/>
          <a:lstStyle/>
          <a:p>
            <a:fld id="{47BB83B6-92F4-494F-9F1D-BD99F394F2F6}" type="slidenum">
              <a:rPr lang="en-US" smtClean="0"/>
              <a:pPr/>
              <a:t>23</a:t>
            </a:fld>
            <a:endParaRPr lang="en-US"/>
          </a:p>
        </p:txBody>
      </p:sp>
    </p:spTree>
    <p:extLst>
      <p:ext uri="{BB962C8B-B14F-4D97-AF65-F5344CB8AC3E}">
        <p14:creationId xmlns:p14="http://schemas.microsoft.com/office/powerpoint/2010/main" val="2868474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 of what’s coming up next…</a:t>
            </a:r>
          </a:p>
        </p:txBody>
      </p:sp>
      <p:sp>
        <p:nvSpPr>
          <p:cNvPr id="3" name="Content Placeholder 2"/>
          <p:cNvSpPr>
            <a:spLocks noGrp="1"/>
          </p:cNvSpPr>
          <p:nvPr>
            <p:ph idx="1"/>
          </p:nvPr>
        </p:nvSpPr>
        <p:spPr>
          <a:xfrm>
            <a:off x="1905000" y="2721077"/>
            <a:ext cx="12435840" cy="4937760"/>
          </a:xfrm>
        </p:spPr>
        <p:txBody>
          <a:bodyPr/>
          <a:lstStyle/>
          <a:p>
            <a:pPr marL="514350" indent="-514350">
              <a:buSzPct val="100000"/>
              <a:buFont typeface="+mj-lt"/>
              <a:buAutoNum type="arabicPeriod"/>
            </a:pPr>
            <a:r>
              <a:rPr lang="en-US" sz="4000" strike="sngStrike" dirty="0"/>
              <a:t>How to give “strict priority” to some flows</a:t>
            </a:r>
          </a:p>
          <a:p>
            <a:pPr marL="514350" indent="-514350">
              <a:buSzPct val="100000"/>
              <a:buFont typeface="+mj-lt"/>
              <a:buAutoNum type="arabicPeriod"/>
            </a:pPr>
            <a:r>
              <a:rPr lang="en-US" sz="4000" strike="sngStrike" dirty="0"/>
              <a:t>How to give “weighted priorities” to some flows</a:t>
            </a:r>
          </a:p>
          <a:p>
            <a:pPr marL="514350" indent="-514350">
              <a:buSzPct val="100000"/>
              <a:buFont typeface="+mj-lt"/>
              <a:buAutoNum type="arabicPeriod"/>
            </a:pPr>
            <a:r>
              <a:rPr lang="en-US" sz="4000" strike="sngStrike" dirty="0"/>
              <a:t>How to give “rate guarantees” to some flows</a:t>
            </a:r>
          </a:p>
          <a:p>
            <a:pPr marL="514350" indent="-514350">
              <a:buSzPct val="100000"/>
              <a:buFont typeface="+mj-lt"/>
              <a:buAutoNum type="arabicPeriod"/>
            </a:pPr>
            <a:r>
              <a:rPr lang="en-US" sz="4000" dirty="0"/>
              <a:t>How to guarantee the end-to-end latency of a packet across a network</a:t>
            </a:r>
          </a:p>
        </p:txBody>
      </p:sp>
      <p:sp>
        <p:nvSpPr>
          <p:cNvPr id="4" name="Slide Number Placeholder 3"/>
          <p:cNvSpPr>
            <a:spLocks noGrp="1"/>
          </p:cNvSpPr>
          <p:nvPr>
            <p:ph type="sldNum" sz="quarter" idx="12"/>
          </p:nvPr>
        </p:nvSpPr>
        <p:spPr/>
        <p:txBody>
          <a:bodyPr/>
          <a:lstStyle/>
          <a:p>
            <a:fld id="{47BB83B6-92F4-494F-9F1D-BD99F394F2F6}" type="slidenum">
              <a:rPr lang="en-US" smtClean="0"/>
              <a:pPr/>
              <a:t>24</a:t>
            </a:fld>
            <a:endParaRPr lang="en-US"/>
          </a:p>
        </p:txBody>
      </p:sp>
    </p:spTree>
    <p:extLst>
      <p:ext uri="{BB962C8B-B14F-4D97-AF65-F5344CB8AC3E}">
        <p14:creationId xmlns:p14="http://schemas.microsoft.com/office/powerpoint/2010/main" val="20431740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2651760" y="182880"/>
            <a:ext cx="9326880" cy="1371600"/>
          </a:xfrm>
        </p:spPr>
        <p:txBody>
          <a:bodyPr/>
          <a:lstStyle/>
          <a:p>
            <a:r>
              <a:rPr lang="en-US" dirty="0"/>
              <a:t>Delay guarantees: Intuition</a:t>
            </a:r>
          </a:p>
        </p:txBody>
      </p:sp>
      <p:sp>
        <p:nvSpPr>
          <p:cNvPr id="3" name="Slide Number Placeholder 2"/>
          <p:cNvSpPr>
            <a:spLocks noGrp="1"/>
          </p:cNvSpPr>
          <p:nvPr>
            <p:ph type="sldNum" sz="quarter" idx="12"/>
          </p:nvPr>
        </p:nvSpPr>
        <p:spPr/>
        <p:txBody>
          <a:bodyPr/>
          <a:lstStyle/>
          <a:p>
            <a:fld id="{92BF0D90-96B9-DC48-8428-5ED7CC121714}" type="slidenum">
              <a:rPr lang="en-US" smtClean="0"/>
              <a:pPr/>
              <a:t>25</a:t>
            </a:fld>
            <a:endParaRPr lang="en-US"/>
          </a:p>
        </p:txBody>
      </p:sp>
      <p:cxnSp>
        <p:nvCxnSpPr>
          <p:cNvPr id="13" name="Straight Connector 12"/>
          <p:cNvCxnSpPr/>
          <p:nvPr/>
        </p:nvCxnSpPr>
        <p:spPr bwMode="auto">
          <a:xfrm>
            <a:off x="5394960" y="2849880"/>
            <a:ext cx="1920240" cy="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mc="http://schemas.openxmlformats.org/markup-compatibility/2006" xmlns:mv="urn:schemas-microsoft-com:mac:vml" xmlns:a14="http://schemas.microsoft.com/office/drawing/2010/main" xmlns="">
                <a:effectLst>
                  <a:outerShdw blurRad="63500" dist="38099" dir="2700000" algn="ctr" rotWithShape="0">
                    <a:schemeClr val="bg2">
                      <a:alpha val="74998"/>
                    </a:schemeClr>
                  </a:outerShdw>
                </a:effectLst>
              </a14:hiddenEffects>
            </a:ext>
          </a:extLst>
        </p:spPr>
      </p:cxnSp>
      <p:cxnSp>
        <p:nvCxnSpPr>
          <p:cNvPr id="16" name="Straight Connector 15"/>
          <p:cNvCxnSpPr/>
          <p:nvPr/>
        </p:nvCxnSpPr>
        <p:spPr bwMode="auto">
          <a:xfrm flipV="1">
            <a:off x="3200400" y="2849880"/>
            <a:ext cx="8046720" cy="15422"/>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mc="http://schemas.openxmlformats.org/markup-compatibility/2006" xmlns:mv="urn:schemas-microsoft-com:mac:vml" xmlns:a14="http://schemas.microsoft.com/office/drawing/2010/main" xmlns="">
                <a:effectLst>
                  <a:outerShdw blurRad="63500" dist="38099" dir="2700000" algn="ctr" rotWithShape="0">
                    <a:schemeClr val="bg2">
                      <a:alpha val="74998"/>
                    </a:schemeClr>
                  </a:outerShdw>
                </a:effectLst>
              </a14:hiddenEffects>
            </a:ext>
          </a:extLst>
        </p:spPr>
      </p:cxnSp>
      <p:pic>
        <p:nvPicPr>
          <p:cNvPr id="17" name="Picture 4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2484120"/>
            <a:ext cx="1097280" cy="82296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pic>
        <p:nvPicPr>
          <p:cNvPr id="18" name="Picture 4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484120"/>
            <a:ext cx="1097280" cy="82296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pic>
        <p:nvPicPr>
          <p:cNvPr id="20" name="Picture 20"/>
          <p:cNvPicPr>
            <a:picLocks noChangeArrowheads="1"/>
          </p:cNvPicPr>
          <p:nvPr/>
        </p:nvPicPr>
        <p:blipFill>
          <a:blip r:embed="rId4">
            <a:alphaModFix/>
            <a:extLst>
              <a:ext uri="{28A0092B-C50C-407E-A947-70E740481C1C}">
                <a14:useLocalDpi xmlns:a14="http://schemas.microsoft.com/office/drawing/2010/main" val="0"/>
              </a:ext>
            </a:extLst>
          </a:blip>
          <a:srcRect/>
          <a:stretch>
            <a:fillRect/>
          </a:stretch>
        </p:blipFill>
        <p:spPr bwMode="auto">
          <a:xfrm>
            <a:off x="2103120" y="1935480"/>
            <a:ext cx="1371600" cy="135636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alpha val="94901"/>
                  </a:srgbClr>
                </a:solidFill>
              </a14:hiddenFill>
            </a:ext>
            <a:ext uri="{91240B29-F687-4f45-9708-019B960494DF}">
              <a14:hiddenLine xmlns:mc="http://schemas.openxmlformats.org/markup-compatibility/2006" xmlns:mv="urn:schemas-microsoft-com:mac:vml" xmlns:a14="http://schemas.microsoft.com/office/drawing/2010/main" xmlns="" w="12700">
                <a:solidFill>
                  <a:srgbClr val="000000"/>
                </a:solidFill>
                <a:miter lim="800000"/>
                <a:headEnd/>
                <a:tailEnd/>
              </a14:hiddenLine>
            </a:ext>
          </a:extLst>
        </p:spPr>
      </p:pic>
      <p:pic>
        <p:nvPicPr>
          <p:cNvPr id="21" name="Picture 20"/>
          <p:cNvPicPr>
            <a:picLocks noChangeArrowheads="1"/>
          </p:cNvPicPr>
          <p:nvPr/>
        </p:nvPicPr>
        <p:blipFill>
          <a:blip r:embed="rId4">
            <a:alphaModFix/>
            <a:extLst>
              <a:ext uri="{28A0092B-C50C-407E-A947-70E740481C1C}">
                <a14:useLocalDpi xmlns:a14="http://schemas.microsoft.com/office/drawing/2010/main" val="0"/>
              </a:ext>
            </a:extLst>
          </a:blip>
          <a:srcRect/>
          <a:stretch>
            <a:fillRect/>
          </a:stretch>
        </p:blipFill>
        <p:spPr bwMode="auto">
          <a:xfrm>
            <a:off x="10789920" y="2026920"/>
            <a:ext cx="1371600" cy="135636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alpha val="94901"/>
                  </a:srgbClr>
                </a:solidFill>
              </a14:hiddenFill>
            </a:ext>
            <a:ext uri="{91240B29-F687-4f45-9708-019B960494DF}">
              <a14:hiddenLine xmlns:mc="http://schemas.openxmlformats.org/markup-compatibility/2006" xmlns:mv="urn:schemas-microsoft-com:mac:vml" xmlns:a14="http://schemas.microsoft.com/office/drawing/2010/main" xmlns="" w="12700">
                <a:solidFill>
                  <a:srgbClr val="000000"/>
                </a:solidFill>
                <a:miter lim="800000"/>
                <a:headEnd/>
                <a:tailEnd/>
              </a14:hiddenLine>
            </a:ext>
          </a:extLst>
        </p:spPr>
      </p:pic>
      <p:grpSp>
        <p:nvGrpSpPr>
          <p:cNvPr id="22" name="Group 21"/>
          <p:cNvGrpSpPr/>
          <p:nvPr/>
        </p:nvGrpSpPr>
        <p:grpSpPr>
          <a:xfrm>
            <a:off x="3429000" y="2133601"/>
            <a:ext cx="7599251" cy="646331"/>
            <a:chOff x="1562099" y="1092199"/>
            <a:chExt cx="6332710" cy="538609"/>
          </a:xfrm>
        </p:grpSpPr>
        <p:sp>
          <p:nvSpPr>
            <p:cNvPr id="23" name="TextBox 22"/>
            <p:cNvSpPr txBox="1"/>
            <p:nvPr/>
          </p:nvSpPr>
          <p:spPr>
            <a:xfrm>
              <a:off x="1562099" y="1092199"/>
              <a:ext cx="859209" cy="538609"/>
            </a:xfrm>
            <a:prstGeom prst="rect">
              <a:avLst/>
            </a:prstGeom>
            <a:noFill/>
          </p:spPr>
          <p:txBody>
            <a:bodyPr wrap="none" rtlCol="0">
              <a:spAutoFit/>
            </a:bodyPr>
            <a:lstStyle/>
            <a:p>
              <a:r>
                <a:rPr lang="en-US" sz="3600" i="1" dirty="0">
                  <a:latin typeface="Times New Roman"/>
                  <a:cs typeface="Times New Roman"/>
                </a:rPr>
                <a:t>l</a:t>
              </a:r>
              <a:r>
                <a:rPr lang="en-US" sz="3600" i="1" baseline="-25000" dirty="0">
                  <a:latin typeface="Times New Roman"/>
                  <a:cs typeface="Times New Roman"/>
                </a:rPr>
                <a:t>1</a:t>
              </a:r>
              <a:r>
                <a:rPr lang="en-US" sz="3600" i="1" dirty="0">
                  <a:latin typeface="Times New Roman"/>
                  <a:cs typeface="Times New Roman"/>
                </a:rPr>
                <a:t>, r</a:t>
              </a:r>
              <a:r>
                <a:rPr lang="en-US" sz="3600" i="1" baseline="-25000" dirty="0">
                  <a:latin typeface="Times New Roman"/>
                  <a:cs typeface="Times New Roman"/>
                </a:rPr>
                <a:t>1</a:t>
              </a:r>
            </a:p>
          </p:txBody>
        </p:sp>
        <p:sp>
          <p:nvSpPr>
            <p:cNvPr id="24" name="TextBox 23"/>
            <p:cNvSpPr txBox="1"/>
            <p:nvPr/>
          </p:nvSpPr>
          <p:spPr>
            <a:xfrm>
              <a:off x="3433390" y="1092199"/>
              <a:ext cx="859209" cy="538609"/>
            </a:xfrm>
            <a:prstGeom prst="rect">
              <a:avLst/>
            </a:prstGeom>
            <a:noFill/>
          </p:spPr>
          <p:txBody>
            <a:bodyPr wrap="none" rtlCol="0">
              <a:spAutoFit/>
            </a:bodyPr>
            <a:lstStyle/>
            <a:p>
              <a:r>
                <a:rPr lang="en-US" sz="3600" i="1" dirty="0">
                  <a:latin typeface="Times New Roman"/>
                  <a:cs typeface="Times New Roman"/>
                </a:rPr>
                <a:t>l</a:t>
              </a:r>
              <a:r>
                <a:rPr lang="en-US" sz="3600" i="1" baseline="-25000" dirty="0">
                  <a:latin typeface="Times New Roman"/>
                  <a:cs typeface="Times New Roman"/>
                </a:rPr>
                <a:t>2</a:t>
              </a:r>
              <a:r>
                <a:rPr lang="en-US" sz="3600" i="1" dirty="0">
                  <a:latin typeface="Times New Roman"/>
                  <a:cs typeface="Times New Roman"/>
                </a:rPr>
                <a:t>, r</a:t>
              </a:r>
              <a:r>
                <a:rPr lang="en-US" sz="3600" i="1" baseline="-25000" dirty="0">
                  <a:latin typeface="Times New Roman"/>
                  <a:cs typeface="Times New Roman"/>
                </a:rPr>
                <a:t>2</a:t>
              </a:r>
            </a:p>
          </p:txBody>
        </p:sp>
        <p:sp>
          <p:nvSpPr>
            <p:cNvPr id="25" name="TextBox 24"/>
            <p:cNvSpPr txBox="1"/>
            <p:nvPr/>
          </p:nvSpPr>
          <p:spPr>
            <a:xfrm>
              <a:off x="5359200" y="1092199"/>
              <a:ext cx="859209" cy="538609"/>
            </a:xfrm>
            <a:prstGeom prst="rect">
              <a:avLst/>
            </a:prstGeom>
            <a:noFill/>
          </p:spPr>
          <p:txBody>
            <a:bodyPr wrap="none" rtlCol="0">
              <a:spAutoFit/>
            </a:bodyPr>
            <a:lstStyle/>
            <a:p>
              <a:r>
                <a:rPr lang="en-US" sz="3600" i="1" dirty="0">
                  <a:latin typeface="Times New Roman"/>
                  <a:cs typeface="Times New Roman"/>
                </a:rPr>
                <a:t>l</a:t>
              </a:r>
              <a:r>
                <a:rPr lang="en-US" sz="3600" i="1" baseline="-25000" dirty="0">
                  <a:latin typeface="Times New Roman"/>
                  <a:cs typeface="Times New Roman"/>
                </a:rPr>
                <a:t>3</a:t>
              </a:r>
              <a:r>
                <a:rPr lang="en-US" sz="3600" i="1" dirty="0">
                  <a:latin typeface="Times New Roman"/>
                  <a:cs typeface="Times New Roman"/>
                </a:rPr>
                <a:t>, r</a:t>
              </a:r>
              <a:r>
                <a:rPr lang="en-US" sz="3600" i="1" baseline="-25000" dirty="0">
                  <a:latin typeface="Times New Roman"/>
                  <a:cs typeface="Times New Roman"/>
                </a:rPr>
                <a:t>3</a:t>
              </a:r>
            </a:p>
          </p:txBody>
        </p:sp>
        <p:sp>
          <p:nvSpPr>
            <p:cNvPr id="26" name="TextBox 25"/>
            <p:cNvSpPr txBox="1"/>
            <p:nvPr/>
          </p:nvSpPr>
          <p:spPr>
            <a:xfrm>
              <a:off x="7035600" y="1092199"/>
              <a:ext cx="859209" cy="538609"/>
            </a:xfrm>
            <a:prstGeom prst="rect">
              <a:avLst/>
            </a:prstGeom>
            <a:noFill/>
          </p:spPr>
          <p:txBody>
            <a:bodyPr wrap="none" rtlCol="0">
              <a:spAutoFit/>
            </a:bodyPr>
            <a:lstStyle/>
            <a:p>
              <a:r>
                <a:rPr lang="en-US" sz="3600" i="1" dirty="0">
                  <a:latin typeface="Times New Roman"/>
                  <a:cs typeface="Times New Roman"/>
                </a:rPr>
                <a:t>l</a:t>
              </a:r>
              <a:r>
                <a:rPr lang="en-US" sz="3600" i="1" baseline="-25000" dirty="0">
                  <a:latin typeface="Times New Roman"/>
                  <a:cs typeface="Times New Roman"/>
                </a:rPr>
                <a:t>4</a:t>
              </a:r>
              <a:r>
                <a:rPr lang="en-US" sz="3600" i="1" dirty="0">
                  <a:latin typeface="Times New Roman"/>
                  <a:cs typeface="Times New Roman"/>
                </a:rPr>
                <a:t>, r</a:t>
              </a:r>
              <a:r>
                <a:rPr lang="en-US" sz="3600" i="1" baseline="-25000" dirty="0">
                  <a:latin typeface="Times New Roman"/>
                  <a:cs typeface="Times New Roman"/>
                </a:rPr>
                <a:t>4</a:t>
              </a:r>
            </a:p>
          </p:txBody>
        </p:sp>
      </p:grpSp>
      <p:sp>
        <p:nvSpPr>
          <p:cNvPr id="27" name="TextBox 26"/>
          <p:cNvSpPr txBox="1"/>
          <p:nvPr/>
        </p:nvSpPr>
        <p:spPr>
          <a:xfrm>
            <a:off x="2763358" y="2209800"/>
            <a:ext cx="434734" cy="609398"/>
          </a:xfrm>
          <a:prstGeom prst="rect">
            <a:avLst/>
          </a:prstGeom>
          <a:noFill/>
        </p:spPr>
        <p:txBody>
          <a:bodyPr wrap="none" rtlCol="0">
            <a:spAutoFit/>
          </a:bodyPr>
          <a:lstStyle/>
          <a:p>
            <a:r>
              <a:rPr lang="en-US" sz="3360" dirty="0">
                <a:solidFill>
                  <a:schemeClr val="bg1"/>
                </a:solidFill>
                <a:latin typeface="+mj-lt"/>
              </a:rPr>
              <a:t>A</a:t>
            </a:r>
          </a:p>
        </p:txBody>
      </p:sp>
      <p:sp>
        <p:nvSpPr>
          <p:cNvPr id="28" name="TextBox 27"/>
          <p:cNvSpPr txBox="1"/>
          <p:nvPr/>
        </p:nvSpPr>
        <p:spPr>
          <a:xfrm>
            <a:off x="11430000" y="2209800"/>
            <a:ext cx="418704" cy="609398"/>
          </a:xfrm>
          <a:prstGeom prst="rect">
            <a:avLst/>
          </a:prstGeom>
          <a:noFill/>
        </p:spPr>
        <p:txBody>
          <a:bodyPr wrap="none" rtlCol="0">
            <a:spAutoFit/>
          </a:bodyPr>
          <a:lstStyle/>
          <a:p>
            <a:r>
              <a:rPr lang="en-US" sz="3360" dirty="0">
                <a:solidFill>
                  <a:srgbClr val="FFFFFF"/>
                </a:solidFill>
                <a:latin typeface="+mj-lt"/>
              </a:rPr>
              <a:t>B</a:t>
            </a:r>
          </a:p>
        </p:txBody>
      </p:sp>
      <p:pic>
        <p:nvPicPr>
          <p:cNvPr id="12" name="Picture 4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61120" y="2484120"/>
            <a:ext cx="1097280" cy="82296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9" name="TextBox 28"/>
              <p:cNvSpPr txBox="1"/>
              <p:nvPr/>
            </p:nvSpPr>
            <p:spPr>
              <a:xfrm>
                <a:off x="6507549" y="4300728"/>
                <a:ext cx="4733475" cy="109113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charset="0"/>
                          <a:ea typeface="Cambria Math" charset="0"/>
                          <a:cs typeface="Cambria Math" charset="0"/>
                        </a:rPr>
                        <m:t>𝜏</m:t>
                      </m:r>
                      <m:r>
                        <a:rPr lang="en-US" b="0" i="1" smtClean="0">
                          <a:latin typeface="Cambria Math" charset="0"/>
                          <a:ea typeface="Cambria Math" charset="0"/>
                          <a:cs typeface="Cambria Math" charset="0"/>
                        </a:rPr>
                        <m:t>=</m:t>
                      </m:r>
                      <m:nary>
                        <m:naryPr>
                          <m:chr m:val="∑"/>
                          <m:limLoc m:val="subSup"/>
                          <m:supHide m:val="on"/>
                          <m:ctrlPr>
                            <a:rPr lang="en-US" b="0" i="1" smtClean="0">
                              <a:latin typeface="Cambria Math" panose="02040503050406030204" pitchFamily="18" charset="0"/>
                              <a:ea typeface="Cambria Math" charset="0"/>
                              <a:cs typeface="Cambria Math" charset="0"/>
                            </a:rPr>
                          </m:ctrlPr>
                        </m:naryPr>
                        <m:sub>
                          <m:r>
                            <m:rPr>
                              <m:brk m:alnAt="9"/>
                            </m:rPr>
                            <a:rPr lang="en-US" b="0" i="1" smtClean="0">
                              <a:latin typeface="Cambria Math" charset="0"/>
                              <a:ea typeface="Cambria Math" charset="0"/>
                              <a:cs typeface="Cambria Math" charset="0"/>
                            </a:rPr>
                            <m:t>𝑖</m:t>
                          </m:r>
                        </m:sub>
                        <m:sup/>
                        <m:e>
                          <m:d>
                            <m:dPr>
                              <m:ctrlPr>
                                <a:rPr lang="is-IS" b="0" i="1" smtClean="0">
                                  <a:latin typeface="Cambria Math" panose="02040503050406030204" pitchFamily="18" charset="0"/>
                                  <a:ea typeface="Cambria Math" charset="0"/>
                                  <a:cs typeface="Cambria Math" charset="0"/>
                                </a:rPr>
                              </m:ctrlPr>
                            </m:dPr>
                            <m:e>
                              <m:f>
                                <m:fPr>
                                  <m:ctrlPr>
                                    <a:rPr lang="bg-BG" b="0" i="1" smtClean="0">
                                      <a:latin typeface="Cambria Math" panose="02040503050406030204" pitchFamily="18" charset="0"/>
                                      <a:ea typeface="Cambria Math" charset="0"/>
                                      <a:cs typeface="Cambria Math" charset="0"/>
                                    </a:rPr>
                                  </m:ctrlPr>
                                </m:fPr>
                                <m:num>
                                  <m:r>
                                    <a:rPr lang="en-US" b="0" i="1" smtClean="0">
                                      <a:latin typeface="Cambria Math" charset="0"/>
                                      <a:ea typeface="Cambria Math" charset="0"/>
                                      <a:cs typeface="Cambria Math" charset="0"/>
                                    </a:rPr>
                                    <m:t>𝑝</m:t>
                                  </m:r>
                                </m:num>
                                <m:den>
                                  <m:sSub>
                                    <m:sSubPr>
                                      <m:ctrlPr>
                                        <a:rPr lang="en-US" b="0" i="1" smtClean="0">
                                          <a:latin typeface="Cambria Math" panose="02040503050406030204" pitchFamily="18" charset="0"/>
                                          <a:ea typeface="Cambria Math" charset="0"/>
                                          <a:cs typeface="Cambria Math" charset="0"/>
                                        </a:rPr>
                                      </m:ctrlPr>
                                    </m:sSubPr>
                                    <m:e>
                                      <m:r>
                                        <a:rPr lang="en-US" b="0" i="1" smtClean="0">
                                          <a:latin typeface="Cambria Math" charset="0"/>
                                          <a:ea typeface="Cambria Math" charset="0"/>
                                          <a:cs typeface="Cambria Math" charset="0"/>
                                        </a:rPr>
                                        <m:t>𝑟</m:t>
                                      </m:r>
                                    </m:e>
                                    <m:sub>
                                      <m:r>
                                        <a:rPr lang="en-US" b="0" i="1" smtClean="0">
                                          <a:latin typeface="Cambria Math" charset="0"/>
                                          <a:ea typeface="Cambria Math" charset="0"/>
                                          <a:cs typeface="Cambria Math" charset="0"/>
                                        </a:rPr>
                                        <m:t>𝑖</m:t>
                                      </m:r>
                                    </m:sub>
                                  </m:sSub>
                                </m:den>
                              </m:f>
                              <m:r>
                                <a:rPr lang="en-US" b="0" i="1" smtClean="0">
                                  <a:latin typeface="Cambria Math" charset="0"/>
                                  <a:ea typeface="Cambria Math" charset="0"/>
                                  <a:cs typeface="Cambria Math" charset="0"/>
                                </a:rPr>
                                <m:t>+</m:t>
                              </m:r>
                              <m:f>
                                <m:fPr>
                                  <m:ctrlPr>
                                    <a:rPr lang="bg-BG" b="0" i="1" smtClean="0">
                                      <a:latin typeface="Cambria Math" panose="02040503050406030204" pitchFamily="18" charset="0"/>
                                      <a:ea typeface="Cambria Math" charset="0"/>
                                      <a:cs typeface="Cambria Math" charset="0"/>
                                    </a:rPr>
                                  </m:ctrlPr>
                                </m:fPr>
                                <m:num>
                                  <m:sSub>
                                    <m:sSubPr>
                                      <m:ctrlPr>
                                        <a:rPr lang="en-US" b="0" i="1" smtClean="0">
                                          <a:latin typeface="Cambria Math" panose="02040503050406030204" pitchFamily="18" charset="0"/>
                                          <a:ea typeface="Cambria Math" charset="0"/>
                                          <a:cs typeface="Cambria Math" charset="0"/>
                                        </a:rPr>
                                      </m:ctrlPr>
                                    </m:sSubPr>
                                    <m:e>
                                      <m:r>
                                        <a:rPr lang="en-US" b="0" i="1" smtClean="0">
                                          <a:latin typeface="Cambria Math" charset="0"/>
                                          <a:ea typeface="Cambria Math" charset="0"/>
                                          <a:cs typeface="Cambria Math" charset="0"/>
                                        </a:rPr>
                                        <m:t>𝑙</m:t>
                                      </m:r>
                                    </m:e>
                                    <m:sub>
                                      <m:r>
                                        <a:rPr lang="en-US" b="0" i="1" smtClean="0">
                                          <a:latin typeface="Cambria Math" charset="0"/>
                                          <a:ea typeface="Cambria Math" charset="0"/>
                                          <a:cs typeface="Cambria Math" charset="0"/>
                                        </a:rPr>
                                        <m:t>𝑖</m:t>
                                      </m:r>
                                    </m:sub>
                                  </m:sSub>
                                </m:num>
                                <m:den>
                                  <m:r>
                                    <a:rPr lang="en-US" b="0" i="1" smtClean="0">
                                      <a:latin typeface="Cambria Math" charset="0"/>
                                      <a:ea typeface="Cambria Math" charset="0"/>
                                      <a:cs typeface="Cambria Math" charset="0"/>
                                    </a:rPr>
                                    <m:t>𝑐</m:t>
                                  </m:r>
                                </m:den>
                              </m:f>
                              <m:r>
                                <a:rPr lang="en-US" b="0" i="1" smtClean="0">
                                  <a:latin typeface="Cambria Math" charset="0"/>
                                  <a:ea typeface="Cambria Math" charset="0"/>
                                  <a:cs typeface="Cambria Math" charset="0"/>
                                </a:rPr>
                                <m:t>+</m:t>
                              </m:r>
                              <m:sSub>
                                <m:sSubPr>
                                  <m:ctrlPr>
                                    <a:rPr lang="en-US" b="0" i="1" smtClean="0">
                                      <a:solidFill>
                                        <a:srgbClr val="FF0000"/>
                                      </a:solidFill>
                                      <a:latin typeface="Cambria Math" panose="02040503050406030204" pitchFamily="18" charset="0"/>
                                      <a:ea typeface="Cambria Math" charset="0"/>
                                      <a:cs typeface="Cambria Math" charset="0"/>
                                    </a:rPr>
                                  </m:ctrlPr>
                                </m:sSubPr>
                                <m:e>
                                  <m:r>
                                    <a:rPr lang="en-US" b="0" i="1" smtClean="0">
                                      <a:solidFill>
                                        <a:srgbClr val="FF0000"/>
                                      </a:solidFill>
                                      <a:latin typeface="Cambria Math" charset="0"/>
                                      <a:ea typeface="Cambria Math" charset="0"/>
                                      <a:cs typeface="Cambria Math" charset="0"/>
                                    </a:rPr>
                                    <m:t>𝑄</m:t>
                                  </m:r>
                                </m:e>
                                <m:sub>
                                  <m:r>
                                    <a:rPr lang="en-US" b="0" i="1" smtClean="0">
                                      <a:solidFill>
                                        <a:srgbClr val="FF0000"/>
                                      </a:solidFill>
                                      <a:latin typeface="Cambria Math" charset="0"/>
                                      <a:ea typeface="Cambria Math" charset="0"/>
                                      <a:cs typeface="Cambria Math" charset="0"/>
                                    </a:rPr>
                                    <m:t>𝑖</m:t>
                                  </m:r>
                                </m:sub>
                              </m:sSub>
                              <m:r>
                                <a:rPr lang="en-US" b="0" i="1" smtClean="0">
                                  <a:solidFill>
                                    <a:srgbClr val="FF0000"/>
                                  </a:solidFill>
                                  <a:latin typeface="Cambria Math" charset="0"/>
                                  <a:ea typeface="Cambria Math" charset="0"/>
                                  <a:cs typeface="Cambria Math" charset="0"/>
                                </a:rPr>
                                <m:t>(</m:t>
                              </m:r>
                              <m:r>
                                <a:rPr lang="en-US" b="0" i="1" smtClean="0">
                                  <a:solidFill>
                                    <a:srgbClr val="FF0000"/>
                                  </a:solidFill>
                                  <a:latin typeface="Cambria Math" charset="0"/>
                                  <a:ea typeface="Cambria Math" charset="0"/>
                                  <a:cs typeface="Cambria Math" charset="0"/>
                                </a:rPr>
                                <m:t>𝑡</m:t>
                              </m:r>
                              <m:r>
                                <a:rPr lang="en-US" b="0" i="1" smtClean="0">
                                  <a:solidFill>
                                    <a:srgbClr val="FF0000"/>
                                  </a:solidFill>
                                  <a:latin typeface="Cambria Math" charset="0"/>
                                  <a:ea typeface="Cambria Math" charset="0"/>
                                  <a:cs typeface="Cambria Math" charset="0"/>
                                </a:rPr>
                                <m:t>)</m:t>
                              </m:r>
                            </m:e>
                          </m:d>
                        </m:e>
                      </m:nary>
                    </m:oMath>
                  </m:oMathPara>
                </a14:m>
                <a:endParaRPr lang="en-US" dirty="0"/>
              </a:p>
            </p:txBody>
          </p:sp>
        </mc:Choice>
        <mc:Fallback xmlns="">
          <p:sp>
            <p:nvSpPr>
              <p:cNvPr id="29" name="TextBox 28"/>
              <p:cNvSpPr txBox="1">
                <a:spLocks noRot="1" noChangeAspect="1" noMove="1" noResize="1" noEditPoints="1" noAdjustHandles="1" noChangeArrowheads="1" noChangeShapeType="1" noTextEdit="1"/>
              </p:cNvSpPr>
              <p:nvPr/>
            </p:nvSpPr>
            <p:spPr>
              <a:xfrm>
                <a:off x="6507549" y="4300728"/>
                <a:ext cx="4733475" cy="1091133"/>
              </a:xfrm>
              <a:prstGeom prst="rect">
                <a:avLst/>
              </a:prstGeom>
              <a:blipFill rotWithShape="0">
                <a:blip r:embed="rId5"/>
                <a:stretch>
                  <a:fillRect/>
                </a:stretch>
              </a:blipFill>
            </p:spPr>
            <p:txBody>
              <a:bodyPr/>
              <a:lstStyle/>
              <a:p>
                <a:r>
                  <a:rPr lang="en-US">
                    <a:noFill/>
                  </a:rPr>
                  <a:t> </a:t>
                </a:r>
              </a:p>
            </p:txBody>
          </p:sp>
        </mc:Fallback>
      </mc:AlternateContent>
      <p:sp>
        <p:nvSpPr>
          <p:cNvPr id="30" name="TextBox 29"/>
          <p:cNvSpPr txBox="1"/>
          <p:nvPr/>
        </p:nvSpPr>
        <p:spPr>
          <a:xfrm>
            <a:off x="3200640" y="4536369"/>
            <a:ext cx="3413307" cy="619850"/>
          </a:xfrm>
          <a:prstGeom prst="rect">
            <a:avLst/>
          </a:prstGeom>
          <a:noFill/>
        </p:spPr>
        <p:txBody>
          <a:bodyPr wrap="none" rtlCol="0">
            <a:spAutoFit/>
          </a:bodyPr>
          <a:lstStyle/>
          <a:p>
            <a:r>
              <a:rPr lang="en-US">
                <a:latin typeface="+mj-lt"/>
              </a:rPr>
              <a:t>End-to-end delay, </a:t>
            </a:r>
          </a:p>
        </p:txBody>
      </p:sp>
      <mc:AlternateContent xmlns:mc="http://schemas.openxmlformats.org/markup-compatibility/2006" xmlns:a14="http://schemas.microsoft.com/office/drawing/2010/main">
        <mc:Choice Requires="a14">
          <p:sp>
            <p:nvSpPr>
              <p:cNvPr id="4" name="TextBox 3"/>
              <p:cNvSpPr txBox="1"/>
              <p:nvPr/>
            </p:nvSpPr>
            <p:spPr>
              <a:xfrm>
                <a:off x="4558145" y="3276600"/>
                <a:ext cx="1156855" cy="52751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charset="0"/>
                            </a:rPr>
                            <m:t>𝑄</m:t>
                          </m:r>
                        </m:e>
                        <m:sub>
                          <m:r>
                            <a:rPr lang="en-US" b="0" i="1" smtClean="0">
                              <a:solidFill>
                                <a:srgbClr val="FF0000"/>
                              </a:solidFill>
                              <a:latin typeface="Cambria Math" charset="0"/>
                            </a:rPr>
                            <m:t>1</m:t>
                          </m:r>
                        </m:sub>
                      </m:sSub>
                      <m:d>
                        <m:dPr>
                          <m:ctrlPr>
                            <a:rPr lang="is-IS" i="1" smtClean="0">
                              <a:solidFill>
                                <a:srgbClr val="FF0000"/>
                              </a:solidFill>
                              <a:latin typeface="Cambria Math" panose="02040503050406030204" pitchFamily="18" charset="0"/>
                            </a:rPr>
                          </m:ctrlPr>
                        </m:dPr>
                        <m:e>
                          <m:r>
                            <a:rPr lang="en-US" b="0" i="1" smtClean="0">
                              <a:solidFill>
                                <a:srgbClr val="FF0000"/>
                              </a:solidFill>
                              <a:latin typeface="Cambria Math" charset="0"/>
                            </a:rPr>
                            <m:t>𝑡</m:t>
                          </m:r>
                        </m:e>
                      </m:d>
                    </m:oMath>
                  </m:oMathPara>
                </a14:m>
                <a:endParaRPr lang="en-US" dirty="0">
                  <a:solidFill>
                    <a:srgbClr val="FF0000"/>
                  </a:solidFill>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4558145" y="3276600"/>
                <a:ext cx="1156855" cy="527517"/>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p:cNvSpPr txBox="1"/>
              <p:nvPr/>
            </p:nvSpPr>
            <p:spPr>
              <a:xfrm>
                <a:off x="6867144" y="3276600"/>
                <a:ext cx="1167051" cy="52751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charset="0"/>
                            </a:rPr>
                            <m:t>𝑄</m:t>
                          </m:r>
                        </m:e>
                        <m:sub>
                          <m:r>
                            <a:rPr lang="en-US" b="0" i="1" smtClean="0">
                              <a:solidFill>
                                <a:srgbClr val="FF0000"/>
                              </a:solidFill>
                              <a:latin typeface="Cambria Math" charset="0"/>
                            </a:rPr>
                            <m:t>2</m:t>
                          </m:r>
                        </m:sub>
                      </m:sSub>
                      <m:d>
                        <m:dPr>
                          <m:ctrlPr>
                            <a:rPr lang="is-IS" i="1" smtClean="0">
                              <a:solidFill>
                                <a:srgbClr val="FF0000"/>
                              </a:solidFill>
                              <a:latin typeface="Cambria Math" panose="02040503050406030204" pitchFamily="18" charset="0"/>
                            </a:rPr>
                          </m:ctrlPr>
                        </m:dPr>
                        <m:e>
                          <m:r>
                            <a:rPr lang="en-US" b="0" i="1" smtClean="0">
                              <a:solidFill>
                                <a:srgbClr val="FF0000"/>
                              </a:solidFill>
                              <a:latin typeface="Cambria Math" charset="0"/>
                            </a:rPr>
                            <m:t>𝑡</m:t>
                          </m:r>
                        </m:e>
                      </m:d>
                    </m:oMath>
                  </m:oMathPara>
                </a14:m>
                <a:endParaRPr lang="en-US" dirty="0">
                  <a:solidFill>
                    <a:srgbClr val="FF0000"/>
                  </a:solidFill>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6867144" y="3276600"/>
                <a:ext cx="1167051" cy="527517"/>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8915400" y="3276600"/>
                <a:ext cx="1167051" cy="52751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charset="0"/>
                            </a:rPr>
                            <m:t>𝑄</m:t>
                          </m:r>
                        </m:e>
                        <m:sub>
                          <m:r>
                            <a:rPr lang="en-US" b="0" i="1" smtClean="0">
                              <a:solidFill>
                                <a:srgbClr val="FF0000"/>
                              </a:solidFill>
                              <a:latin typeface="Cambria Math" charset="0"/>
                            </a:rPr>
                            <m:t>3</m:t>
                          </m:r>
                        </m:sub>
                      </m:sSub>
                      <m:d>
                        <m:dPr>
                          <m:ctrlPr>
                            <a:rPr lang="is-IS" i="1" smtClean="0">
                              <a:solidFill>
                                <a:srgbClr val="FF0000"/>
                              </a:solidFill>
                              <a:latin typeface="Cambria Math" panose="02040503050406030204" pitchFamily="18" charset="0"/>
                            </a:rPr>
                          </m:ctrlPr>
                        </m:dPr>
                        <m:e>
                          <m:r>
                            <a:rPr lang="en-US" b="0" i="1" smtClean="0">
                              <a:solidFill>
                                <a:srgbClr val="FF0000"/>
                              </a:solidFill>
                              <a:latin typeface="Cambria Math" charset="0"/>
                            </a:rPr>
                            <m:t>𝑡</m:t>
                          </m:r>
                        </m:e>
                      </m:d>
                    </m:oMath>
                  </m:oMathPara>
                </a14:m>
                <a:endParaRPr lang="en-US" dirty="0">
                  <a:solidFill>
                    <a:srgbClr val="FF0000"/>
                  </a:solidFill>
                </a:endParaRPr>
              </a:p>
            </p:txBody>
          </p:sp>
        </mc:Choice>
        <mc:Fallback xmlns="">
          <p:sp>
            <p:nvSpPr>
              <p:cNvPr id="32" name="TextBox 31"/>
              <p:cNvSpPr txBox="1">
                <a:spLocks noRot="1" noChangeAspect="1" noMove="1" noResize="1" noEditPoints="1" noAdjustHandles="1" noChangeArrowheads="1" noChangeShapeType="1" noTextEdit="1"/>
              </p:cNvSpPr>
              <p:nvPr/>
            </p:nvSpPr>
            <p:spPr>
              <a:xfrm>
                <a:off x="8915400" y="3276600"/>
                <a:ext cx="1167051" cy="527517"/>
              </a:xfrm>
              <a:prstGeom prst="rect">
                <a:avLst/>
              </a:prstGeom>
              <a:blipFill rotWithShape="0">
                <a:blip r:embed="rId8"/>
                <a:stretch>
                  <a:fillRect/>
                </a:stretch>
              </a:blipFill>
            </p:spPr>
            <p:txBody>
              <a:bodyPr/>
              <a:lstStyle/>
              <a:p>
                <a:r>
                  <a:rPr lang="en-US">
                    <a:noFill/>
                  </a:rPr>
                  <a:t> </a:t>
                </a:r>
              </a:p>
            </p:txBody>
          </p:sp>
        </mc:Fallback>
      </mc:AlternateContent>
      <p:grpSp>
        <p:nvGrpSpPr>
          <p:cNvPr id="7" name="Group 6"/>
          <p:cNvGrpSpPr/>
          <p:nvPr/>
        </p:nvGrpSpPr>
        <p:grpSpPr>
          <a:xfrm>
            <a:off x="152400" y="5513146"/>
            <a:ext cx="13487400" cy="1956180"/>
            <a:chOff x="152400" y="5513146"/>
            <a:chExt cx="13487400" cy="1956180"/>
          </a:xfrm>
        </p:grpSpPr>
        <mc:AlternateContent xmlns:mc="http://schemas.openxmlformats.org/markup-compatibility/2006" xmlns:a14="http://schemas.microsoft.com/office/drawing/2010/main">
          <mc:Choice Requires="a14">
            <p:sp>
              <p:nvSpPr>
                <p:cNvPr id="2" name="TextBox 1"/>
                <p:cNvSpPr txBox="1"/>
                <p:nvPr/>
              </p:nvSpPr>
              <p:spPr>
                <a:xfrm>
                  <a:off x="1170628" y="5715000"/>
                  <a:ext cx="12469172" cy="1754326"/>
                </a:xfrm>
                <a:prstGeom prst="rect">
                  <a:avLst/>
                </a:prstGeom>
                <a:solidFill>
                  <a:schemeClr val="bg1"/>
                </a:solidFill>
                <a:ln>
                  <a:solidFill>
                    <a:schemeClr val="accent3">
                      <a:lumMod val="65000"/>
                    </a:schemeClr>
                  </a:solidFill>
                </a:ln>
                <a:effectLst>
                  <a:outerShdw blurRad="50800" dist="38100" dir="2700000" algn="tl" rotWithShape="0">
                    <a:prstClr val="black">
                      <a:alpha val="40000"/>
                    </a:prstClr>
                  </a:outerShdw>
                </a:effectLst>
              </p:spPr>
              <p:txBody>
                <a:bodyPr wrap="square" rtlCol="0">
                  <a:spAutoFit/>
                </a:bodyPr>
                <a:lstStyle/>
                <a:p>
                  <a:pPr algn="ctr"/>
                  <a:r>
                    <a:rPr lang="en-US" sz="3600" dirty="0">
                      <a:latin typeface="+mj-lt"/>
                    </a:rPr>
                    <a:t>The following values are fixed (or under our control): </a:t>
                  </a:r>
                  <a:r>
                    <a:rPr lang="en-US" sz="3600" i="1" dirty="0">
                      <a:latin typeface="Times New Roman" charset="0"/>
                      <a:ea typeface="Times New Roman" charset="0"/>
                      <a:cs typeface="Times New Roman" charset="0"/>
                    </a:rPr>
                    <a:t>p, c, l</a:t>
                  </a:r>
                  <a:r>
                    <a:rPr lang="en-US" sz="3600" i="1" baseline="-25000" dirty="0">
                      <a:latin typeface="Times New Roman" charset="0"/>
                      <a:ea typeface="Times New Roman" charset="0"/>
                      <a:cs typeface="Times New Roman" charset="0"/>
                    </a:rPr>
                    <a:t>i</a:t>
                  </a:r>
                  <a:r>
                    <a:rPr lang="en-US" sz="3600" i="1" dirty="0">
                      <a:latin typeface="Times New Roman" charset="0"/>
                      <a:ea typeface="Times New Roman" charset="0"/>
                      <a:cs typeface="Times New Roman" charset="0"/>
                    </a:rPr>
                    <a:t> </a:t>
                  </a:r>
                  <a:r>
                    <a:rPr lang="en-US" sz="3600" dirty="0">
                      <a:latin typeface="+mj-lt"/>
                      <a:ea typeface="Times New Roman" charset="0"/>
                      <a:cs typeface="Times New Roman" charset="0"/>
                    </a:rPr>
                    <a:t>and</a:t>
                  </a:r>
                  <a:r>
                    <a:rPr lang="en-US" sz="3600" i="1" dirty="0">
                      <a:latin typeface="Times New Roman" charset="0"/>
                      <a:ea typeface="Times New Roman" charset="0"/>
                      <a:cs typeface="Times New Roman" charset="0"/>
                    </a:rPr>
                    <a:t> </a:t>
                  </a:r>
                  <a:r>
                    <a:rPr lang="en-US" sz="3600" i="1" dirty="0" err="1">
                      <a:latin typeface="Times New Roman" charset="0"/>
                      <a:ea typeface="Times New Roman" charset="0"/>
                      <a:cs typeface="Times New Roman" charset="0"/>
                    </a:rPr>
                    <a:t>r</a:t>
                  </a:r>
                  <a:r>
                    <a:rPr lang="en-US" sz="3600" i="1" baseline="-25000" dirty="0" err="1">
                      <a:latin typeface="Times New Roman" charset="0"/>
                      <a:ea typeface="Times New Roman" charset="0"/>
                      <a:cs typeface="Times New Roman" charset="0"/>
                    </a:rPr>
                    <a:t>i</a:t>
                  </a:r>
                  <a:r>
                    <a:rPr lang="en-US" sz="3600" dirty="0">
                      <a:latin typeface="+mj-lt"/>
                    </a:rPr>
                    <a:t>. </a:t>
                  </a:r>
                </a:p>
                <a:p>
                  <a:pPr algn="ctr"/>
                  <a:r>
                    <a:rPr lang="en-US" sz="3600" dirty="0">
                      <a:latin typeface="+mj-lt"/>
                    </a:rPr>
                    <a:t>If we know the upper bound of </a:t>
                  </a:r>
                  <a14:m>
                    <m:oMath xmlns:m="http://schemas.openxmlformats.org/officeDocument/2006/math">
                      <m:sSub>
                        <m:sSubPr>
                          <m:ctrlPr>
                            <a:rPr lang="en-US" sz="3600" i="1" smtClean="0">
                              <a:solidFill>
                                <a:srgbClr val="FF0000"/>
                              </a:solidFill>
                              <a:latin typeface="Cambria Math" panose="02040503050406030204" pitchFamily="18" charset="0"/>
                            </a:rPr>
                          </m:ctrlPr>
                        </m:sSubPr>
                        <m:e>
                          <m:r>
                            <a:rPr lang="en-US" sz="3600" b="0" i="1" smtClean="0">
                              <a:solidFill>
                                <a:srgbClr val="FF0000"/>
                              </a:solidFill>
                              <a:latin typeface="Cambria Math" charset="0"/>
                            </a:rPr>
                            <m:t>𝑄</m:t>
                          </m:r>
                        </m:e>
                        <m:sub>
                          <m:r>
                            <a:rPr lang="en-US" sz="3600" b="0" i="1" smtClean="0">
                              <a:solidFill>
                                <a:srgbClr val="FF0000"/>
                              </a:solidFill>
                              <a:latin typeface="Cambria Math" charset="0"/>
                            </a:rPr>
                            <m:t>1</m:t>
                          </m:r>
                        </m:sub>
                      </m:sSub>
                      <m:d>
                        <m:dPr>
                          <m:ctrlPr>
                            <a:rPr lang="is-IS" sz="3600" i="1" smtClean="0">
                              <a:solidFill>
                                <a:srgbClr val="FF0000"/>
                              </a:solidFill>
                              <a:latin typeface="Cambria Math" panose="02040503050406030204" pitchFamily="18" charset="0"/>
                            </a:rPr>
                          </m:ctrlPr>
                        </m:dPr>
                        <m:e>
                          <m:r>
                            <a:rPr lang="en-US" sz="3600" b="0" i="1" smtClean="0">
                              <a:solidFill>
                                <a:srgbClr val="FF0000"/>
                              </a:solidFill>
                              <a:latin typeface="Cambria Math" charset="0"/>
                            </a:rPr>
                            <m:t>𝑡</m:t>
                          </m:r>
                        </m:e>
                      </m:d>
                      <m:r>
                        <a:rPr lang="en-US" sz="3600" b="0" i="1" smtClean="0">
                          <a:latin typeface="Cambria Math" charset="0"/>
                        </a:rPr>
                        <m:t>, </m:t>
                      </m:r>
                      <m:sSub>
                        <m:sSubPr>
                          <m:ctrlPr>
                            <a:rPr lang="en-US" sz="3600" b="0" i="1" smtClean="0">
                              <a:solidFill>
                                <a:srgbClr val="FF0000"/>
                              </a:solidFill>
                              <a:latin typeface="Cambria Math" panose="02040503050406030204" pitchFamily="18" charset="0"/>
                            </a:rPr>
                          </m:ctrlPr>
                        </m:sSubPr>
                        <m:e>
                          <m:r>
                            <a:rPr lang="en-US" sz="3600" b="0" i="1" smtClean="0">
                              <a:solidFill>
                                <a:srgbClr val="FF0000"/>
                              </a:solidFill>
                              <a:latin typeface="Cambria Math" charset="0"/>
                            </a:rPr>
                            <m:t>𝑄</m:t>
                          </m:r>
                        </m:e>
                        <m:sub>
                          <m:r>
                            <a:rPr lang="en-US" sz="3600" b="0" i="1" smtClean="0">
                              <a:solidFill>
                                <a:srgbClr val="FF0000"/>
                              </a:solidFill>
                              <a:latin typeface="Cambria Math" charset="0"/>
                            </a:rPr>
                            <m:t>2</m:t>
                          </m:r>
                        </m:sub>
                      </m:sSub>
                      <m:d>
                        <m:dPr>
                          <m:ctrlPr>
                            <a:rPr lang="is-IS" sz="3600" b="0" i="1" smtClean="0">
                              <a:solidFill>
                                <a:srgbClr val="FF0000"/>
                              </a:solidFill>
                              <a:latin typeface="Cambria Math" panose="02040503050406030204" pitchFamily="18" charset="0"/>
                            </a:rPr>
                          </m:ctrlPr>
                        </m:dPr>
                        <m:e>
                          <m:r>
                            <a:rPr lang="en-US" sz="3600" b="0" i="1" smtClean="0">
                              <a:solidFill>
                                <a:srgbClr val="FF0000"/>
                              </a:solidFill>
                              <a:latin typeface="Cambria Math" charset="0"/>
                            </a:rPr>
                            <m:t>𝑡</m:t>
                          </m:r>
                        </m:e>
                      </m:d>
                    </m:oMath>
                  </a14:m>
                  <a:r>
                    <a:rPr lang="en-US" sz="3600" dirty="0">
                      <a:latin typeface="+mj-lt"/>
                    </a:rPr>
                    <a:t>, and </a:t>
                  </a:r>
                  <a14:m>
                    <m:oMath xmlns:m="http://schemas.openxmlformats.org/officeDocument/2006/math">
                      <m:sSub>
                        <m:sSubPr>
                          <m:ctrlPr>
                            <a:rPr lang="en-US" sz="3600" i="1" smtClean="0">
                              <a:solidFill>
                                <a:srgbClr val="FF0000"/>
                              </a:solidFill>
                              <a:latin typeface="Cambria Math" panose="02040503050406030204" pitchFamily="18" charset="0"/>
                            </a:rPr>
                          </m:ctrlPr>
                        </m:sSubPr>
                        <m:e>
                          <m:r>
                            <a:rPr lang="en-US" sz="3600" i="1">
                              <a:solidFill>
                                <a:srgbClr val="FF0000"/>
                              </a:solidFill>
                              <a:latin typeface="Cambria Math" charset="0"/>
                            </a:rPr>
                            <m:t>𝑄</m:t>
                          </m:r>
                        </m:e>
                        <m:sub>
                          <m:r>
                            <a:rPr lang="en-US" sz="3600" b="0" i="1" smtClean="0">
                              <a:solidFill>
                                <a:srgbClr val="FF0000"/>
                              </a:solidFill>
                              <a:latin typeface="Cambria Math" charset="0"/>
                            </a:rPr>
                            <m:t>3</m:t>
                          </m:r>
                        </m:sub>
                      </m:sSub>
                      <m:d>
                        <m:dPr>
                          <m:ctrlPr>
                            <a:rPr lang="is-IS" sz="3600" i="1">
                              <a:solidFill>
                                <a:srgbClr val="FF0000"/>
                              </a:solidFill>
                              <a:latin typeface="Cambria Math" panose="02040503050406030204" pitchFamily="18" charset="0"/>
                            </a:rPr>
                          </m:ctrlPr>
                        </m:dPr>
                        <m:e>
                          <m:r>
                            <a:rPr lang="en-US" sz="3600" i="1">
                              <a:solidFill>
                                <a:srgbClr val="FF0000"/>
                              </a:solidFill>
                              <a:latin typeface="Cambria Math" charset="0"/>
                            </a:rPr>
                            <m:t>𝑡</m:t>
                          </m:r>
                        </m:e>
                      </m:d>
                      <m:r>
                        <a:rPr lang="en-US" sz="3600" i="1">
                          <a:latin typeface="Cambria Math" charset="0"/>
                        </a:rPr>
                        <m:t>,</m:t>
                      </m:r>
                    </m:oMath>
                  </a14:m>
                  <a:r>
                    <a:rPr lang="en-US" sz="3600" dirty="0">
                      <a:latin typeface="+mj-lt"/>
                      <a:cs typeface="Times New Roman"/>
                    </a:rPr>
                    <a:t> then we know the upper bound of the end-to-end delay.</a:t>
                  </a:r>
                </a:p>
              </p:txBody>
            </p:sp>
          </mc:Choice>
          <mc:Fallback xmlns="">
            <p:sp>
              <p:nvSpPr>
                <p:cNvPr id="2" name="TextBox 1"/>
                <p:cNvSpPr txBox="1">
                  <a:spLocks noRot="1" noChangeAspect="1" noMove="1" noResize="1" noEditPoints="1" noAdjustHandles="1" noChangeArrowheads="1" noChangeShapeType="1" noTextEdit="1"/>
                </p:cNvSpPr>
                <p:nvPr/>
              </p:nvSpPr>
              <p:spPr>
                <a:xfrm>
                  <a:off x="1170628" y="5715000"/>
                  <a:ext cx="12469172" cy="1754326"/>
                </a:xfrm>
                <a:prstGeom prst="rect">
                  <a:avLst/>
                </a:prstGeom>
                <a:blipFill>
                  <a:blip r:embed="rId9"/>
                  <a:stretch>
                    <a:fillRect/>
                  </a:stretch>
                </a:blipFill>
                <a:ln>
                  <a:solidFill>
                    <a:schemeClr val="accent3">
                      <a:lumMod val="65000"/>
                    </a:schemeClr>
                  </a:solidFill>
                </a:ln>
                <a:effectLst>
                  <a:outerShdw blurRad="50800" dist="38100" dir="2700000" algn="tl" rotWithShape="0">
                    <a:prstClr val="black">
                      <a:alpha val="40000"/>
                    </a:prstClr>
                  </a:outerShdw>
                </a:effectLst>
              </p:spPr>
              <p:txBody>
                <a:bodyPr/>
                <a:lstStyle/>
                <a:p>
                  <a:r>
                    <a:rPr lang="en-US">
                      <a:noFill/>
                    </a:rPr>
                    <a:t> </a:t>
                  </a:r>
                </a:p>
              </p:txBody>
            </p:sp>
          </mc:Fallback>
        </mc:AlternateContent>
        <p:pic>
          <p:nvPicPr>
            <p:cNvPr id="6" name="Picture 5"/>
            <p:cNvPicPr>
              <a:picLocks noChangeAspect="1"/>
            </p:cNvPicPr>
            <p:nvPr/>
          </p:nvPicPr>
          <p:blipFill>
            <a:blip r:embed="rId10"/>
            <a:stretch>
              <a:fillRect/>
            </a:stretch>
          </p:blipFill>
          <p:spPr>
            <a:xfrm>
              <a:off x="152400" y="5513146"/>
              <a:ext cx="1018227" cy="1203985"/>
            </a:xfrm>
            <a:prstGeom prst="rect">
              <a:avLst/>
            </a:prstGeom>
          </p:spPr>
        </p:pic>
      </p:grpSp>
    </p:spTree>
    <p:extLst>
      <p:ext uri="{BB962C8B-B14F-4D97-AF65-F5344CB8AC3E}">
        <p14:creationId xmlns:p14="http://schemas.microsoft.com/office/powerpoint/2010/main" val="233175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550273" y="7680960"/>
            <a:ext cx="3048000" cy="548640"/>
          </a:xfrm>
        </p:spPr>
        <p:txBody>
          <a:bodyPr/>
          <a:lstStyle/>
          <a:p>
            <a:fld id="{47BB83B6-92F4-494F-9F1D-BD99F394F2F6}" type="slidenum">
              <a:rPr lang="en-US" smtClean="0"/>
              <a:pPr/>
              <a:t>26</a:t>
            </a:fld>
            <a:endParaRPr lang="en-US" dirty="0"/>
          </a:p>
        </p:txBody>
      </p:sp>
      <p:sp>
        <p:nvSpPr>
          <p:cNvPr id="10" name="Freeform 9"/>
          <p:cNvSpPr/>
          <p:nvPr/>
        </p:nvSpPr>
        <p:spPr bwMode="auto">
          <a:xfrm>
            <a:off x="7086600" y="3996224"/>
            <a:ext cx="2039464" cy="1183341"/>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3" name="Line 3"/>
          <p:cNvSpPr>
            <a:spLocks noChangeShapeType="1"/>
          </p:cNvSpPr>
          <p:nvPr/>
        </p:nvSpPr>
        <p:spPr bwMode="auto">
          <a:xfrm>
            <a:off x="9110368" y="4583219"/>
            <a:ext cx="2167231" cy="0"/>
          </a:xfrm>
          <a:prstGeom prst="line">
            <a:avLst/>
          </a:prstGeom>
          <a:noFill/>
          <a:ln w="38100" cmpd="sng">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cxnSp>
        <p:nvCxnSpPr>
          <p:cNvPr id="36" name="Straight Connector 35"/>
          <p:cNvCxnSpPr/>
          <p:nvPr/>
        </p:nvCxnSpPr>
        <p:spPr bwMode="auto">
          <a:xfrm>
            <a:off x="8610600" y="4249266"/>
            <a:ext cx="0" cy="608710"/>
          </a:xfrm>
          <a:prstGeom prst="line">
            <a:avLst/>
          </a:prstGeom>
          <a:solidFill>
            <a:schemeClr val="accent1"/>
          </a:solidFill>
          <a:ln w="952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40" name="TextBox 39"/>
          <p:cNvSpPr txBox="1"/>
          <p:nvPr/>
        </p:nvSpPr>
        <p:spPr>
          <a:xfrm>
            <a:off x="9907616" y="4010155"/>
            <a:ext cx="356188" cy="619850"/>
          </a:xfrm>
          <a:prstGeom prst="rect">
            <a:avLst/>
          </a:prstGeom>
          <a:noFill/>
        </p:spPr>
        <p:txBody>
          <a:bodyPr wrap="none" rtlCol="0">
            <a:spAutoFit/>
          </a:bodyPr>
          <a:lstStyle/>
          <a:p>
            <a:r>
              <a:rPr lang="en-US" i="1" dirty="0">
                <a:latin typeface="Times New Roman" charset="0"/>
                <a:ea typeface="Times New Roman" charset="0"/>
                <a:cs typeface="Times New Roman" charset="0"/>
              </a:rPr>
              <a:t>r</a:t>
            </a:r>
          </a:p>
        </p:txBody>
      </p:sp>
      <p:sp>
        <p:nvSpPr>
          <p:cNvPr id="50" name="Line 3"/>
          <p:cNvSpPr>
            <a:spLocks noChangeShapeType="1"/>
          </p:cNvSpPr>
          <p:nvPr/>
        </p:nvSpPr>
        <p:spPr bwMode="auto">
          <a:xfrm flipV="1">
            <a:off x="4895508" y="4529726"/>
            <a:ext cx="2063347" cy="22450"/>
          </a:xfrm>
          <a:prstGeom prst="line">
            <a:avLst/>
          </a:prstGeom>
          <a:noFill/>
          <a:ln w="38100" cmpd="sng">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mc:AlternateContent xmlns:mc="http://schemas.openxmlformats.org/markup-compatibility/2006" xmlns:a14="http://schemas.microsoft.com/office/drawing/2010/main">
        <mc:Choice Requires="a14">
          <p:sp>
            <p:nvSpPr>
              <p:cNvPr id="19" name="Title 18"/>
              <p:cNvSpPr>
                <a:spLocks noGrp="1"/>
              </p:cNvSpPr>
              <p:nvPr>
                <p:ph type="title"/>
              </p:nvPr>
            </p:nvSpPr>
            <p:spPr/>
            <p:txBody>
              <a:bodyPr/>
              <a:lstStyle/>
              <a:p>
                <a:r>
                  <a:rPr lang="en-US" dirty="0"/>
                  <a:t>Upper bound on </a:t>
                </a:r>
                <a14:m>
                  <m:oMath xmlns:m="http://schemas.openxmlformats.org/officeDocument/2006/math">
                    <m:r>
                      <m:rPr>
                        <m:sty m:val="p"/>
                      </m:rPr>
                      <a:rPr lang="en-US" sz="6000" dirty="0" smtClean="0">
                        <a:solidFill>
                          <a:srgbClr val="FF0000"/>
                        </a:solidFill>
                        <a:latin typeface="Cambria Math" charset="0"/>
                      </a:rPr>
                      <m:t>Q</m:t>
                    </m:r>
                    <m:d>
                      <m:dPr>
                        <m:ctrlPr>
                          <a:rPr lang="is-IS" sz="6000" i="1">
                            <a:solidFill>
                              <a:srgbClr val="FF0000"/>
                            </a:solidFill>
                            <a:latin typeface="Cambria Math" panose="02040503050406030204" pitchFamily="18" charset="0"/>
                          </a:rPr>
                        </m:ctrlPr>
                      </m:dPr>
                      <m:e>
                        <m:r>
                          <a:rPr lang="en-US" sz="6000" i="1">
                            <a:solidFill>
                              <a:srgbClr val="FF0000"/>
                            </a:solidFill>
                            <a:latin typeface="Cambria Math" charset="0"/>
                          </a:rPr>
                          <m:t>𝑡</m:t>
                        </m:r>
                      </m:e>
                    </m:d>
                  </m:oMath>
                </a14:m>
                <a:endParaRPr lang="en-US" i="1" dirty="0">
                  <a:solidFill>
                    <a:srgbClr val="FF0000"/>
                  </a:solidFill>
                  <a:latin typeface="Times New Roman" charset="0"/>
                  <a:ea typeface="Times New Roman" charset="0"/>
                  <a:cs typeface="Times New Roman" charset="0"/>
                </a:endParaRPr>
              </a:p>
            </p:txBody>
          </p:sp>
        </mc:Choice>
        <mc:Fallback xmlns="">
          <p:sp>
            <p:nvSpPr>
              <p:cNvPr id="19" name="Title 18"/>
              <p:cNvSpPr>
                <a:spLocks noGrp="1" noRot="1" noChangeAspect="1" noMove="1" noResize="1" noEditPoints="1" noAdjustHandles="1" noChangeArrowheads="1" noChangeShapeType="1" noTextEdit="1"/>
              </p:cNvSpPr>
              <p:nvPr>
                <p:ph type="title"/>
              </p:nvPr>
            </p:nvSpPr>
            <p:spPr>
              <a:blipFill rotWithShape="0">
                <a:blip r:embed="rId3"/>
                <a:stretch>
                  <a:fillRect b="-16000"/>
                </a:stretch>
              </a:blipFill>
            </p:spPr>
            <p:txBody>
              <a:bodyPr/>
              <a:lstStyle/>
              <a:p>
                <a:r>
                  <a:rPr lang="en-US">
                    <a:noFill/>
                  </a:rPr>
                  <a:t> </a:t>
                </a:r>
              </a:p>
            </p:txBody>
          </p:sp>
        </mc:Fallback>
      </mc:AlternateContent>
      <p:cxnSp>
        <p:nvCxnSpPr>
          <p:cNvPr id="53" name="Straight Arrow Connector 52"/>
          <p:cNvCxnSpPr/>
          <p:nvPr/>
        </p:nvCxnSpPr>
        <p:spPr bwMode="auto">
          <a:xfrm>
            <a:off x="7086600" y="3707212"/>
            <a:ext cx="2039292" cy="26588"/>
          </a:xfrm>
          <a:prstGeom prst="straightConnector1">
            <a:avLst/>
          </a:prstGeom>
          <a:solidFill>
            <a:schemeClr val="accent1"/>
          </a:solidFill>
          <a:ln w="9525" cap="flat" cmpd="sng" algn="ctr">
            <a:solidFill>
              <a:schemeClr val="tx1"/>
            </a:solidFill>
            <a:prstDash val="solid"/>
            <a:round/>
            <a:headEnd type="triangle"/>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54" name="TextBox 53"/>
          <p:cNvSpPr txBox="1"/>
          <p:nvPr/>
        </p:nvSpPr>
        <p:spPr>
          <a:xfrm>
            <a:off x="7799674" y="3352800"/>
            <a:ext cx="389850" cy="584775"/>
          </a:xfrm>
          <a:prstGeom prst="rect">
            <a:avLst/>
          </a:prstGeom>
          <a:solidFill>
            <a:schemeClr val="bg1"/>
          </a:solidFill>
        </p:spPr>
        <p:txBody>
          <a:bodyPr wrap="none" rtlCol="0">
            <a:spAutoFit/>
          </a:bodyPr>
          <a:lstStyle/>
          <a:p>
            <a:r>
              <a:rPr lang="en-US" sz="3200" i="1" dirty="0">
                <a:latin typeface="Times New Roman" charset="0"/>
                <a:ea typeface="Times New Roman" charset="0"/>
                <a:cs typeface="Times New Roman" charset="0"/>
              </a:rPr>
              <a:t>b</a:t>
            </a:r>
            <a:endParaRPr lang="en-US" sz="3200" i="1" baseline="-25000" dirty="0">
              <a:latin typeface="Times New Roman" charset="0"/>
              <a:ea typeface="Times New Roman" charset="0"/>
              <a:cs typeface="Times New Roman" charset="0"/>
            </a:endParaRPr>
          </a:p>
        </p:txBody>
      </p:sp>
      <p:sp>
        <p:nvSpPr>
          <p:cNvPr id="55" name="Rectangle 54"/>
          <p:cNvSpPr/>
          <p:nvPr/>
        </p:nvSpPr>
        <p:spPr bwMode="auto">
          <a:xfrm>
            <a:off x="3662979" y="4196238"/>
            <a:ext cx="909021" cy="666976"/>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charset="0"/>
              <a:ea typeface="ＭＳ Ｐゴシック" charset="0"/>
            </a:endParaRPr>
          </a:p>
        </p:txBody>
      </p:sp>
      <p:sp>
        <p:nvSpPr>
          <p:cNvPr id="56" name="Rectangle 55"/>
          <p:cNvSpPr/>
          <p:nvPr/>
        </p:nvSpPr>
        <p:spPr bwMode="auto">
          <a:xfrm>
            <a:off x="3657600" y="4191000"/>
            <a:ext cx="909021" cy="666976"/>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charset="0"/>
              <a:ea typeface="ＭＳ Ｐゴシック" charset="0"/>
            </a:endParaRPr>
          </a:p>
        </p:txBody>
      </p:sp>
      <mc:AlternateContent xmlns:mc="http://schemas.openxmlformats.org/markup-compatibility/2006" xmlns:a14="http://schemas.microsoft.com/office/drawing/2010/main">
        <mc:Choice Requires="a14">
          <p:sp>
            <p:nvSpPr>
              <p:cNvPr id="2" name="TextBox 1"/>
              <p:cNvSpPr txBox="1"/>
              <p:nvPr/>
            </p:nvSpPr>
            <p:spPr>
              <a:xfrm>
                <a:off x="7086600" y="5432607"/>
                <a:ext cx="1788823" cy="9985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charset="0"/>
                          <a:ea typeface="Times New Roman" charset="0"/>
                          <a:cs typeface="Times New Roman" charset="0"/>
                        </a:rPr>
                        <m:t>𝑄</m:t>
                      </m:r>
                      <m:d>
                        <m:dPr>
                          <m:ctrlPr>
                            <a:rPr lang="en-US" i="1" smtClean="0">
                              <a:solidFill>
                                <a:srgbClr val="FF0000"/>
                              </a:solidFill>
                              <a:latin typeface="Cambria Math" panose="02040503050406030204" pitchFamily="18" charset="0"/>
                              <a:ea typeface="Times New Roman" charset="0"/>
                              <a:cs typeface="Times New Roman" charset="0"/>
                            </a:rPr>
                          </m:ctrlPr>
                        </m:dPr>
                        <m:e>
                          <m:r>
                            <a:rPr lang="en-US" b="0" i="1" smtClean="0">
                              <a:solidFill>
                                <a:srgbClr val="FF0000"/>
                              </a:solidFill>
                              <a:latin typeface="Cambria Math" charset="0"/>
                              <a:ea typeface="Times New Roman" charset="0"/>
                              <a:cs typeface="Times New Roman" charset="0"/>
                            </a:rPr>
                            <m:t>𝑡</m:t>
                          </m:r>
                        </m:e>
                      </m:d>
                      <m:r>
                        <a:rPr lang="en-US" b="0" i="1" smtClean="0">
                          <a:solidFill>
                            <a:srgbClr val="FF0000"/>
                          </a:solidFill>
                          <a:latin typeface="Cambria Math" charset="0"/>
                          <a:ea typeface="Times New Roman" charset="0"/>
                          <a:cs typeface="Times New Roman" charset="0"/>
                        </a:rPr>
                        <m:t>≤</m:t>
                      </m:r>
                      <m:f>
                        <m:fPr>
                          <m:ctrlPr>
                            <a:rPr lang="bg-BG" i="1" smtClean="0">
                              <a:solidFill>
                                <a:srgbClr val="FF0000"/>
                              </a:solidFill>
                              <a:latin typeface="Cambria Math" panose="02040503050406030204" pitchFamily="18" charset="0"/>
                              <a:ea typeface="Times New Roman" charset="0"/>
                              <a:cs typeface="Times New Roman" charset="0"/>
                            </a:rPr>
                          </m:ctrlPr>
                        </m:fPr>
                        <m:num>
                          <m:r>
                            <a:rPr lang="en-US" b="0" i="1" smtClean="0">
                              <a:solidFill>
                                <a:srgbClr val="FF0000"/>
                              </a:solidFill>
                              <a:latin typeface="Cambria Math" charset="0"/>
                              <a:ea typeface="Times New Roman" charset="0"/>
                              <a:cs typeface="Times New Roman" charset="0"/>
                            </a:rPr>
                            <m:t>𝑏</m:t>
                          </m:r>
                        </m:num>
                        <m:den>
                          <m:r>
                            <a:rPr lang="en-US" b="0" i="1" smtClean="0">
                              <a:solidFill>
                                <a:srgbClr val="FF0000"/>
                              </a:solidFill>
                              <a:latin typeface="Cambria Math" charset="0"/>
                              <a:ea typeface="Times New Roman" charset="0"/>
                              <a:cs typeface="Times New Roman" charset="0"/>
                            </a:rPr>
                            <m:t>𝑟</m:t>
                          </m:r>
                        </m:den>
                      </m:f>
                    </m:oMath>
                  </m:oMathPara>
                </a14:m>
                <a:endParaRPr lang="en-US" i="1" dirty="0">
                  <a:solidFill>
                    <a:srgbClr val="FF0000"/>
                  </a:solidFill>
                  <a:latin typeface="Times New Roman" charset="0"/>
                  <a:ea typeface="Times New Roman" charset="0"/>
                  <a:cs typeface="Times New Roman" charset="0"/>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7086600" y="5432607"/>
                <a:ext cx="1788823" cy="998543"/>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p:cNvSpPr txBox="1"/>
              <p:nvPr/>
            </p:nvSpPr>
            <p:spPr>
              <a:xfrm flipH="1">
                <a:off x="762000" y="6602873"/>
                <a:ext cx="13030201" cy="1039515"/>
              </a:xfrm>
              <a:prstGeom prst="rect">
                <a:avLst/>
              </a:prstGeom>
              <a:solidFill>
                <a:schemeClr val="bg1"/>
              </a:solidFill>
              <a:ln>
                <a:solidFill>
                  <a:schemeClr val="bg1">
                    <a:lumMod val="65000"/>
                  </a:schemeClr>
                </a:solidFill>
              </a:ln>
              <a:effectLst>
                <a:outerShdw blurRad="50800" dist="38100" dir="8100000" algn="tr" rotWithShape="0">
                  <a:prstClr val="black">
                    <a:alpha val="40000"/>
                  </a:prstClr>
                </a:outerShdw>
              </a:effectLst>
            </p:spPr>
            <p:txBody>
              <a:bodyPr wrap="square" rtlCol="0">
                <a:spAutoFit/>
              </a:bodyPr>
              <a:lstStyle/>
              <a:p>
                <a:r>
                  <a:rPr lang="en-US" sz="2800" u="sng" dirty="0">
                    <a:latin typeface="+mj-lt"/>
                  </a:rPr>
                  <a:t>Example</a:t>
                </a:r>
                <a:r>
                  <a:rPr lang="en-US" sz="2800" dirty="0">
                    <a:latin typeface="+mj-lt"/>
                  </a:rPr>
                  <a:t>: If a packet arrives to a FIFO queue of size 1 million bits, and the queue is served at 1Gb/s, then the packet is guaranteed to depart within </a:t>
                </a:r>
                <a14:m>
                  <m:oMath xmlns:m="http://schemas.openxmlformats.org/officeDocument/2006/math">
                    <m:f>
                      <m:fPr>
                        <m:type m:val="skw"/>
                        <m:ctrlPr>
                          <a:rPr lang="en-US" sz="2800" b="0" i="1" smtClean="0">
                            <a:latin typeface="Cambria Math" panose="02040503050406030204" pitchFamily="18" charset="0"/>
                          </a:rPr>
                        </m:ctrlPr>
                      </m:fPr>
                      <m:num>
                        <m:sSup>
                          <m:sSupPr>
                            <m:ctrlPr>
                              <a:rPr lang="en-US" sz="2800" i="1">
                                <a:latin typeface="Cambria Math" panose="02040503050406030204" pitchFamily="18" charset="0"/>
                              </a:rPr>
                            </m:ctrlPr>
                          </m:sSupPr>
                          <m:e>
                            <m:r>
                              <a:rPr lang="en-US" sz="2800" i="1">
                                <a:latin typeface="Cambria Math" charset="0"/>
                              </a:rPr>
                              <m:t>10</m:t>
                            </m:r>
                          </m:e>
                          <m:sup>
                            <m:r>
                              <a:rPr lang="en-US" sz="2800" i="1">
                                <a:latin typeface="Cambria Math" charset="0"/>
                              </a:rPr>
                              <m:t>6</m:t>
                            </m:r>
                          </m:sup>
                        </m:sSup>
                      </m:num>
                      <m:den>
                        <m:sSup>
                          <m:sSupPr>
                            <m:ctrlPr>
                              <a:rPr lang="en-US" sz="2800" i="1" smtClean="0">
                                <a:latin typeface="Cambria Math" panose="02040503050406030204" pitchFamily="18" charset="0"/>
                              </a:rPr>
                            </m:ctrlPr>
                          </m:sSupPr>
                          <m:e>
                            <m:r>
                              <a:rPr lang="en-US" sz="2800" i="1">
                                <a:latin typeface="Cambria Math" charset="0"/>
                              </a:rPr>
                              <m:t>10</m:t>
                            </m:r>
                          </m:e>
                          <m:sup>
                            <m:r>
                              <a:rPr lang="en-US" sz="2800" b="0" i="1" smtClean="0">
                                <a:latin typeface="Cambria Math" charset="0"/>
                              </a:rPr>
                              <m:t>9</m:t>
                            </m:r>
                          </m:sup>
                        </m:sSup>
                      </m:den>
                    </m:f>
                    <m:r>
                      <a:rPr lang="en-US" sz="2800" b="0" i="1" smtClean="0">
                        <a:latin typeface="Cambria Math" charset="0"/>
                      </a:rPr>
                      <m:t>=1</m:t>
                    </m:r>
                  </m:oMath>
                </a14:m>
                <a:r>
                  <a:rPr lang="en-US" sz="2800" dirty="0" err="1">
                    <a:latin typeface="+mj-lt"/>
                  </a:rPr>
                  <a:t>ms.</a:t>
                </a:r>
                <a:r>
                  <a:rPr lang="en-US" sz="2800" dirty="0">
                    <a:latin typeface="+mj-lt"/>
                  </a:rPr>
                  <a:t>   </a:t>
                </a:r>
              </a:p>
            </p:txBody>
          </p:sp>
        </mc:Choice>
        <mc:Fallback xmlns="">
          <p:sp>
            <p:nvSpPr>
              <p:cNvPr id="3" name="TextBox 2"/>
              <p:cNvSpPr txBox="1">
                <a:spLocks noRot="1" noChangeAspect="1" noMove="1" noResize="1" noEditPoints="1" noAdjustHandles="1" noChangeArrowheads="1" noChangeShapeType="1" noTextEdit="1"/>
              </p:cNvSpPr>
              <p:nvPr/>
            </p:nvSpPr>
            <p:spPr>
              <a:xfrm flipH="1">
                <a:off x="762000" y="6602873"/>
                <a:ext cx="13030201" cy="1039515"/>
              </a:xfrm>
              <a:prstGeom prst="rect">
                <a:avLst/>
              </a:prstGeom>
              <a:blipFill rotWithShape="0">
                <a:blip r:embed="rId5"/>
                <a:stretch>
                  <a:fillRect/>
                </a:stretch>
              </a:blipFill>
              <a:ln>
                <a:solidFill>
                  <a:schemeClr val="bg1">
                    <a:lumMod val="65000"/>
                  </a:schemeClr>
                </a:solidFill>
              </a:ln>
              <a:effectLst>
                <a:outerShdw blurRad="50800" dist="38100" dir="8100000" algn="tr" rotWithShape="0">
                  <a:prstClr val="black">
                    <a:alpha val="40000"/>
                  </a:prstClr>
                </a:outerShdw>
              </a:effectLst>
            </p:spPr>
            <p:txBody>
              <a:bodyPr/>
              <a:lstStyle/>
              <a:p>
                <a:r>
                  <a:rPr lang="en-US">
                    <a:noFill/>
                  </a:rPr>
                  <a:t> </a:t>
                </a:r>
              </a:p>
            </p:txBody>
          </p:sp>
        </mc:Fallback>
      </mc:AlternateContent>
    </p:spTree>
    <p:extLst>
      <p:ext uri="{BB962C8B-B14F-4D97-AF65-F5344CB8AC3E}">
        <p14:creationId xmlns:p14="http://schemas.microsoft.com/office/powerpoint/2010/main" val="967584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par>
                          <p:cTn id="7" fill="hold">
                            <p:stCondLst>
                              <p:cond delay="0"/>
                            </p:stCondLst>
                            <p:childTnLst>
                              <p:par>
                                <p:cTn id="8" presetID="0" presetClass="path" presetSubtype="0" accel="50000" decel="50000" fill="hold" grpId="1" nodeType="afterEffect">
                                  <p:stCondLst>
                                    <p:cond delay="0"/>
                                  </p:stCondLst>
                                  <p:childTnLst>
                                    <p:animMotion origin="layout" path="M 1.49306E-6 2.77778E-6 L 0.29687 2.77778E-6 " pathEditMode="relative" rAng="0" ptsTypes="AA">
                                      <p:cBhvr>
                                        <p:cTn id="9" dur="500" fill="hold"/>
                                        <p:tgtEl>
                                          <p:spTgt spid="55"/>
                                        </p:tgtEl>
                                        <p:attrNameLst>
                                          <p:attrName>ppt_x</p:attrName>
                                          <p:attrName>ppt_y</p:attrName>
                                        </p:attrNameLst>
                                      </p:cBhvr>
                                      <p:rCtr x="14844" y="0"/>
                                    </p:animMotion>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56"/>
                                        </p:tgtEl>
                                        <p:attrNameLst>
                                          <p:attrName>style.visibility</p:attrName>
                                        </p:attrNameLst>
                                      </p:cBhvr>
                                      <p:to>
                                        <p:strVal val="visible"/>
                                      </p:to>
                                    </p:set>
                                  </p:childTnLst>
                                </p:cTn>
                              </p:par>
                            </p:childTnLst>
                          </p:cTn>
                        </p:par>
                        <p:par>
                          <p:cTn id="13" fill="hold">
                            <p:stCondLst>
                              <p:cond delay="500"/>
                            </p:stCondLst>
                            <p:childTnLst>
                              <p:par>
                                <p:cTn id="14" presetID="0" presetClass="path" presetSubtype="0" accel="50000" decel="50000" fill="hold" grpId="1" nodeType="afterEffect">
                                  <p:stCondLst>
                                    <p:cond delay="0"/>
                                  </p:stCondLst>
                                  <p:childTnLst>
                                    <p:animMotion origin="layout" path="M -2.98611E-6 1.48148E-6 L 0.23449 0.00058 " pathEditMode="relative" rAng="0" ptsTypes="AA">
                                      <p:cBhvr>
                                        <p:cTn id="15" dur="500" fill="hold"/>
                                        <p:tgtEl>
                                          <p:spTgt spid="56"/>
                                        </p:tgtEl>
                                        <p:attrNameLst>
                                          <p:attrName>ppt_x</p:attrName>
                                          <p:attrName>ppt_y</p:attrName>
                                        </p:attrNameLst>
                                      </p:cBhvr>
                                      <p:rCtr x="11719" y="19"/>
                                    </p:animMotion>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5" grpId="1" animBg="1"/>
      <p:bldP spid="56" grpId="0" animBg="1"/>
      <p:bldP spid="56" grpId="1" animBg="1"/>
      <p:bldP spid="2" grpId="0"/>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2651760" y="182880"/>
            <a:ext cx="9326880" cy="1371600"/>
          </a:xfrm>
        </p:spPr>
        <p:txBody>
          <a:bodyPr/>
          <a:lstStyle/>
          <a:p>
            <a:r>
              <a:rPr lang="en-US" dirty="0"/>
              <a:t>Delay guarantees: Intuition</a:t>
            </a:r>
          </a:p>
        </p:txBody>
      </p:sp>
      <p:sp>
        <p:nvSpPr>
          <p:cNvPr id="3" name="Slide Number Placeholder 2"/>
          <p:cNvSpPr>
            <a:spLocks noGrp="1"/>
          </p:cNvSpPr>
          <p:nvPr>
            <p:ph type="sldNum" sz="quarter" idx="12"/>
          </p:nvPr>
        </p:nvSpPr>
        <p:spPr/>
        <p:txBody>
          <a:bodyPr/>
          <a:lstStyle/>
          <a:p>
            <a:fld id="{92BF0D90-96B9-DC48-8428-5ED7CC121714}" type="slidenum">
              <a:rPr lang="en-US" smtClean="0"/>
              <a:pPr/>
              <a:t>27</a:t>
            </a:fld>
            <a:endParaRPr lang="en-US"/>
          </a:p>
        </p:txBody>
      </p:sp>
      <p:cxnSp>
        <p:nvCxnSpPr>
          <p:cNvPr id="13" name="Straight Connector 12"/>
          <p:cNvCxnSpPr/>
          <p:nvPr/>
        </p:nvCxnSpPr>
        <p:spPr bwMode="auto">
          <a:xfrm>
            <a:off x="5394960" y="3401619"/>
            <a:ext cx="1920240" cy="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mc="http://schemas.openxmlformats.org/markup-compatibility/2006" xmlns:mv="urn:schemas-microsoft-com:mac:vml" xmlns:a14="http://schemas.microsoft.com/office/drawing/2010/main" xmlns="">
                <a:effectLst>
                  <a:outerShdw blurRad="63500" dist="38099" dir="2700000" algn="ctr" rotWithShape="0">
                    <a:schemeClr val="bg2">
                      <a:alpha val="74998"/>
                    </a:schemeClr>
                  </a:outerShdw>
                </a:effectLst>
              </a14:hiddenEffects>
            </a:ext>
          </a:extLst>
        </p:spPr>
      </p:cxnSp>
      <p:cxnSp>
        <p:nvCxnSpPr>
          <p:cNvPr id="16" name="Straight Connector 15"/>
          <p:cNvCxnSpPr/>
          <p:nvPr/>
        </p:nvCxnSpPr>
        <p:spPr bwMode="auto">
          <a:xfrm flipV="1">
            <a:off x="3200400" y="3401619"/>
            <a:ext cx="8046720" cy="15422"/>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mc="http://schemas.openxmlformats.org/markup-compatibility/2006" xmlns:mv="urn:schemas-microsoft-com:mac:vml" xmlns:a14="http://schemas.microsoft.com/office/drawing/2010/main" xmlns="">
                <a:effectLst>
                  <a:outerShdw blurRad="63500" dist="38099" dir="2700000" algn="ctr" rotWithShape="0">
                    <a:schemeClr val="bg2">
                      <a:alpha val="74998"/>
                    </a:schemeClr>
                  </a:outerShdw>
                </a:effectLst>
              </a14:hiddenEffects>
            </a:ext>
          </a:extLst>
        </p:spPr>
      </p:cxnSp>
      <p:pic>
        <p:nvPicPr>
          <p:cNvPr id="17" name="Picture 4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3035859"/>
            <a:ext cx="1097280" cy="82296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pic>
        <p:nvPicPr>
          <p:cNvPr id="18" name="Picture 4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035859"/>
            <a:ext cx="1097280" cy="82296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pic>
        <p:nvPicPr>
          <p:cNvPr id="20" name="Picture 20"/>
          <p:cNvPicPr>
            <a:picLocks noChangeArrowheads="1"/>
          </p:cNvPicPr>
          <p:nvPr/>
        </p:nvPicPr>
        <p:blipFill>
          <a:blip r:embed="rId4">
            <a:alphaModFix/>
            <a:extLst>
              <a:ext uri="{28A0092B-C50C-407E-A947-70E740481C1C}">
                <a14:useLocalDpi xmlns:a14="http://schemas.microsoft.com/office/drawing/2010/main" val="0"/>
              </a:ext>
            </a:extLst>
          </a:blip>
          <a:srcRect/>
          <a:stretch>
            <a:fillRect/>
          </a:stretch>
        </p:blipFill>
        <p:spPr bwMode="auto">
          <a:xfrm>
            <a:off x="2103120" y="2487219"/>
            <a:ext cx="1371600" cy="135636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alpha val="94901"/>
                  </a:srgbClr>
                </a:solidFill>
              </a14:hiddenFill>
            </a:ext>
            <a:ext uri="{91240B29-F687-4f45-9708-019B960494DF}">
              <a14:hiddenLine xmlns:mc="http://schemas.openxmlformats.org/markup-compatibility/2006" xmlns:mv="urn:schemas-microsoft-com:mac:vml" xmlns:a14="http://schemas.microsoft.com/office/drawing/2010/main" xmlns="" w="12700">
                <a:solidFill>
                  <a:srgbClr val="000000"/>
                </a:solidFill>
                <a:miter lim="800000"/>
                <a:headEnd/>
                <a:tailEnd/>
              </a14:hiddenLine>
            </a:ext>
          </a:extLst>
        </p:spPr>
      </p:pic>
      <p:pic>
        <p:nvPicPr>
          <p:cNvPr id="21" name="Picture 20"/>
          <p:cNvPicPr>
            <a:picLocks noChangeArrowheads="1"/>
          </p:cNvPicPr>
          <p:nvPr/>
        </p:nvPicPr>
        <p:blipFill>
          <a:blip r:embed="rId4">
            <a:alphaModFix/>
            <a:extLst>
              <a:ext uri="{28A0092B-C50C-407E-A947-70E740481C1C}">
                <a14:useLocalDpi xmlns:a14="http://schemas.microsoft.com/office/drawing/2010/main" val="0"/>
              </a:ext>
            </a:extLst>
          </a:blip>
          <a:srcRect/>
          <a:stretch>
            <a:fillRect/>
          </a:stretch>
        </p:blipFill>
        <p:spPr bwMode="auto">
          <a:xfrm>
            <a:off x="10789920" y="2578659"/>
            <a:ext cx="1371600" cy="135636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alpha val="94901"/>
                  </a:srgbClr>
                </a:solidFill>
              </a14:hiddenFill>
            </a:ext>
            <a:ext uri="{91240B29-F687-4f45-9708-019B960494DF}">
              <a14:hiddenLine xmlns:mc="http://schemas.openxmlformats.org/markup-compatibility/2006" xmlns:mv="urn:schemas-microsoft-com:mac:vml" xmlns:a14="http://schemas.microsoft.com/office/drawing/2010/main" xmlns="" w="12700">
                <a:solidFill>
                  <a:srgbClr val="000000"/>
                </a:solidFill>
                <a:miter lim="800000"/>
                <a:headEnd/>
                <a:tailEnd/>
              </a14:hiddenLine>
            </a:ext>
          </a:extLst>
        </p:spPr>
      </p:pic>
      <p:grpSp>
        <p:nvGrpSpPr>
          <p:cNvPr id="22" name="Group 21"/>
          <p:cNvGrpSpPr/>
          <p:nvPr/>
        </p:nvGrpSpPr>
        <p:grpSpPr>
          <a:xfrm>
            <a:off x="3429000" y="2685340"/>
            <a:ext cx="7599251" cy="646331"/>
            <a:chOff x="1562099" y="1092199"/>
            <a:chExt cx="6332710" cy="538609"/>
          </a:xfrm>
        </p:grpSpPr>
        <p:sp>
          <p:nvSpPr>
            <p:cNvPr id="23" name="TextBox 22"/>
            <p:cNvSpPr txBox="1"/>
            <p:nvPr/>
          </p:nvSpPr>
          <p:spPr>
            <a:xfrm>
              <a:off x="1562099" y="1092199"/>
              <a:ext cx="859209" cy="538609"/>
            </a:xfrm>
            <a:prstGeom prst="rect">
              <a:avLst/>
            </a:prstGeom>
            <a:noFill/>
          </p:spPr>
          <p:txBody>
            <a:bodyPr wrap="none" rtlCol="0">
              <a:spAutoFit/>
            </a:bodyPr>
            <a:lstStyle/>
            <a:p>
              <a:r>
                <a:rPr lang="en-US" sz="3600" i="1" dirty="0">
                  <a:latin typeface="Times New Roman"/>
                  <a:cs typeface="Times New Roman"/>
                </a:rPr>
                <a:t>l</a:t>
              </a:r>
              <a:r>
                <a:rPr lang="en-US" sz="3600" i="1" baseline="-25000" dirty="0">
                  <a:latin typeface="Times New Roman"/>
                  <a:cs typeface="Times New Roman"/>
                </a:rPr>
                <a:t>1</a:t>
              </a:r>
              <a:r>
                <a:rPr lang="en-US" sz="3600" i="1" dirty="0">
                  <a:latin typeface="Times New Roman"/>
                  <a:cs typeface="Times New Roman"/>
                </a:rPr>
                <a:t>, r</a:t>
              </a:r>
              <a:r>
                <a:rPr lang="en-US" sz="3600" i="1" baseline="-25000" dirty="0">
                  <a:latin typeface="Times New Roman"/>
                  <a:cs typeface="Times New Roman"/>
                </a:rPr>
                <a:t>1</a:t>
              </a:r>
            </a:p>
          </p:txBody>
        </p:sp>
        <p:sp>
          <p:nvSpPr>
            <p:cNvPr id="24" name="TextBox 23"/>
            <p:cNvSpPr txBox="1"/>
            <p:nvPr/>
          </p:nvSpPr>
          <p:spPr>
            <a:xfrm>
              <a:off x="3433390" y="1092199"/>
              <a:ext cx="859209" cy="538609"/>
            </a:xfrm>
            <a:prstGeom prst="rect">
              <a:avLst/>
            </a:prstGeom>
            <a:noFill/>
          </p:spPr>
          <p:txBody>
            <a:bodyPr wrap="none" rtlCol="0">
              <a:spAutoFit/>
            </a:bodyPr>
            <a:lstStyle/>
            <a:p>
              <a:r>
                <a:rPr lang="en-US" sz="3600" i="1" dirty="0">
                  <a:latin typeface="Times New Roman"/>
                  <a:cs typeface="Times New Roman"/>
                </a:rPr>
                <a:t>l</a:t>
              </a:r>
              <a:r>
                <a:rPr lang="en-US" sz="3600" i="1" baseline="-25000" dirty="0">
                  <a:latin typeface="Times New Roman"/>
                  <a:cs typeface="Times New Roman"/>
                </a:rPr>
                <a:t>2</a:t>
              </a:r>
              <a:r>
                <a:rPr lang="en-US" sz="3600" i="1" dirty="0">
                  <a:latin typeface="Times New Roman"/>
                  <a:cs typeface="Times New Roman"/>
                </a:rPr>
                <a:t>, r</a:t>
              </a:r>
              <a:r>
                <a:rPr lang="en-US" sz="3600" i="1" baseline="-25000" dirty="0">
                  <a:latin typeface="Times New Roman"/>
                  <a:cs typeface="Times New Roman"/>
                </a:rPr>
                <a:t>2</a:t>
              </a:r>
            </a:p>
          </p:txBody>
        </p:sp>
        <p:sp>
          <p:nvSpPr>
            <p:cNvPr id="25" name="TextBox 24"/>
            <p:cNvSpPr txBox="1"/>
            <p:nvPr/>
          </p:nvSpPr>
          <p:spPr>
            <a:xfrm>
              <a:off x="5359200" y="1092199"/>
              <a:ext cx="859209" cy="538609"/>
            </a:xfrm>
            <a:prstGeom prst="rect">
              <a:avLst/>
            </a:prstGeom>
            <a:noFill/>
          </p:spPr>
          <p:txBody>
            <a:bodyPr wrap="none" rtlCol="0">
              <a:spAutoFit/>
            </a:bodyPr>
            <a:lstStyle/>
            <a:p>
              <a:r>
                <a:rPr lang="en-US" sz="3600" i="1" dirty="0">
                  <a:latin typeface="Times New Roman"/>
                  <a:cs typeface="Times New Roman"/>
                </a:rPr>
                <a:t>l</a:t>
              </a:r>
              <a:r>
                <a:rPr lang="en-US" sz="3600" i="1" baseline="-25000" dirty="0">
                  <a:latin typeface="Times New Roman"/>
                  <a:cs typeface="Times New Roman"/>
                </a:rPr>
                <a:t>3</a:t>
              </a:r>
              <a:r>
                <a:rPr lang="en-US" sz="3600" i="1" dirty="0">
                  <a:latin typeface="Times New Roman"/>
                  <a:cs typeface="Times New Roman"/>
                </a:rPr>
                <a:t>, r</a:t>
              </a:r>
              <a:r>
                <a:rPr lang="en-US" sz="3600" i="1" baseline="-25000" dirty="0">
                  <a:latin typeface="Times New Roman"/>
                  <a:cs typeface="Times New Roman"/>
                </a:rPr>
                <a:t>3</a:t>
              </a:r>
            </a:p>
          </p:txBody>
        </p:sp>
        <p:sp>
          <p:nvSpPr>
            <p:cNvPr id="26" name="TextBox 25"/>
            <p:cNvSpPr txBox="1"/>
            <p:nvPr/>
          </p:nvSpPr>
          <p:spPr>
            <a:xfrm>
              <a:off x="7035600" y="1092199"/>
              <a:ext cx="859209" cy="538609"/>
            </a:xfrm>
            <a:prstGeom prst="rect">
              <a:avLst/>
            </a:prstGeom>
            <a:noFill/>
          </p:spPr>
          <p:txBody>
            <a:bodyPr wrap="none" rtlCol="0">
              <a:spAutoFit/>
            </a:bodyPr>
            <a:lstStyle/>
            <a:p>
              <a:r>
                <a:rPr lang="en-US" sz="3600" i="1" dirty="0">
                  <a:latin typeface="Times New Roman"/>
                  <a:cs typeface="Times New Roman"/>
                </a:rPr>
                <a:t>l</a:t>
              </a:r>
              <a:r>
                <a:rPr lang="en-US" sz="3600" i="1" baseline="-25000" dirty="0">
                  <a:latin typeface="Times New Roman"/>
                  <a:cs typeface="Times New Roman"/>
                </a:rPr>
                <a:t>4</a:t>
              </a:r>
              <a:r>
                <a:rPr lang="en-US" sz="3600" i="1" dirty="0">
                  <a:latin typeface="Times New Roman"/>
                  <a:cs typeface="Times New Roman"/>
                </a:rPr>
                <a:t>, r</a:t>
              </a:r>
              <a:r>
                <a:rPr lang="en-US" sz="3600" i="1" baseline="-25000" dirty="0">
                  <a:latin typeface="Times New Roman"/>
                  <a:cs typeface="Times New Roman"/>
                </a:rPr>
                <a:t>4</a:t>
              </a:r>
            </a:p>
          </p:txBody>
        </p:sp>
      </p:grpSp>
      <p:sp>
        <p:nvSpPr>
          <p:cNvPr id="27" name="TextBox 26"/>
          <p:cNvSpPr txBox="1"/>
          <p:nvPr/>
        </p:nvSpPr>
        <p:spPr>
          <a:xfrm>
            <a:off x="2763358" y="2761539"/>
            <a:ext cx="434734" cy="609398"/>
          </a:xfrm>
          <a:prstGeom prst="rect">
            <a:avLst/>
          </a:prstGeom>
          <a:noFill/>
        </p:spPr>
        <p:txBody>
          <a:bodyPr wrap="none" rtlCol="0">
            <a:spAutoFit/>
          </a:bodyPr>
          <a:lstStyle/>
          <a:p>
            <a:r>
              <a:rPr lang="en-US" sz="3360" dirty="0">
                <a:solidFill>
                  <a:schemeClr val="bg1"/>
                </a:solidFill>
                <a:latin typeface="+mj-lt"/>
              </a:rPr>
              <a:t>A</a:t>
            </a:r>
          </a:p>
        </p:txBody>
      </p:sp>
      <p:sp>
        <p:nvSpPr>
          <p:cNvPr id="28" name="TextBox 27"/>
          <p:cNvSpPr txBox="1"/>
          <p:nvPr/>
        </p:nvSpPr>
        <p:spPr>
          <a:xfrm>
            <a:off x="11430000" y="2761539"/>
            <a:ext cx="418704" cy="609398"/>
          </a:xfrm>
          <a:prstGeom prst="rect">
            <a:avLst/>
          </a:prstGeom>
          <a:noFill/>
        </p:spPr>
        <p:txBody>
          <a:bodyPr wrap="none" rtlCol="0">
            <a:spAutoFit/>
          </a:bodyPr>
          <a:lstStyle/>
          <a:p>
            <a:r>
              <a:rPr lang="en-US" sz="3360" dirty="0">
                <a:solidFill>
                  <a:srgbClr val="FFFFFF"/>
                </a:solidFill>
                <a:latin typeface="+mj-lt"/>
              </a:rPr>
              <a:t>B</a:t>
            </a:r>
          </a:p>
        </p:txBody>
      </p:sp>
      <p:pic>
        <p:nvPicPr>
          <p:cNvPr id="12" name="Picture 4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61120" y="3035859"/>
            <a:ext cx="1097280" cy="82296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9" name="TextBox 28"/>
              <p:cNvSpPr txBox="1"/>
              <p:nvPr/>
            </p:nvSpPr>
            <p:spPr>
              <a:xfrm>
                <a:off x="7058555" y="4776267"/>
                <a:ext cx="5362045" cy="148329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charset="0"/>
                          <a:ea typeface="Cambria Math" charset="0"/>
                          <a:cs typeface="Cambria Math" charset="0"/>
                        </a:rPr>
                        <m:t>𝜏</m:t>
                      </m:r>
                      <m:r>
                        <a:rPr lang="en-US" b="0" i="1" smtClean="0">
                          <a:latin typeface="Cambria Math" charset="0"/>
                          <a:ea typeface="Cambria Math" charset="0"/>
                          <a:cs typeface="Cambria Math" charset="0"/>
                        </a:rPr>
                        <m:t>=</m:t>
                      </m:r>
                      <m:nary>
                        <m:naryPr>
                          <m:chr m:val="∑"/>
                          <m:ctrlPr>
                            <a:rPr lang="en-US" b="0" i="1" smtClean="0">
                              <a:latin typeface="Cambria Math" panose="02040503050406030204" pitchFamily="18" charset="0"/>
                              <a:ea typeface="Cambria Math" charset="0"/>
                              <a:cs typeface="Cambria Math" charset="0"/>
                            </a:rPr>
                          </m:ctrlPr>
                        </m:naryPr>
                        <m:sub>
                          <m:r>
                            <m:rPr>
                              <m:brk m:alnAt="9"/>
                            </m:rPr>
                            <a:rPr lang="en-US" b="0" i="1" smtClean="0">
                              <a:latin typeface="Cambria Math" charset="0"/>
                              <a:ea typeface="Cambria Math" charset="0"/>
                              <a:cs typeface="Cambria Math" charset="0"/>
                            </a:rPr>
                            <m:t>𝑖</m:t>
                          </m:r>
                          <m:r>
                            <a:rPr lang="en-US" b="0" i="1" smtClean="0">
                              <a:latin typeface="Cambria Math" charset="0"/>
                              <a:ea typeface="Cambria Math" charset="0"/>
                              <a:cs typeface="Cambria Math" charset="0"/>
                            </a:rPr>
                            <m:t>=1</m:t>
                          </m:r>
                        </m:sub>
                        <m:sup>
                          <m:r>
                            <a:rPr lang="en-US" b="0" i="1" smtClean="0">
                              <a:latin typeface="Cambria Math" charset="0"/>
                              <a:ea typeface="Cambria Math" charset="0"/>
                              <a:cs typeface="Cambria Math" charset="0"/>
                            </a:rPr>
                            <m:t>4</m:t>
                          </m:r>
                        </m:sup>
                        <m:e>
                          <m:d>
                            <m:dPr>
                              <m:ctrlPr>
                                <a:rPr lang="is-IS" b="0" i="1" smtClean="0">
                                  <a:latin typeface="Cambria Math" panose="02040503050406030204" pitchFamily="18" charset="0"/>
                                  <a:ea typeface="Cambria Math" charset="0"/>
                                  <a:cs typeface="Cambria Math" charset="0"/>
                                </a:rPr>
                              </m:ctrlPr>
                            </m:dPr>
                            <m:e>
                              <m:f>
                                <m:fPr>
                                  <m:ctrlPr>
                                    <a:rPr lang="bg-BG" b="0" i="1" smtClean="0">
                                      <a:latin typeface="Cambria Math" panose="02040503050406030204" pitchFamily="18" charset="0"/>
                                      <a:ea typeface="Cambria Math" charset="0"/>
                                      <a:cs typeface="Cambria Math" charset="0"/>
                                    </a:rPr>
                                  </m:ctrlPr>
                                </m:fPr>
                                <m:num>
                                  <m:r>
                                    <a:rPr lang="en-US" b="0" i="1" smtClean="0">
                                      <a:latin typeface="Cambria Math" charset="0"/>
                                      <a:ea typeface="Cambria Math" charset="0"/>
                                      <a:cs typeface="Cambria Math" charset="0"/>
                                    </a:rPr>
                                    <m:t>𝑝</m:t>
                                  </m:r>
                                </m:num>
                                <m:den>
                                  <m:sSub>
                                    <m:sSubPr>
                                      <m:ctrlPr>
                                        <a:rPr lang="en-US" b="0" i="1" smtClean="0">
                                          <a:latin typeface="Cambria Math" panose="02040503050406030204" pitchFamily="18" charset="0"/>
                                          <a:ea typeface="Cambria Math" charset="0"/>
                                          <a:cs typeface="Cambria Math" charset="0"/>
                                        </a:rPr>
                                      </m:ctrlPr>
                                    </m:sSubPr>
                                    <m:e>
                                      <m:r>
                                        <a:rPr lang="en-US" b="0" i="1" smtClean="0">
                                          <a:latin typeface="Cambria Math" charset="0"/>
                                          <a:ea typeface="Cambria Math" charset="0"/>
                                          <a:cs typeface="Cambria Math" charset="0"/>
                                        </a:rPr>
                                        <m:t>𝑟</m:t>
                                      </m:r>
                                    </m:e>
                                    <m:sub>
                                      <m:r>
                                        <a:rPr lang="en-US" b="0" i="1" smtClean="0">
                                          <a:latin typeface="Cambria Math" charset="0"/>
                                          <a:ea typeface="Cambria Math" charset="0"/>
                                          <a:cs typeface="Cambria Math" charset="0"/>
                                        </a:rPr>
                                        <m:t>𝑖</m:t>
                                      </m:r>
                                    </m:sub>
                                  </m:sSub>
                                </m:den>
                              </m:f>
                              <m:r>
                                <a:rPr lang="en-US" b="0" i="1" smtClean="0">
                                  <a:latin typeface="Cambria Math" charset="0"/>
                                  <a:ea typeface="Cambria Math" charset="0"/>
                                  <a:cs typeface="Cambria Math" charset="0"/>
                                </a:rPr>
                                <m:t>+</m:t>
                              </m:r>
                              <m:f>
                                <m:fPr>
                                  <m:ctrlPr>
                                    <a:rPr lang="bg-BG" b="0" i="1" smtClean="0">
                                      <a:latin typeface="Cambria Math" panose="02040503050406030204" pitchFamily="18" charset="0"/>
                                      <a:ea typeface="Cambria Math" charset="0"/>
                                      <a:cs typeface="Cambria Math" charset="0"/>
                                    </a:rPr>
                                  </m:ctrlPr>
                                </m:fPr>
                                <m:num>
                                  <m:sSub>
                                    <m:sSubPr>
                                      <m:ctrlPr>
                                        <a:rPr lang="en-US" b="0" i="1" smtClean="0">
                                          <a:latin typeface="Cambria Math" panose="02040503050406030204" pitchFamily="18" charset="0"/>
                                          <a:ea typeface="Cambria Math" charset="0"/>
                                          <a:cs typeface="Cambria Math" charset="0"/>
                                        </a:rPr>
                                      </m:ctrlPr>
                                    </m:sSubPr>
                                    <m:e>
                                      <m:r>
                                        <a:rPr lang="en-US" b="0" i="1" smtClean="0">
                                          <a:latin typeface="Cambria Math" charset="0"/>
                                          <a:ea typeface="Cambria Math" charset="0"/>
                                          <a:cs typeface="Cambria Math" charset="0"/>
                                        </a:rPr>
                                        <m:t>𝑙</m:t>
                                      </m:r>
                                    </m:e>
                                    <m:sub>
                                      <m:r>
                                        <a:rPr lang="en-US" b="0" i="1" smtClean="0">
                                          <a:latin typeface="Cambria Math" charset="0"/>
                                          <a:ea typeface="Cambria Math" charset="0"/>
                                          <a:cs typeface="Cambria Math" charset="0"/>
                                        </a:rPr>
                                        <m:t>𝑖</m:t>
                                      </m:r>
                                    </m:sub>
                                  </m:sSub>
                                </m:num>
                                <m:den>
                                  <m:r>
                                    <a:rPr lang="en-US" b="0" i="1" smtClean="0">
                                      <a:latin typeface="Cambria Math" charset="0"/>
                                      <a:ea typeface="Cambria Math" charset="0"/>
                                      <a:cs typeface="Cambria Math" charset="0"/>
                                    </a:rPr>
                                    <m:t>𝑐</m:t>
                                  </m:r>
                                </m:den>
                              </m:f>
                            </m:e>
                          </m:d>
                          <m:r>
                            <a:rPr lang="en-US" b="0" i="1" smtClean="0">
                              <a:solidFill>
                                <a:srgbClr val="FF0000"/>
                              </a:solidFill>
                              <a:latin typeface="Cambria Math" charset="0"/>
                              <a:ea typeface="Cambria Math" charset="0"/>
                              <a:cs typeface="Cambria Math" charset="0"/>
                            </a:rPr>
                            <m:t>+ </m:t>
                          </m:r>
                          <m:nary>
                            <m:naryPr>
                              <m:chr m:val="∑"/>
                              <m:ctrlPr>
                                <a:rPr lang="is-IS" b="0" i="1" smtClean="0">
                                  <a:solidFill>
                                    <a:srgbClr val="FF0000"/>
                                  </a:solidFill>
                                  <a:latin typeface="Cambria Math" panose="02040503050406030204" pitchFamily="18" charset="0"/>
                                  <a:ea typeface="Cambria Math" charset="0"/>
                                  <a:cs typeface="Cambria Math" charset="0"/>
                                </a:rPr>
                              </m:ctrlPr>
                            </m:naryPr>
                            <m:sub>
                              <m:r>
                                <m:rPr>
                                  <m:brk m:alnAt="23"/>
                                </m:rPr>
                                <a:rPr lang="en-US" b="0" i="1" smtClean="0">
                                  <a:solidFill>
                                    <a:srgbClr val="FF0000"/>
                                  </a:solidFill>
                                  <a:latin typeface="Cambria Math" charset="0"/>
                                  <a:ea typeface="Cambria Math" charset="0"/>
                                  <a:cs typeface="Cambria Math" charset="0"/>
                                </a:rPr>
                                <m:t>𝑖</m:t>
                              </m:r>
                              <m:r>
                                <a:rPr lang="en-US" b="0" i="1" smtClean="0">
                                  <a:solidFill>
                                    <a:srgbClr val="FF0000"/>
                                  </a:solidFill>
                                  <a:latin typeface="Cambria Math" charset="0"/>
                                  <a:ea typeface="Cambria Math" charset="0"/>
                                  <a:cs typeface="Cambria Math" charset="0"/>
                                </a:rPr>
                                <m:t>=1</m:t>
                              </m:r>
                            </m:sub>
                            <m:sup>
                              <m:r>
                                <a:rPr lang="en-US" b="0" i="1" smtClean="0">
                                  <a:solidFill>
                                    <a:srgbClr val="FF0000"/>
                                  </a:solidFill>
                                  <a:latin typeface="Cambria Math" charset="0"/>
                                  <a:ea typeface="Cambria Math" charset="0"/>
                                  <a:cs typeface="Cambria Math" charset="0"/>
                                </a:rPr>
                                <m:t>3</m:t>
                              </m:r>
                            </m:sup>
                            <m:e>
                              <m:sSub>
                                <m:sSubPr>
                                  <m:ctrlPr>
                                    <a:rPr lang="en-US" i="1">
                                      <a:solidFill>
                                        <a:srgbClr val="FF0000"/>
                                      </a:solidFill>
                                      <a:latin typeface="Cambria Math" panose="02040503050406030204" pitchFamily="18" charset="0"/>
                                      <a:ea typeface="Cambria Math" charset="0"/>
                                      <a:cs typeface="Cambria Math" charset="0"/>
                                    </a:rPr>
                                  </m:ctrlPr>
                                </m:sSubPr>
                                <m:e>
                                  <m:r>
                                    <a:rPr lang="en-US" i="1">
                                      <a:solidFill>
                                        <a:srgbClr val="FF0000"/>
                                      </a:solidFill>
                                      <a:latin typeface="Cambria Math" charset="0"/>
                                      <a:ea typeface="Cambria Math" charset="0"/>
                                      <a:cs typeface="Cambria Math" charset="0"/>
                                    </a:rPr>
                                    <m:t>𝑄</m:t>
                                  </m:r>
                                </m:e>
                                <m:sub>
                                  <m:r>
                                    <a:rPr lang="en-US" i="1">
                                      <a:solidFill>
                                        <a:srgbClr val="FF0000"/>
                                      </a:solidFill>
                                      <a:latin typeface="Cambria Math" charset="0"/>
                                      <a:ea typeface="Cambria Math" charset="0"/>
                                      <a:cs typeface="Cambria Math" charset="0"/>
                                    </a:rPr>
                                    <m:t>𝑖</m:t>
                                  </m:r>
                                </m:sub>
                              </m:sSub>
                              <m:d>
                                <m:dPr>
                                  <m:ctrlPr>
                                    <a:rPr lang="en-US" i="1">
                                      <a:solidFill>
                                        <a:srgbClr val="FF0000"/>
                                      </a:solidFill>
                                      <a:latin typeface="Cambria Math" panose="02040503050406030204" pitchFamily="18" charset="0"/>
                                      <a:ea typeface="Cambria Math" charset="0"/>
                                      <a:cs typeface="Cambria Math" charset="0"/>
                                    </a:rPr>
                                  </m:ctrlPr>
                                </m:dPr>
                                <m:e>
                                  <m:r>
                                    <a:rPr lang="en-US" i="1">
                                      <a:solidFill>
                                        <a:srgbClr val="FF0000"/>
                                      </a:solidFill>
                                      <a:latin typeface="Cambria Math" charset="0"/>
                                      <a:ea typeface="Cambria Math" charset="0"/>
                                      <a:cs typeface="Cambria Math" charset="0"/>
                                    </a:rPr>
                                    <m:t>𝑡</m:t>
                                  </m:r>
                                </m:e>
                              </m:d>
                            </m:e>
                          </m:nary>
                        </m:e>
                      </m:nary>
                    </m:oMath>
                  </m:oMathPara>
                </a14:m>
                <a:endParaRPr lang="en-US" dirty="0"/>
              </a:p>
            </p:txBody>
          </p:sp>
        </mc:Choice>
        <mc:Fallback xmlns="">
          <p:sp>
            <p:nvSpPr>
              <p:cNvPr id="29" name="TextBox 28"/>
              <p:cNvSpPr txBox="1">
                <a:spLocks noRot="1" noChangeAspect="1" noMove="1" noResize="1" noEditPoints="1" noAdjustHandles="1" noChangeArrowheads="1" noChangeShapeType="1" noTextEdit="1"/>
              </p:cNvSpPr>
              <p:nvPr/>
            </p:nvSpPr>
            <p:spPr>
              <a:xfrm>
                <a:off x="7058555" y="4776267"/>
                <a:ext cx="5362045" cy="1483291"/>
              </a:xfrm>
              <a:prstGeom prst="rect">
                <a:avLst/>
              </a:prstGeom>
              <a:blipFill rotWithShape="0">
                <a:blip r:embed="rId5"/>
                <a:stretch>
                  <a:fillRect/>
                </a:stretch>
              </a:blipFill>
            </p:spPr>
            <p:txBody>
              <a:bodyPr/>
              <a:lstStyle/>
              <a:p>
                <a:r>
                  <a:rPr lang="en-US">
                    <a:noFill/>
                  </a:rPr>
                  <a:t> </a:t>
                </a:r>
              </a:p>
            </p:txBody>
          </p:sp>
        </mc:Fallback>
      </mc:AlternateContent>
      <p:sp>
        <p:nvSpPr>
          <p:cNvPr id="30" name="TextBox 29"/>
          <p:cNvSpPr txBox="1"/>
          <p:nvPr/>
        </p:nvSpPr>
        <p:spPr>
          <a:xfrm>
            <a:off x="551006" y="5247550"/>
            <a:ext cx="6769802" cy="619850"/>
          </a:xfrm>
          <a:prstGeom prst="rect">
            <a:avLst/>
          </a:prstGeom>
          <a:noFill/>
        </p:spPr>
        <p:txBody>
          <a:bodyPr wrap="none" rtlCol="0">
            <a:spAutoFit/>
          </a:bodyPr>
          <a:lstStyle/>
          <a:p>
            <a:r>
              <a:rPr lang="en-US">
                <a:latin typeface="+mj-lt"/>
              </a:rPr>
              <a:t>End-to-end delay for a single packet, </a:t>
            </a:r>
          </a:p>
        </p:txBody>
      </p:sp>
      <mc:AlternateContent xmlns:mc="http://schemas.openxmlformats.org/markup-compatibility/2006" xmlns:a14="http://schemas.microsoft.com/office/drawing/2010/main">
        <mc:Choice Requires="a14">
          <p:sp>
            <p:nvSpPr>
              <p:cNvPr id="4" name="TextBox 3"/>
              <p:cNvSpPr txBox="1"/>
              <p:nvPr/>
            </p:nvSpPr>
            <p:spPr>
              <a:xfrm>
                <a:off x="4558145" y="3828339"/>
                <a:ext cx="1156855" cy="52751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charset="0"/>
                            </a:rPr>
                            <m:t>𝑄</m:t>
                          </m:r>
                        </m:e>
                        <m:sub>
                          <m:r>
                            <a:rPr lang="en-US" b="0" i="1" smtClean="0">
                              <a:solidFill>
                                <a:srgbClr val="FF0000"/>
                              </a:solidFill>
                              <a:latin typeface="Cambria Math" charset="0"/>
                            </a:rPr>
                            <m:t>1</m:t>
                          </m:r>
                        </m:sub>
                      </m:sSub>
                      <m:d>
                        <m:dPr>
                          <m:ctrlPr>
                            <a:rPr lang="is-IS" i="1" smtClean="0">
                              <a:solidFill>
                                <a:srgbClr val="FF0000"/>
                              </a:solidFill>
                              <a:latin typeface="Cambria Math" panose="02040503050406030204" pitchFamily="18" charset="0"/>
                            </a:rPr>
                          </m:ctrlPr>
                        </m:dPr>
                        <m:e>
                          <m:r>
                            <a:rPr lang="en-US" b="0" i="1" smtClean="0">
                              <a:solidFill>
                                <a:srgbClr val="FF0000"/>
                              </a:solidFill>
                              <a:latin typeface="Cambria Math" charset="0"/>
                            </a:rPr>
                            <m:t>𝑡</m:t>
                          </m:r>
                        </m:e>
                      </m:d>
                    </m:oMath>
                  </m:oMathPara>
                </a14:m>
                <a:endParaRPr lang="en-US" dirty="0">
                  <a:solidFill>
                    <a:srgbClr val="FF0000"/>
                  </a:solidFill>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4558145" y="3828339"/>
                <a:ext cx="1156855" cy="527517"/>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p:cNvSpPr txBox="1"/>
              <p:nvPr/>
            </p:nvSpPr>
            <p:spPr>
              <a:xfrm>
                <a:off x="6867144" y="3828339"/>
                <a:ext cx="1167051" cy="52751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charset="0"/>
                            </a:rPr>
                            <m:t>𝑄</m:t>
                          </m:r>
                        </m:e>
                        <m:sub>
                          <m:r>
                            <a:rPr lang="en-US" b="0" i="1" smtClean="0">
                              <a:solidFill>
                                <a:srgbClr val="FF0000"/>
                              </a:solidFill>
                              <a:latin typeface="Cambria Math" charset="0"/>
                            </a:rPr>
                            <m:t>2</m:t>
                          </m:r>
                        </m:sub>
                      </m:sSub>
                      <m:d>
                        <m:dPr>
                          <m:ctrlPr>
                            <a:rPr lang="is-IS" i="1" smtClean="0">
                              <a:solidFill>
                                <a:srgbClr val="FF0000"/>
                              </a:solidFill>
                              <a:latin typeface="Cambria Math" panose="02040503050406030204" pitchFamily="18" charset="0"/>
                            </a:rPr>
                          </m:ctrlPr>
                        </m:dPr>
                        <m:e>
                          <m:r>
                            <a:rPr lang="en-US" b="0" i="1" smtClean="0">
                              <a:solidFill>
                                <a:srgbClr val="FF0000"/>
                              </a:solidFill>
                              <a:latin typeface="Cambria Math" charset="0"/>
                            </a:rPr>
                            <m:t>𝑡</m:t>
                          </m:r>
                        </m:e>
                      </m:d>
                    </m:oMath>
                  </m:oMathPara>
                </a14:m>
                <a:endParaRPr lang="en-US" dirty="0">
                  <a:solidFill>
                    <a:srgbClr val="FF0000"/>
                  </a:solidFill>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6867144" y="3828339"/>
                <a:ext cx="1167051" cy="527517"/>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8915400" y="3828339"/>
                <a:ext cx="1167051" cy="52751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charset="0"/>
                            </a:rPr>
                            <m:t>𝑄</m:t>
                          </m:r>
                        </m:e>
                        <m:sub>
                          <m:r>
                            <a:rPr lang="en-US" b="0" i="1" smtClean="0">
                              <a:solidFill>
                                <a:srgbClr val="FF0000"/>
                              </a:solidFill>
                              <a:latin typeface="Cambria Math" charset="0"/>
                            </a:rPr>
                            <m:t>3</m:t>
                          </m:r>
                        </m:sub>
                      </m:sSub>
                      <m:d>
                        <m:dPr>
                          <m:ctrlPr>
                            <a:rPr lang="is-IS" i="1" smtClean="0">
                              <a:solidFill>
                                <a:srgbClr val="FF0000"/>
                              </a:solidFill>
                              <a:latin typeface="Cambria Math" panose="02040503050406030204" pitchFamily="18" charset="0"/>
                            </a:rPr>
                          </m:ctrlPr>
                        </m:dPr>
                        <m:e>
                          <m:r>
                            <a:rPr lang="en-US" b="0" i="1" smtClean="0">
                              <a:solidFill>
                                <a:srgbClr val="FF0000"/>
                              </a:solidFill>
                              <a:latin typeface="Cambria Math" charset="0"/>
                            </a:rPr>
                            <m:t>𝑡</m:t>
                          </m:r>
                        </m:e>
                      </m:d>
                    </m:oMath>
                  </m:oMathPara>
                </a14:m>
                <a:endParaRPr lang="en-US" dirty="0">
                  <a:solidFill>
                    <a:srgbClr val="FF0000"/>
                  </a:solidFill>
                </a:endParaRPr>
              </a:p>
            </p:txBody>
          </p:sp>
        </mc:Choice>
        <mc:Fallback xmlns="">
          <p:sp>
            <p:nvSpPr>
              <p:cNvPr id="32" name="TextBox 31"/>
              <p:cNvSpPr txBox="1">
                <a:spLocks noRot="1" noChangeAspect="1" noMove="1" noResize="1" noEditPoints="1" noAdjustHandles="1" noChangeArrowheads="1" noChangeShapeType="1" noTextEdit="1"/>
              </p:cNvSpPr>
              <p:nvPr/>
            </p:nvSpPr>
            <p:spPr>
              <a:xfrm>
                <a:off x="8915400" y="3828339"/>
                <a:ext cx="1167051" cy="527517"/>
              </a:xfrm>
              <a:prstGeom prst="rect">
                <a:avLst/>
              </a:prstGeom>
              <a:blipFill rotWithShape="0">
                <a:blip r:embed="rId8"/>
                <a:stretch>
                  <a:fillRect/>
                </a:stretch>
              </a:blipFill>
            </p:spPr>
            <p:txBody>
              <a:bodyPr/>
              <a:lstStyle/>
              <a:p>
                <a:r>
                  <a:rPr lang="en-US">
                    <a:noFill/>
                  </a:rPr>
                  <a:t> </a:t>
                </a:r>
              </a:p>
            </p:txBody>
          </p:sp>
        </mc:Fallback>
      </mc:AlternateContent>
      <p:grpSp>
        <p:nvGrpSpPr>
          <p:cNvPr id="5" name="Group 4"/>
          <p:cNvGrpSpPr/>
          <p:nvPr/>
        </p:nvGrpSpPr>
        <p:grpSpPr>
          <a:xfrm>
            <a:off x="4792512" y="2253800"/>
            <a:ext cx="669503" cy="445617"/>
            <a:chOff x="4649548" y="-633506"/>
            <a:chExt cx="2039464" cy="1183341"/>
          </a:xfrm>
        </p:grpSpPr>
        <p:sp>
          <p:nvSpPr>
            <p:cNvPr id="33" name="Freeform 32"/>
            <p:cNvSpPr/>
            <p:nvPr/>
          </p:nvSpPr>
          <p:spPr bwMode="auto">
            <a:xfrm>
              <a:off x="4649548" y="-633506"/>
              <a:ext cx="2039464" cy="1183341"/>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cxnSp>
          <p:nvCxnSpPr>
            <p:cNvPr id="35" name="Straight Connector 34"/>
            <p:cNvCxnSpPr/>
            <p:nvPr/>
          </p:nvCxnSpPr>
          <p:spPr bwMode="auto">
            <a:xfrm>
              <a:off x="6173548" y="-380464"/>
              <a:ext cx="0" cy="608710"/>
            </a:xfrm>
            <a:prstGeom prst="line">
              <a:avLst/>
            </a:prstGeom>
            <a:solidFill>
              <a:schemeClr val="accent1"/>
            </a:solidFill>
            <a:ln w="952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cxnSp>
        <p:nvCxnSpPr>
          <p:cNvPr id="38" name="Straight Arrow Connector 37"/>
          <p:cNvCxnSpPr/>
          <p:nvPr/>
        </p:nvCxnSpPr>
        <p:spPr bwMode="auto">
          <a:xfrm>
            <a:off x="4792512" y="2136151"/>
            <a:ext cx="669503" cy="5205"/>
          </a:xfrm>
          <a:prstGeom prst="straightConnector1">
            <a:avLst/>
          </a:prstGeom>
          <a:solidFill>
            <a:schemeClr val="accent1"/>
          </a:solidFill>
          <a:ln w="9525" cap="flat" cmpd="sng" algn="ctr">
            <a:solidFill>
              <a:schemeClr val="tx1"/>
            </a:solidFill>
            <a:prstDash val="solid"/>
            <a:round/>
            <a:headEnd type="triangle"/>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mc:AlternateContent xmlns:mc="http://schemas.openxmlformats.org/markup-compatibility/2006" xmlns:a14="http://schemas.microsoft.com/office/drawing/2010/main">
        <mc:Choice Requires="a14">
          <p:sp>
            <p:nvSpPr>
              <p:cNvPr id="8" name="TextBox 7"/>
              <p:cNvSpPr txBox="1"/>
              <p:nvPr/>
            </p:nvSpPr>
            <p:spPr>
              <a:xfrm>
                <a:off x="4882796" y="1588716"/>
                <a:ext cx="548740" cy="52751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charset="0"/>
                            </a:rPr>
                            <m:t>𝑏</m:t>
                          </m:r>
                        </m:e>
                        <m:sub>
                          <m:r>
                            <a:rPr lang="en-US" b="0" i="1" smtClean="0">
                              <a:latin typeface="Cambria Math" charset="0"/>
                            </a:rPr>
                            <m:t>1</m:t>
                          </m:r>
                        </m:sub>
                      </m:sSub>
                    </m:oMath>
                  </m:oMathPara>
                </a14:m>
                <a:endParaRPr lang="en-US" dirty="0"/>
              </a:p>
            </p:txBody>
          </p:sp>
        </mc:Choice>
        <mc:Fallback xmlns="">
          <p:sp>
            <p:nvSpPr>
              <p:cNvPr id="8" name="TextBox 7"/>
              <p:cNvSpPr txBox="1">
                <a:spLocks noRot="1" noChangeAspect="1" noMove="1" noResize="1" noEditPoints="1" noAdjustHandles="1" noChangeArrowheads="1" noChangeShapeType="1" noTextEdit="1"/>
              </p:cNvSpPr>
              <p:nvPr/>
            </p:nvSpPr>
            <p:spPr>
              <a:xfrm>
                <a:off x="4882796" y="1588716"/>
                <a:ext cx="548740" cy="527517"/>
              </a:xfrm>
              <a:prstGeom prst="rect">
                <a:avLst/>
              </a:prstGeom>
              <a:blipFill rotWithShape="0">
                <a:blip r:embed="rId9"/>
                <a:stretch>
                  <a:fillRect/>
                </a:stretch>
              </a:blipFill>
            </p:spPr>
            <p:txBody>
              <a:bodyPr/>
              <a:lstStyle/>
              <a:p>
                <a:r>
                  <a:rPr lang="en-US">
                    <a:noFill/>
                  </a:rPr>
                  <a:t> </a:t>
                </a:r>
              </a:p>
            </p:txBody>
          </p:sp>
        </mc:Fallback>
      </mc:AlternateContent>
      <p:grpSp>
        <p:nvGrpSpPr>
          <p:cNvPr id="40" name="Group 39"/>
          <p:cNvGrpSpPr/>
          <p:nvPr/>
        </p:nvGrpSpPr>
        <p:grpSpPr>
          <a:xfrm>
            <a:off x="7010928" y="2221442"/>
            <a:ext cx="669503" cy="445617"/>
            <a:chOff x="4649548" y="-633506"/>
            <a:chExt cx="2039464" cy="1183341"/>
          </a:xfrm>
        </p:grpSpPr>
        <p:sp>
          <p:nvSpPr>
            <p:cNvPr id="41" name="Freeform 40"/>
            <p:cNvSpPr/>
            <p:nvPr/>
          </p:nvSpPr>
          <p:spPr bwMode="auto">
            <a:xfrm>
              <a:off x="4649548" y="-633506"/>
              <a:ext cx="2039464" cy="1183341"/>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cxnSp>
          <p:nvCxnSpPr>
            <p:cNvPr id="42" name="Straight Connector 41"/>
            <p:cNvCxnSpPr/>
            <p:nvPr/>
          </p:nvCxnSpPr>
          <p:spPr bwMode="auto">
            <a:xfrm>
              <a:off x="6173548" y="-380464"/>
              <a:ext cx="0" cy="608710"/>
            </a:xfrm>
            <a:prstGeom prst="line">
              <a:avLst/>
            </a:prstGeom>
            <a:solidFill>
              <a:schemeClr val="accent1"/>
            </a:solidFill>
            <a:ln w="952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cxnSp>
        <p:nvCxnSpPr>
          <p:cNvPr id="43" name="Straight Arrow Connector 42"/>
          <p:cNvCxnSpPr/>
          <p:nvPr/>
        </p:nvCxnSpPr>
        <p:spPr bwMode="auto">
          <a:xfrm>
            <a:off x="7010928" y="2103793"/>
            <a:ext cx="669503" cy="5205"/>
          </a:xfrm>
          <a:prstGeom prst="straightConnector1">
            <a:avLst/>
          </a:prstGeom>
          <a:solidFill>
            <a:schemeClr val="accent1"/>
          </a:solidFill>
          <a:ln w="9525" cap="flat" cmpd="sng" algn="ctr">
            <a:solidFill>
              <a:schemeClr val="tx1"/>
            </a:solidFill>
            <a:prstDash val="solid"/>
            <a:round/>
            <a:headEnd type="triangle"/>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mc:AlternateContent xmlns:mc="http://schemas.openxmlformats.org/markup-compatibility/2006" xmlns:a14="http://schemas.microsoft.com/office/drawing/2010/main">
        <mc:Choice Requires="a14">
          <p:sp>
            <p:nvSpPr>
              <p:cNvPr id="44" name="TextBox 43"/>
              <p:cNvSpPr txBox="1"/>
              <p:nvPr/>
            </p:nvSpPr>
            <p:spPr>
              <a:xfrm>
                <a:off x="7101212" y="1556358"/>
                <a:ext cx="558935" cy="52751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charset="0"/>
                            </a:rPr>
                            <m:t>𝑏</m:t>
                          </m:r>
                        </m:e>
                        <m:sub>
                          <m:r>
                            <a:rPr lang="en-US" b="0" i="1" smtClean="0">
                              <a:latin typeface="Cambria Math" charset="0"/>
                            </a:rPr>
                            <m:t>2</m:t>
                          </m:r>
                        </m:sub>
                      </m:sSub>
                    </m:oMath>
                  </m:oMathPara>
                </a14:m>
                <a:endParaRPr lang="en-US" dirty="0"/>
              </a:p>
            </p:txBody>
          </p:sp>
        </mc:Choice>
        <mc:Fallback xmlns="">
          <p:sp>
            <p:nvSpPr>
              <p:cNvPr id="44" name="TextBox 43"/>
              <p:cNvSpPr txBox="1">
                <a:spLocks noRot="1" noChangeAspect="1" noMove="1" noResize="1" noEditPoints="1" noAdjustHandles="1" noChangeArrowheads="1" noChangeShapeType="1" noTextEdit="1"/>
              </p:cNvSpPr>
              <p:nvPr/>
            </p:nvSpPr>
            <p:spPr>
              <a:xfrm>
                <a:off x="7101212" y="1556358"/>
                <a:ext cx="558935" cy="527517"/>
              </a:xfrm>
              <a:prstGeom prst="rect">
                <a:avLst/>
              </a:prstGeom>
              <a:blipFill rotWithShape="0">
                <a:blip r:embed="rId10"/>
                <a:stretch>
                  <a:fillRect/>
                </a:stretch>
              </a:blipFill>
            </p:spPr>
            <p:txBody>
              <a:bodyPr/>
              <a:lstStyle/>
              <a:p>
                <a:r>
                  <a:rPr lang="en-US">
                    <a:noFill/>
                  </a:rPr>
                  <a:t> </a:t>
                </a:r>
              </a:p>
            </p:txBody>
          </p:sp>
        </mc:Fallback>
      </mc:AlternateContent>
      <p:grpSp>
        <p:nvGrpSpPr>
          <p:cNvPr id="45" name="Group 44"/>
          <p:cNvGrpSpPr/>
          <p:nvPr/>
        </p:nvGrpSpPr>
        <p:grpSpPr>
          <a:xfrm>
            <a:off x="9160297" y="2189084"/>
            <a:ext cx="669503" cy="445617"/>
            <a:chOff x="4649548" y="-633506"/>
            <a:chExt cx="2039464" cy="1183341"/>
          </a:xfrm>
        </p:grpSpPr>
        <p:sp>
          <p:nvSpPr>
            <p:cNvPr id="46" name="Freeform 45"/>
            <p:cNvSpPr/>
            <p:nvPr/>
          </p:nvSpPr>
          <p:spPr bwMode="auto">
            <a:xfrm>
              <a:off x="4649548" y="-633506"/>
              <a:ext cx="2039464" cy="1183341"/>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cxnSp>
          <p:nvCxnSpPr>
            <p:cNvPr id="47" name="Straight Connector 46"/>
            <p:cNvCxnSpPr/>
            <p:nvPr/>
          </p:nvCxnSpPr>
          <p:spPr bwMode="auto">
            <a:xfrm>
              <a:off x="6173548" y="-380464"/>
              <a:ext cx="0" cy="608710"/>
            </a:xfrm>
            <a:prstGeom prst="line">
              <a:avLst/>
            </a:prstGeom>
            <a:solidFill>
              <a:schemeClr val="accent1"/>
            </a:solidFill>
            <a:ln w="952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cxnSp>
        <p:nvCxnSpPr>
          <p:cNvPr id="48" name="Straight Arrow Connector 47"/>
          <p:cNvCxnSpPr/>
          <p:nvPr/>
        </p:nvCxnSpPr>
        <p:spPr bwMode="auto">
          <a:xfrm>
            <a:off x="9160297" y="2071435"/>
            <a:ext cx="669503" cy="5205"/>
          </a:xfrm>
          <a:prstGeom prst="straightConnector1">
            <a:avLst/>
          </a:prstGeom>
          <a:solidFill>
            <a:schemeClr val="accent1"/>
          </a:solidFill>
          <a:ln w="9525" cap="flat" cmpd="sng" algn="ctr">
            <a:solidFill>
              <a:schemeClr val="tx1"/>
            </a:solidFill>
            <a:prstDash val="solid"/>
            <a:round/>
            <a:headEnd type="triangle"/>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mc:AlternateContent xmlns:mc="http://schemas.openxmlformats.org/markup-compatibility/2006" xmlns:a14="http://schemas.microsoft.com/office/drawing/2010/main">
        <mc:Choice Requires="a14">
          <p:sp>
            <p:nvSpPr>
              <p:cNvPr id="49" name="TextBox 48"/>
              <p:cNvSpPr txBox="1"/>
              <p:nvPr/>
            </p:nvSpPr>
            <p:spPr>
              <a:xfrm>
                <a:off x="9250581" y="1524000"/>
                <a:ext cx="558935" cy="52751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charset="0"/>
                            </a:rPr>
                            <m:t>𝑏</m:t>
                          </m:r>
                        </m:e>
                        <m:sub>
                          <m:r>
                            <a:rPr lang="en-US" b="0" i="1" smtClean="0">
                              <a:latin typeface="Cambria Math" charset="0"/>
                            </a:rPr>
                            <m:t>3</m:t>
                          </m:r>
                        </m:sub>
                      </m:sSub>
                    </m:oMath>
                  </m:oMathPara>
                </a14:m>
                <a:endParaRPr lang="en-US" dirty="0"/>
              </a:p>
            </p:txBody>
          </p:sp>
        </mc:Choice>
        <mc:Fallback xmlns="">
          <p:sp>
            <p:nvSpPr>
              <p:cNvPr id="49" name="TextBox 48"/>
              <p:cNvSpPr txBox="1">
                <a:spLocks noRot="1" noChangeAspect="1" noMove="1" noResize="1" noEditPoints="1" noAdjustHandles="1" noChangeArrowheads="1" noChangeShapeType="1" noTextEdit="1"/>
              </p:cNvSpPr>
              <p:nvPr/>
            </p:nvSpPr>
            <p:spPr>
              <a:xfrm>
                <a:off x="9250581" y="1524000"/>
                <a:ext cx="558935" cy="527517"/>
              </a:xfrm>
              <a:prstGeom prst="rect">
                <a:avLst/>
              </a:prstGeom>
              <a:blipFill rotWithShape="0">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TextBox 49"/>
              <p:cNvSpPr txBox="1"/>
              <p:nvPr/>
            </p:nvSpPr>
            <p:spPr>
              <a:xfrm>
                <a:off x="7409006" y="6365309"/>
                <a:ext cx="4420313" cy="148329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ea typeface="Cambria Math" charset="0"/>
                          <a:cs typeface="Cambria Math" charset="0"/>
                        </a:rPr>
                        <m:t>≤</m:t>
                      </m:r>
                      <m:nary>
                        <m:naryPr>
                          <m:chr m:val="∑"/>
                          <m:ctrlPr>
                            <a:rPr lang="en-US" i="1">
                              <a:latin typeface="Cambria Math" panose="02040503050406030204" pitchFamily="18" charset="0"/>
                              <a:ea typeface="Cambria Math" charset="0"/>
                              <a:cs typeface="Cambria Math" charset="0"/>
                            </a:rPr>
                          </m:ctrlPr>
                        </m:naryPr>
                        <m:sub>
                          <m:r>
                            <m:rPr>
                              <m:brk m:alnAt="9"/>
                            </m:rPr>
                            <a:rPr lang="en-US" i="1">
                              <a:latin typeface="Cambria Math" charset="0"/>
                              <a:ea typeface="Cambria Math" charset="0"/>
                              <a:cs typeface="Cambria Math" charset="0"/>
                            </a:rPr>
                            <m:t>𝑖</m:t>
                          </m:r>
                          <m:r>
                            <a:rPr lang="en-US" i="1">
                              <a:latin typeface="Cambria Math" charset="0"/>
                              <a:ea typeface="Cambria Math" charset="0"/>
                              <a:cs typeface="Cambria Math" charset="0"/>
                            </a:rPr>
                            <m:t>=1</m:t>
                          </m:r>
                        </m:sub>
                        <m:sup>
                          <m:r>
                            <a:rPr lang="en-US" i="1">
                              <a:latin typeface="Cambria Math" charset="0"/>
                              <a:ea typeface="Cambria Math" charset="0"/>
                              <a:cs typeface="Cambria Math" charset="0"/>
                            </a:rPr>
                            <m:t>4</m:t>
                          </m:r>
                        </m:sup>
                        <m:e>
                          <m:d>
                            <m:dPr>
                              <m:ctrlPr>
                                <a:rPr lang="is-IS" i="1">
                                  <a:latin typeface="Cambria Math" panose="02040503050406030204" pitchFamily="18" charset="0"/>
                                  <a:ea typeface="Cambria Math" charset="0"/>
                                  <a:cs typeface="Cambria Math" charset="0"/>
                                </a:rPr>
                              </m:ctrlPr>
                            </m:dPr>
                            <m:e>
                              <m:f>
                                <m:fPr>
                                  <m:ctrlPr>
                                    <a:rPr lang="bg-BG" i="1">
                                      <a:latin typeface="Cambria Math" panose="02040503050406030204" pitchFamily="18" charset="0"/>
                                      <a:ea typeface="Cambria Math" charset="0"/>
                                      <a:cs typeface="Cambria Math" charset="0"/>
                                    </a:rPr>
                                  </m:ctrlPr>
                                </m:fPr>
                                <m:num>
                                  <m:r>
                                    <a:rPr lang="en-US" i="1">
                                      <a:latin typeface="Cambria Math" charset="0"/>
                                      <a:ea typeface="Cambria Math" charset="0"/>
                                      <a:cs typeface="Cambria Math" charset="0"/>
                                    </a:rPr>
                                    <m:t>𝑝</m:t>
                                  </m:r>
                                </m:num>
                                <m:den>
                                  <m:sSub>
                                    <m:sSubPr>
                                      <m:ctrlPr>
                                        <a:rPr lang="en-US" i="1">
                                          <a:latin typeface="Cambria Math" panose="02040503050406030204" pitchFamily="18" charset="0"/>
                                          <a:ea typeface="Cambria Math" charset="0"/>
                                          <a:cs typeface="Cambria Math" charset="0"/>
                                        </a:rPr>
                                      </m:ctrlPr>
                                    </m:sSubPr>
                                    <m:e>
                                      <m:r>
                                        <a:rPr lang="en-US" i="1">
                                          <a:latin typeface="Cambria Math" charset="0"/>
                                          <a:ea typeface="Cambria Math" charset="0"/>
                                          <a:cs typeface="Cambria Math" charset="0"/>
                                        </a:rPr>
                                        <m:t>𝑟</m:t>
                                      </m:r>
                                    </m:e>
                                    <m:sub>
                                      <m:r>
                                        <a:rPr lang="en-US" i="1">
                                          <a:latin typeface="Cambria Math" charset="0"/>
                                          <a:ea typeface="Cambria Math" charset="0"/>
                                          <a:cs typeface="Cambria Math" charset="0"/>
                                        </a:rPr>
                                        <m:t>𝑖</m:t>
                                      </m:r>
                                    </m:sub>
                                  </m:sSub>
                                </m:den>
                              </m:f>
                              <m:r>
                                <a:rPr lang="en-US" i="1">
                                  <a:latin typeface="Cambria Math" charset="0"/>
                                  <a:ea typeface="Cambria Math" charset="0"/>
                                  <a:cs typeface="Cambria Math" charset="0"/>
                                </a:rPr>
                                <m:t>+</m:t>
                              </m:r>
                              <m:f>
                                <m:fPr>
                                  <m:ctrlPr>
                                    <a:rPr lang="bg-BG" i="1">
                                      <a:latin typeface="Cambria Math" panose="02040503050406030204" pitchFamily="18" charset="0"/>
                                      <a:ea typeface="Cambria Math" charset="0"/>
                                      <a:cs typeface="Cambria Math" charset="0"/>
                                    </a:rPr>
                                  </m:ctrlPr>
                                </m:fPr>
                                <m:num>
                                  <m:sSub>
                                    <m:sSubPr>
                                      <m:ctrlPr>
                                        <a:rPr lang="en-US" i="1">
                                          <a:latin typeface="Cambria Math" panose="02040503050406030204" pitchFamily="18" charset="0"/>
                                          <a:ea typeface="Cambria Math" charset="0"/>
                                          <a:cs typeface="Cambria Math" charset="0"/>
                                        </a:rPr>
                                      </m:ctrlPr>
                                    </m:sSubPr>
                                    <m:e>
                                      <m:r>
                                        <a:rPr lang="en-US" i="1">
                                          <a:latin typeface="Cambria Math" charset="0"/>
                                          <a:ea typeface="Cambria Math" charset="0"/>
                                          <a:cs typeface="Cambria Math" charset="0"/>
                                        </a:rPr>
                                        <m:t>𝑙</m:t>
                                      </m:r>
                                    </m:e>
                                    <m:sub>
                                      <m:r>
                                        <a:rPr lang="en-US" i="1">
                                          <a:latin typeface="Cambria Math" charset="0"/>
                                          <a:ea typeface="Cambria Math" charset="0"/>
                                          <a:cs typeface="Cambria Math" charset="0"/>
                                        </a:rPr>
                                        <m:t>𝑖</m:t>
                                      </m:r>
                                    </m:sub>
                                  </m:sSub>
                                </m:num>
                                <m:den>
                                  <m:r>
                                    <a:rPr lang="en-US" i="1">
                                      <a:latin typeface="Cambria Math" charset="0"/>
                                      <a:ea typeface="Cambria Math" charset="0"/>
                                      <a:cs typeface="Cambria Math" charset="0"/>
                                    </a:rPr>
                                    <m:t>𝑐</m:t>
                                  </m:r>
                                </m:den>
                              </m:f>
                            </m:e>
                          </m:d>
                          <m:r>
                            <a:rPr lang="en-US" i="1">
                              <a:solidFill>
                                <a:srgbClr val="FF0000"/>
                              </a:solidFill>
                              <a:latin typeface="Cambria Math" charset="0"/>
                              <a:ea typeface="Cambria Math" charset="0"/>
                              <a:cs typeface="Cambria Math" charset="0"/>
                            </a:rPr>
                            <m:t>+ </m:t>
                          </m:r>
                          <m:nary>
                            <m:naryPr>
                              <m:chr m:val="∑"/>
                              <m:ctrlPr>
                                <a:rPr lang="is-IS" i="1">
                                  <a:solidFill>
                                    <a:srgbClr val="FF0000"/>
                                  </a:solidFill>
                                  <a:latin typeface="Cambria Math" panose="02040503050406030204" pitchFamily="18" charset="0"/>
                                  <a:ea typeface="Cambria Math" charset="0"/>
                                  <a:cs typeface="Cambria Math" charset="0"/>
                                </a:rPr>
                              </m:ctrlPr>
                            </m:naryPr>
                            <m:sub>
                              <m:r>
                                <m:rPr>
                                  <m:brk m:alnAt="23"/>
                                </m:rPr>
                                <a:rPr lang="en-US" i="1">
                                  <a:solidFill>
                                    <a:srgbClr val="FF0000"/>
                                  </a:solidFill>
                                  <a:latin typeface="Cambria Math" charset="0"/>
                                  <a:ea typeface="Cambria Math" charset="0"/>
                                  <a:cs typeface="Cambria Math" charset="0"/>
                                </a:rPr>
                                <m:t>𝑖</m:t>
                              </m:r>
                              <m:r>
                                <a:rPr lang="en-US" i="1">
                                  <a:solidFill>
                                    <a:srgbClr val="FF0000"/>
                                  </a:solidFill>
                                  <a:latin typeface="Cambria Math" charset="0"/>
                                  <a:ea typeface="Cambria Math" charset="0"/>
                                  <a:cs typeface="Cambria Math" charset="0"/>
                                </a:rPr>
                                <m:t>=1</m:t>
                              </m:r>
                            </m:sub>
                            <m:sup>
                              <m:r>
                                <a:rPr lang="en-US" i="1">
                                  <a:solidFill>
                                    <a:srgbClr val="FF0000"/>
                                  </a:solidFill>
                                  <a:latin typeface="Cambria Math" charset="0"/>
                                  <a:ea typeface="Cambria Math" charset="0"/>
                                  <a:cs typeface="Cambria Math" charset="0"/>
                                </a:rPr>
                                <m:t>3</m:t>
                              </m:r>
                            </m:sup>
                            <m:e>
                              <m:f>
                                <m:fPr>
                                  <m:ctrlPr>
                                    <a:rPr lang="bg-BG" i="1">
                                      <a:solidFill>
                                        <a:srgbClr val="FF0000"/>
                                      </a:solidFill>
                                      <a:latin typeface="Cambria Math" panose="02040503050406030204" pitchFamily="18" charset="0"/>
                                      <a:ea typeface="Times New Roman" charset="0"/>
                                      <a:cs typeface="Times New Roman" charset="0"/>
                                    </a:rPr>
                                  </m:ctrlPr>
                                </m:fPr>
                                <m:num>
                                  <m:sSub>
                                    <m:sSubPr>
                                      <m:ctrlPr>
                                        <a:rPr lang="en-US" i="1">
                                          <a:solidFill>
                                            <a:srgbClr val="FF0000"/>
                                          </a:solidFill>
                                          <a:latin typeface="Cambria Math" panose="02040503050406030204" pitchFamily="18" charset="0"/>
                                          <a:ea typeface="Times New Roman" charset="0"/>
                                          <a:cs typeface="Times New Roman" charset="0"/>
                                        </a:rPr>
                                      </m:ctrlPr>
                                    </m:sSubPr>
                                    <m:e>
                                      <m:r>
                                        <a:rPr lang="en-US" i="1">
                                          <a:solidFill>
                                            <a:srgbClr val="FF0000"/>
                                          </a:solidFill>
                                          <a:latin typeface="Cambria Math" charset="0"/>
                                          <a:ea typeface="Times New Roman" charset="0"/>
                                          <a:cs typeface="Times New Roman" charset="0"/>
                                        </a:rPr>
                                        <m:t>𝑏</m:t>
                                      </m:r>
                                    </m:e>
                                    <m:sub>
                                      <m:r>
                                        <a:rPr lang="en-US" i="1">
                                          <a:solidFill>
                                            <a:srgbClr val="FF0000"/>
                                          </a:solidFill>
                                          <a:latin typeface="Cambria Math" charset="0"/>
                                          <a:ea typeface="Times New Roman" charset="0"/>
                                          <a:cs typeface="Times New Roman" charset="0"/>
                                        </a:rPr>
                                        <m:t>𝑖</m:t>
                                      </m:r>
                                    </m:sub>
                                  </m:sSub>
                                </m:num>
                                <m:den>
                                  <m:sSub>
                                    <m:sSubPr>
                                      <m:ctrlPr>
                                        <a:rPr lang="en-US" i="1">
                                          <a:solidFill>
                                            <a:srgbClr val="FF0000"/>
                                          </a:solidFill>
                                          <a:latin typeface="Cambria Math" panose="02040503050406030204" pitchFamily="18" charset="0"/>
                                          <a:ea typeface="Times New Roman" charset="0"/>
                                          <a:cs typeface="Times New Roman" charset="0"/>
                                        </a:rPr>
                                      </m:ctrlPr>
                                    </m:sSubPr>
                                    <m:e>
                                      <m:r>
                                        <a:rPr lang="en-US" i="1">
                                          <a:solidFill>
                                            <a:srgbClr val="FF0000"/>
                                          </a:solidFill>
                                          <a:latin typeface="Cambria Math" charset="0"/>
                                          <a:ea typeface="Times New Roman" charset="0"/>
                                          <a:cs typeface="Times New Roman" charset="0"/>
                                        </a:rPr>
                                        <m:t>𝑟</m:t>
                                      </m:r>
                                    </m:e>
                                    <m:sub>
                                      <m:r>
                                        <a:rPr lang="en-US" i="1">
                                          <a:solidFill>
                                            <a:srgbClr val="FF0000"/>
                                          </a:solidFill>
                                          <a:latin typeface="Cambria Math" charset="0"/>
                                          <a:ea typeface="Times New Roman" charset="0"/>
                                          <a:cs typeface="Times New Roman" charset="0"/>
                                        </a:rPr>
                                        <m:t>𝑖</m:t>
                                      </m:r>
                                    </m:sub>
                                  </m:sSub>
                                </m:den>
                              </m:f>
                            </m:e>
                          </m:nary>
                        </m:e>
                      </m:nary>
                    </m:oMath>
                  </m:oMathPara>
                </a14:m>
                <a:endParaRPr lang="en-US" dirty="0"/>
              </a:p>
            </p:txBody>
          </p:sp>
        </mc:Choice>
        <mc:Fallback xmlns="">
          <p:sp>
            <p:nvSpPr>
              <p:cNvPr id="50" name="TextBox 49"/>
              <p:cNvSpPr txBox="1">
                <a:spLocks noRot="1" noChangeAspect="1" noMove="1" noResize="1" noEditPoints="1" noAdjustHandles="1" noChangeArrowheads="1" noChangeShapeType="1" noTextEdit="1"/>
              </p:cNvSpPr>
              <p:nvPr/>
            </p:nvSpPr>
            <p:spPr>
              <a:xfrm>
                <a:off x="7409006" y="6365309"/>
                <a:ext cx="4420313" cy="1483291"/>
              </a:xfrm>
              <a:prstGeom prst="rect">
                <a:avLst/>
              </a:prstGeom>
              <a:blipFill rotWithShape="0">
                <a:blip r:embed="rId1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0674733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Why this is only an intuition</a:t>
            </a:r>
            <a:r>
              <a:rPr lang="is-IS" dirty="0"/>
              <a:t>…</a:t>
            </a:r>
            <a:endParaRPr lang="en-US" dirty="0"/>
          </a:p>
        </p:txBody>
      </p:sp>
      <mc:AlternateContent xmlns:mc="http://schemas.openxmlformats.org/markup-compatibility/2006" xmlns:a14="http://schemas.microsoft.com/office/drawing/2010/main">
        <mc:Choice Requires="a14">
          <p:sp>
            <p:nvSpPr>
              <p:cNvPr id="5" name="Content Placeholder 4"/>
              <p:cNvSpPr>
                <a:spLocks noGrp="1"/>
              </p:cNvSpPr>
              <p:nvPr>
                <p:ph idx="1"/>
              </p:nvPr>
            </p:nvSpPr>
            <p:spPr>
              <a:xfrm>
                <a:off x="1091418" y="2560320"/>
                <a:ext cx="13030200" cy="4937760"/>
              </a:xfrm>
            </p:spPr>
            <p:txBody>
              <a:bodyPr/>
              <a:lstStyle/>
              <a:p>
                <a:pPr marL="514350" indent="-514350">
                  <a:buSzPct val="100000"/>
                  <a:buFont typeface="+mj-lt"/>
                  <a:buAutoNum type="arabicPeriod"/>
                </a:pPr>
                <a:r>
                  <a:rPr lang="en-US" dirty="0"/>
                  <a:t>Doesn’t tell us what happens when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charset="0"/>
                          </a:rPr>
                          <m:t>𝑟</m:t>
                        </m:r>
                      </m:e>
                      <m:sub>
                        <m:r>
                          <a:rPr lang="en-US" b="0" i="1" smtClean="0">
                            <a:latin typeface="Cambria Math" charset="0"/>
                          </a:rPr>
                          <m:t>2</m:t>
                        </m:r>
                      </m:sub>
                    </m:sSub>
                    <m:r>
                      <a:rPr lang="hr-HR" i="1" smtClean="0">
                        <a:latin typeface="Cambria Math" charset="0"/>
                        <a:ea typeface="Cambria Math" charset="0"/>
                        <a:cs typeface="Cambria Math" charset="0"/>
                      </a:rPr>
                      <m:t>&lt;</m:t>
                    </m:r>
                    <m:sSub>
                      <m:sSubPr>
                        <m:ctrlPr>
                          <a:rPr lang="en-US" i="1" smtClean="0">
                            <a:latin typeface="Cambria Math" panose="02040503050406030204" pitchFamily="18" charset="0"/>
                            <a:ea typeface="Cambria Math" charset="0"/>
                            <a:cs typeface="Cambria Math" charset="0"/>
                          </a:rPr>
                        </m:ctrlPr>
                      </m:sSubPr>
                      <m:e>
                        <m:r>
                          <a:rPr lang="en-US" b="0" i="1" smtClean="0">
                            <a:latin typeface="Cambria Math" charset="0"/>
                            <a:ea typeface="Cambria Math" charset="0"/>
                            <a:cs typeface="Cambria Math" charset="0"/>
                          </a:rPr>
                          <m:t>𝑟</m:t>
                        </m:r>
                      </m:e>
                      <m:sub>
                        <m:r>
                          <a:rPr lang="en-US" b="0" i="1" smtClean="0">
                            <a:latin typeface="Cambria Math" charset="0"/>
                            <a:ea typeface="Cambria Math" charset="0"/>
                            <a:cs typeface="Cambria Math" charset="0"/>
                          </a:rPr>
                          <m:t>1</m:t>
                        </m:r>
                      </m:sub>
                    </m:sSub>
                  </m:oMath>
                </a14:m>
                <a:r>
                  <a:rPr lang="en-US" dirty="0"/>
                  <a:t>. Will packets be dropped?</a:t>
                </a:r>
              </a:p>
              <a:p>
                <a:pPr marL="514350" indent="-514350">
                  <a:buSzPct val="100000"/>
                  <a:buFont typeface="+mj-lt"/>
                  <a:buAutoNum type="arabicPeriod"/>
                </a:pPr>
                <a:endParaRPr lang="en-US" dirty="0"/>
              </a:p>
              <a:p>
                <a:pPr marL="514350" indent="-514350">
                  <a:buSzPct val="100000"/>
                  <a:buFont typeface="+mj-lt"/>
                  <a:buAutoNum type="arabicPeriod"/>
                </a:pPr>
                <a:r>
                  <a:rPr lang="en-US" dirty="0"/>
                  <a:t>Treats all packets sharing a queue as one big flow; it doesn’t give a different end-to-end delay to each flow.</a:t>
                </a:r>
              </a:p>
              <a:p>
                <a:endParaRPr lang="en-US" dirty="0"/>
              </a:p>
              <a:p>
                <a:r>
                  <a:rPr lang="en-US" b="1" dirty="0"/>
                  <a:t>Q</a:t>
                </a:r>
                <a:r>
                  <a:rPr lang="en-US" dirty="0"/>
                  <a:t>: How can we give an upper bound on delay for packets in each flow? </a:t>
                </a:r>
              </a:p>
            </p:txBody>
          </p:sp>
        </mc:Choice>
        <mc:Fallback xmlns="">
          <p:sp>
            <p:nvSpPr>
              <p:cNvPr id="5" name="Content Placeholder 4"/>
              <p:cNvSpPr>
                <a:spLocks noGrp="1" noRot="1" noChangeAspect="1" noMove="1" noResize="1" noEditPoints="1" noAdjustHandles="1" noChangeArrowheads="1" noChangeShapeType="1" noTextEdit="1"/>
              </p:cNvSpPr>
              <p:nvPr>
                <p:ph idx="1"/>
              </p:nvPr>
            </p:nvSpPr>
            <p:spPr>
              <a:xfrm>
                <a:off x="1091418" y="2560320"/>
                <a:ext cx="13030200" cy="4937760"/>
              </a:xfrm>
              <a:blipFill>
                <a:blip r:embed="rId3"/>
                <a:stretch>
                  <a:fillRect l="-1265" t="-1795"/>
                </a:stretch>
              </a:blipFill>
            </p:spPr>
            <p:txBody>
              <a:bodyPr/>
              <a:lstStyle/>
              <a:p>
                <a:r>
                  <a:rPr lang="en-US">
                    <a:noFill/>
                  </a:rPr>
                  <a:t> </a:t>
                </a:r>
              </a:p>
            </p:txBody>
          </p:sp>
        </mc:Fallback>
      </mc:AlternateContent>
      <p:sp>
        <p:nvSpPr>
          <p:cNvPr id="3" name="Slide Number Placeholder 2"/>
          <p:cNvSpPr>
            <a:spLocks noGrp="1"/>
          </p:cNvSpPr>
          <p:nvPr>
            <p:ph type="sldNum" sz="quarter" idx="12"/>
          </p:nvPr>
        </p:nvSpPr>
        <p:spPr/>
        <p:txBody>
          <a:bodyPr/>
          <a:lstStyle/>
          <a:p>
            <a:fld id="{92BF0D90-96B9-DC48-8428-5ED7CC121714}" type="slidenum">
              <a:rPr lang="en-US" smtClean="0"/>
              <a:pPr/>
              <a:t>28</a:t>
            </a:fld>
            <a:endParaRPr lang="en-US"/>
          </a:p>
        </p:txBody>
      </p:sp>
    </p:spTree>
    <p:extLst>
      <p:ext uri="{BB962C8B-B14F-4D97-AF65-F5344CB8AC3E}">
        <p14:creationId xmlns:p14="http://schemas.microsoft.com/office/powerpoint/2010/main" val="33431957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Weighted Fair Queueing (WFQ)</a:t>
            </a:r>
          </a:p>
        </p:txBody>
      </p:sp>
      <p:sp>
        <p:nvSpPr>
          <p:cNvPr id="4" name="Slide Number Placeholder 3"/>
          <p:cNvSpPr>
            <a:spLocks noGrp="1"/>
          </p:cNvSpPr>
          <p:nvPr>
            <p:ph type="sldNum" sz="quarter" idx="12"/>
          </p:nvPr>
        </p:nvSpPr>
        <p:spPr>
          <a:xfrm>
            <a:off x="11550273" y="7680960"/>
            <a:ext cx="3048000" cy="548640"/>
          </a:xfrm>
        </p:spPr>
        <p:txBody>
          <a:bodyPr/>
          <a:lstStyle/>
          <a:p>
            <a:fld id="{47BB83B6-92F4-494F-9F1D-BD99F394F2F6}" type="slidenum">
              <a:rPr lang="en-US" smtClean="0"/>
              <a:pPr/>
              <a:t>29</a:t>
            </a:fld>
            <a:endParaRPr lang="en-US" dirty="0"/>
          </a:p>
        </p:txBody>
      </p:sp>
      <p:sp>
        <p:nvSpPr>
          <p:cNvPr id="8" name="Line 3"/>
          <p:cNvSpPr>
            <a:spLocks noChangeShapeType="1"/>
          </p:cNvSpPr>
          <p:nvPr/>
        </p:nvSpPr>
        <p:spPr bwMode="auto">
          <a:xfrm>
            <a:off x="11506199" y="4583219"/>
            <a:ext cx="1644708" cy="0"/>
          </a:xfrm>
          <a:prstGeom prst="line">
            <a:avLst/>
          </a:prstGeom>
          <a:noFill/>
          <a:ln w="38100" cmpd="sng">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sp>
        <p:nvSpPr>
          <p:cNvPr id="9" name="Freeform 8"/>
          <p:cNvSpPr/>
          <p:nvPr/>
        </p:nvSpPr>
        <p:spPr>
          <a:xfrm rot="16200000" flipV="1">
            <a:off x="9082022" y="5073440"/>
            <a:ext cx="1366681" cy="1309987"/>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10" name="Freeform 9"/>
          <p:cNvSpPr/>
          <p:nvPr/>
        </p:nvSpPr>
        <p:spPr bwMode="auto">
          <a:xfrm>
            <a:off x="7086600" y="3996224"/>
            <a:ext cx="2039464" cy="1183341"/>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1" name="Freeform 10"/>
          <p:cNvSpPr/>
          <p:nvPr/>
        </p:nvSpPr>
        <p:spPr>
          <a:xfrm rot="5400000">
            <a:off x="9098286" y="2800338"/>
            <a:ext cx="1358136" cy="1302580"/>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12" name="Freeform 11"/>
          <p:cNvSpPr/>
          <p:nvPr/>
        </p:nvSpPr>
        <p:spPr bwMode="auto">
          <a:xfrm>
            <a:off x="7088581" y="2200122"/>
            <a:ext cx="2021791" cy="1183341"/>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5" name="Rectangle 24"/>
          <p:cNvSpPr/>
          <p:nvPr/>
        </p:nvSpPr>
        <p:spPr>
          <a:xfrm>
            <a:off x="9110372" y="2057400"/>
            <a:ext cx="550151" cy="619850"/>
          </a:xfrm>
          <a:prstGeom prst="rect">
            <a:avLst/>
          </a:prstGeom>
        </p:spPr>
        <p:txBody>
          <a:bodyPr wrap="none">
            <a:spAutoFit/>
          </a:bodyPr>
          <a:lstStyle/>
          <a:p>
            <a:r>
              <a:rPr lang="en-US" i="1" dirty="0">
                <a:latin typeface="Times New Roman" charset="0"/>
                <a:ea typeface="Times New Roman" charset="0"/>
                <a:cs typeface="Times New Roman" charset="0"/>
              </a:rPr>
              <a:t>a</a:t>
            </a:r>
            <a:r>
              <a:rPr lang="en-US" i="1" baseline="-25000" dirty="0">
                <a:latin typeface="Times New Roman" charset="0"/>
                <a:ea typeface="Times New Roman" charset="0"/>
                <a:cs typeface="Times New Roman" charset="0"/>
              </a:rPr>
              <a:t>1</a:t>
            </a:r>
            <a:endParaRPr lang="en-US" i="1" baseline="-25000" dirty="0">
              <a:effectLst/>
              <a:latin typeface="Times New Roman" charset="0"/>
              <a:ea typeface="Times New Roman" charset="0"/>
              <a:cs typeface="Times New Roman" charset="0"/>
            </a:endParaRPr>
          </a:p>
        </p:txBody>
      </p:sp>
      <p:sp>
        <p:nvSpPr>
          <p:cNvPr id="26" name="Freeform 25"/>
          <p:cNvSpPr/>
          <p:nvPr/>
        </p:nvSpPr>
        <p:spPr bwMode="auto">
          <a:xfrm>
            <a:off x="7088581" y="5792326"/>
            <a:ext cx="2021791" cy="1183341"/>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cxnSp>
        <p:nvCxnSpPr>
          <p:cNvPr id="30" name="Straight Connector 29"/>
          <p:cNvCxnSpPr/>
          <p:nvPr/>
        </p:nvCxnSpPr>
        <p:spPr bwMode="auto">
          <a:xfrm>
            <a:off x="8001000" y="5327160"/>
            <a:ext cx="0" cy="275275"/>
          </a:xfrm>
          <a:prstGeom prst="line">
            <a:avLst/>
          </a:prstGeom>
          <a:solidFill>
            <a:schemeClr val="accent1"/>
          </a:solidFill>
          <a:ln w="28575" cap="flat" cmpd="sng" algn="ctr">
            <a:solidFill>
              <a:schemeClr val="tx1"/>
            </a:solidFill>
            <a:prstDash val="sysDot"/>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31" name="Rectangle 30"/>
          <p:cNvSpPr/>
          <p:nvPr/>
        </p:nvSpPr>
        <p:spPr>
          <a:xfrm>
            <a:off x="9110371" y="3810000"/>
            <a:ext cx="486030" cy="619850"/>
          </a:xfrm>
          <a:prstGeom prst="rect">
            <a:avLst/>
          </a:prstGeom>
        </p:spPr>
        <p:txBody>
          <a:bodyPr wrap="none">
            <a:spAutoFit/>
          </a:bodyPr>
          <a:lstStyle/>
          <a:p>
            <a:r>
              <a:rPr lang="en-US" i="1" dirty="0">
                <a:latin typeface="Times New Roman" charset="0"/>
                <a:ea typeface="Times New Roman" charset="0"/>
                <a:cs typeface="Times New Roman" charset="0"/>
              </a:rPr>
              <a:t>a</a:t>
            </a:r>
            <a:r>
              <a:rPr lang="en-US" i="1" baseline="-25000" dirty="0">
                <a:latin typeface="Times New Roman" charset="0"/>
                <a:ea typeface="Times New Roman" charset="0"/>
                <a:cs typeface="Times New Roman" charset="0"/>
              </a:rPr>
              <a:t>i</a:t>
            </a:r>
            <a:endParaRPr lang="en-US" i="1" baseline="-25000" dirty="0">
              <a:effectLst/>
              <a:latin typeface="Times New Roman" charset="0"/>
              <a:ea typeface="Times New Roman" charset="0"/>
              <a:cs typeface="Times New Roman" charset="0"/>
            </a:endParaRPr>
          </a:p>
        </p:txBody>
      </p:sp>
      <p:sp>
        <p:nvSpPr>
          <p:cNvPr id="32" name="Rectangle 31"/>
          <p:cNvSpPr/>
          <p:nvPr/>
        </p:nvSpPr>
        <p:spPr>
          <a:xfrm>
            <a:off x="9067800" y="5638800"/>
            <a:ext cx="599844" cy="619850"/>
          </a:xfrm>
          <a:prstGeom prst="rect">
            <a:avLst/>
          </a:prstGeom>
        </p:spPr>
        <p:txBody>
          <a:bodyPr wrap="none">
            <a:spAutoFit/>
          </a:bodyPr>
          <a:lstStyle/>
          <a:p>
            <a:r>
              <a:rPr lang="en-US" i="1" dirty="0" err="1">
                <a:latin typeface="Times New Roman" charset="0"/>
                <a:ea typeface="Times New Roman" charset="0"/>
                <a:cs typeface="Times New Roman" charset="0"/>
              </a:rPr>
              <a:t>a</a:t>
            </a:r>
            <a:r>
              <a:rPr lang="en-US" i="1" baseline="-25000" dirty="0" err="1">
                <a:latin typeface="Times New Roman" charset="0"/>
                <a:ea typeface="Times New Roman" charset="0"/>
                <a:cs typeface="Times New Roman" charset="0"/>
              </a:rPr>
              <a:t>N</a:t>
            </a:r>
            <a:endParaRPr lang="en-US" i="1" baseline="-25000" dirty="0">
              <a:effectLst/>
              <a:latin typeface="Times New Roman" charset="0"/>
              <a:ea typeface="Times New Roman" charset="0"/>
              <a:cs typeface="Times New Roman" charset="0"/>
            </a:endParaRPr>
          </a:p>
        </p:txBody>
      </p:sp>
      <p:sp>
        <p:nvSpPr>
          <p:cNvPr id="33" name="Line 3"/>
          <p:cNvSpPr>
            <a:spLocks noChangeShapeType="1"/>
          </p:cNvSpPr>
          <p:nvPr/>
        </p:nvSpPr>
        <p:spPr bwMode="auto">
          <a:xfrm>
            <a:off x="9110369" y="4583219"/>
            <a:ext cx="839704" cy="0"/>
          </a:xfrm>
          <a:prstGeom prst="line">
            <a:avLst/>
          </a:prstGeom>
          <a:noFill/>
          <a:ln w="38100" cmpd="sng">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cxnSp>
        <p:nvCxnSpPr>
          <p:cNvPr id="35" name="Straight Connector 34"/>
          <p:cNvCxnSpPr/>
          <p:nvPr/>
        </p:nvCxnSpPr>
        <p:spPr bwMode="auto">
          <a:xfrm>
            <a:off x="8610600" y="2438400"/>
            <a:ext cx="0" cy="685800"/>
          </a:xfrm>
          <a:prstGeom prst="line">
            <a:avLst/>
          </a:prstGeom>
          <a:solidFill>
            <a:schemeClr val="accent1"/>
          </a:solidFill>
          <a:ln w="952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6" name="Straight Connector 35"/>
          <p:cNvCxnSpPr/>
          <p:nvPr/>
        </p:nvCxnSpPr>
        <p:spPr bwMode="auto">
          <a:xfrm>
            <a:off x="8610600" y="4249266"/>
            <a:ext cx="0" cy="685800"/>
          </a:xfrm>
          <a:prstGeom prst="line">
            <a:avLst/>
          </a:prstGeom>
          <a:solidFill>
            <a:schemeClr val="accent1"/>
          </a:solidFill>
          <a:ln w="952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7" name="Straight Connector 36"/>
          <p:cNvCxnSpPr/>
          <p:nvPr/>
        </p:nvCxnSpPr>
        <p:spPr bwMode="auto">
          <a:xfrm>
            <a:off x="8610600" y="6060132"/>
            <a:ext cx="0" cy="685800"/>
          </a:xfrm>
          <a:prstGeom prst="line">
            <a:avLst/>
          </a:prstGeom>
          <a:solidFill>
            <a:schemeClr val="accent1"/>
          </a:solidFill>
          <a:ln w="952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40" name="TextBox 39"/>
          <p:cNvSpPr txBox="1"/>
          <p:nvPr/>
        </p:nvSpPr>
        <p:spPr>
          <a:xfrm>
            <a:off x="11782882" y="4040144"/>
            <a:ext cx="453970" cy="619850"/>
          </a:xfrm>
          <a:prstGeom prst="rect">
            <a:avLst/>
          </a:prstGeom>
          <a:noFill/>
        </p:spPr>
        <p:txBody>
          <a:bodyPr wrap="none" rtlCol="0">
            <a:spAutoFit/>
          </a:bodyPr>
          <a:lstStyle/>
          <a:p>
            <a:r>
              <a:rPr lang="en-US" i="1" dirty="0">
                <a:latin typeface="Times New Roman" charset="0"/>
                <a:ea typeface="Times New Roman" charset="0"/>
                <a:cs typeface="Times New Roman" charset="0"/>
              </a:rPr>
              <a:t>R</a:t>
            </a:r>
          </a:p>
        </p:txBody>
      </p:sp>
      <p:grpSp>
        <p:nvGrpSpPr>
          <p:cNvPr id="44" name="Group 43"/>
          <p:cNvGrpSpPr/>
          <p:nvPr/>
        </p:nvGrpSpPr>
        <p:grpSpPr>
          <a:xfrm>
            <a:off x="5485470" y="7086600"/>
            <a:ext cx="8687730" cy="619850"/>
            <a:chOff x="5409270" y="7086600"/>
            <a:chExt cx="8687730" cy="619850"/>
          </a:xfrm>
        </p:grpSpPr>
        <p:sp>
          <p:nvSpPr>
            <p:cNvPr id="43" name="Rectangle 42"/>
            <p:cNvSpPr/>
            <p:nvPr/>
          </p:nvSpPr>
          <p:spPr bwMode="auto">
            <a:xfrm>
              <a:off x="5409270" y="7086600"/>
              <a:ext cx="8687730" cy="594360"/>
            </a:xfrm>
            <a:prstGeom prst="rect">
              <a:avLst/>
            </a:prstGeom>
            <a:solidFill>
              <a:schemeClr val="bg1"/>
            </a:solidFill>
            <a:ln w="9525" cap="flat" cmpd="sng" algn="ctr">
              <a:solidFill>
                <a:schemeClr val="tx1"/>
              </a:solidFill>
              <a:prstDash val="solid"/>
              <a:round/>
              <a:headEnd type="none" w="med" len="med"/>
              <a:tailEnd type="none" w="med" len="med"/>
            </a:ln>
            <a:effectLst>
              <a:outerShdw blurRad="50800" dist="38100" dir="8100000" algn="tr" rotWithShape="0">
                <a:prstClr val="black">
                  <a:alpha val="40000"/>
                </a:prstClr>
              </a:outerShdw>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1" name="TextBox 40"/>
            <p:cNvSpPr txBox="1"/>
            <p:nvPr/>
          </p:nvSpPr>
          <p:spPr>
            <a:xfrm>
              <a:off x="5409270" y="7086600"/>
              <a:ext cx="7861887" cy="619850"/>
            </a:xfrm>
            <a:prstGeom prst="rect">
              <a:avLst/>
            </a:prstGeom>
            <a:noFill/>
          </p:spPr>
          <p:txBody>
            <a:bodyPr wrap="square" rtlCol="0">
              <a:spAutoFit/>
            </a:bodyPr>
            <a:lstStyle/>
            <a:p>
              <a:r>
                <a:rPr lang="en-US" dirty="0">
                  <a:latin typeface="+mj-lt"/>
                </a:rPr>
                <a:t>Flow</a:t>
              </a:r>
              <a:r>
                <a:rPr lang="en-US" i="1" dirty="0">
                  <a:latin typeface="+mj-lt"/>
                </a:rPr>
                <a:t> </a:t>
              </a:r>
              <a:r>
                <a:rPr lang="en-US" i="1" dirty="0" err="1">
                  <a:latin typeface="Times New Roman" charset="0"/>
                  <a:ea typeface="Times New Roman" charset="0"/>
                  <a:cs typeface="Times New Roman" charset="0"/>
                </a:rPr>
                <a:t>i</a:t>
              </a:r>
              <a:r>
                <a:rPr lang="en-US" i="1" dirty="0">
                  <a:latin typeface="+mj-lt"/>
                </a:rPr>
                <a:t> </a:t>
              </a:r>
              <a:r>
                <a:rPr lang="en-US" dirty="0">
                  <a:latin typeface="+mj-lt"/>
                </a:rPr>
                <a:t>is guaranteed to receive at least rate  </a:t>
              </a:r>
            </a:p>
          </p:txBody>
        </p:sp>
        <p:sp>
          <p:nvSpPr>
            <p:cNvPr id="42" name="Rectangle 41"/>
            <p:cNvSpPr/>
            <p:nvPr/>
          </p:nvSpPr>
          <p:spPr>
            <a:xfrm>
              <a:off x="13074707" y="7086600"/>
              <a:ext cx="755335" cy="619850"/>
            </a:xfrm>
            <a:prstGeom prst="rect">
              <a:avLst/>
            </a:prstGeom>
          </p:spPr>
          <p:txBody>
            <a:bodyPr wrap="none">
              <a:spAutoFit/>
            </a:bodyPr>
            <a:lstStyle/>
            <a:p>
              <a:r>
                <a:rPr lang="en-US" i="1" dirty="0" err="1">
                  <a:latin typeface="Times New Roman" charset="0"/>
                  <a:ea typeface="Times New Roman" charset="0"/>
                  <a:cs typeface="Times New Roman" charset="0"/>
                </a:rPr>
                <a:t>a</a:t>
              </a:r>
              <a:r>
                <a:rPr lang="en-US" i="1" baseline="-25000" dirty="0" err="1">
                  <a:latin typeface="Times New Roman" charset="0"/>
                  <a:ea typeface="Times New Roman" charset="0"/>
                  <a:cs typeface="Times New Roman" charset="0"/>
                </a:rPr>
                <a:t>i</a:t>
              </a:r>
              <a:r>
                <a:rPr lang="en-US" i="1" dirty="0" err="1">
                  <a:latin typeface="Times New Roman" charset="0"/>
                  <a:ea typeface="Times New Roman" charset="0"/>
                  <a:cs typeface="Times New Roman" charset="0"/>
                </a:rPr>
                <a:t>R</a:t>
              </a:r>
              <a:endParaRPr lang="en-US" i="1" dirty="0">
                <a:effectLst/>
                <a:latin typeface="Times New Roman" charset="0"/>
                <a:ea typeface="Times New Roman" charset="0"/>
                <a:cs typeface="Times New Roman" charset="0"/>
              </a:endParaRPr>
            </a:p>
          </p:txBody>
        </p:sp>
      </p:grpSp>
      <p:sp>
        <p:nvSpPr>
          <p:cNvPr id="34" name="Line 3"/>
          <p:cNvSpPr>
            <a:spLocks noChangeShapeType="1"/>
          </p:cNvSpPr>
          <p:nvPr/>
        </p:nvSpPr>
        <p:spPr bwMode="auto">
          <a:xfrm>
            <a:off x="2133944" y="4529726"/>
            <a:ext cx="896693" cy="15460"/>
          </a:xfrm>
          <a:prstGeom prst="line">
            <a:avLst/>
          </a:prstGeom>
          <a:noFill/>
          <a:ln w="38100" cmpd="sng">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sp>
        <p:nvSpPr>
          <p:cNvPr id="45" name="Line 3"/>
          <p:cNvSpPr>
            <a:spLocks noChangeShapeType="1"/>
          </p:cNvSpPr>
          <p:nvPr/>
        </p:nvSpPr>
        <p:spPr bwMode="auto">
          <a:xfrm flipV="1">
            <a:off x="2005856" y="4822075"/>
            <a:ext cx="1024782" cy="223018"/>
          </a:xfrm>
          <a:prstGeom prst="line">
            <a:avLst/>
          </a:prstGeom>
          <a:noFill/>
          <a:ln w="38100" cmpd="sng">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sp>
        <p:nvSpPr>
          <p:cNvPr id="46" name="Line 3"/>
          <p:cNvSpPr>
            <a:spLocks noChangeShapeType="1"/>
          </p:cNvSpPr>
          <p:nvPr/>
        </p:nvSpPr>
        <p:spPr bwMode="auto">
          <a:xfrm>
            <a:off x="1981200" y="3905070"/>
            <a:ext cx="1066800" cy="317953"/>
          </a:xfrm>
          <a:prstGeom prst="line">
            <a:avLst/>
          </a:prstGeom>
          <a:noFill/>
          <a:ln w="38100" cmpd="sng">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sp>
        <p:nvSpPr>
          <p:cNvPr id="48" name="Freeform 47"/>
          <p:cNvSpPr/>
          <p:nvPr/>
        </p:nvSpPr>
        <p:spPr>
          <a:xfrm flipV="1">
            <a:off x="4485464" y="4994533"/>
            <a:ext cx="2473392" cy="1417240"/>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49" name="Freeform 48"/>
          <p:cNvSpPr/>
          <p:nvPr/>
        </p:nvSpPr>
        <p:spPr>
          <a:xfrm>
            <a:off x="4485463" y="2772560"/>
            <a:ext cx="2473393" cy="1284158"/>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50" name="Line 3"/>
          <p:cNvSpPr>
            <a:spLocks noChangeShapeType="1"/>
          </p:cNvSpPr>
          <p:nvPr/>
        </p:nvSpPr>
        <p:spPr bwMode="auto">
          <a:xfrm flipV="1">
            <a:off x="4895508" y="4529726"/>
            <a:ext cx="2063347" cy="22450"/>
          </a:xfrm>
          <a:prstGeom prst="line">
            <a:avLst/>
          </a:prstGeom>
          <a:noFill/>
          <a:ln w="38100" cmpd="sng">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sp>
        <p:nvSpPr>
          <p:cNvPr id="13" name="Rounded Rectangle 12"/>
          <p:cNvSpPr/>
          <p:nvPr/>
        </p:nvSpPr>
        <p:spPr bwMode="auto">
          <a:xfrm>
            <a:off x="3048000" y="4040144"/>
            <a:ext cx="2272320" cy="1004949"/>
          </a:xfrm>
          <a:prstGeom prst="roundRect">
            <a:avLst/>
          </a:prstGeom>
          <a:solidFill>
            <a:srgbClr val="FF8E7D"/>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mj-lt"/>
                <a:ea typeface="ＭＳ Ｐゴシック" charset="0"/>
              </a:rPr>
              <a:t>Classify</a:t>
            </a:r>
            <a:r>
              <a:rPr kumimoji="0" lang="en-US" sz="2400" b="0" i="0" u="none" strike="noStrike" cap="none" normalizeH="0">
                <a:ln>
                  <a:noFill/>
                </a:ln>
                <a:solidFill>
                  <a:schemeClr val="tx1"/>
                </a:solidFill>
                <a:effectLst/>
                <a:latin typeface="+mj-lt"/>
                <a:ea typeface="ＭＳ Ｐゴシック" charset="0"/>
              </a:rPr>
              <a:t> packets into flows</a:t>
            </a:r>
            <a:endParaRPr kumimoji="0" lang="en-US" sz="2400" b="0" i="0" u="none" strike="noStrike" cap="none" normalizeH="0" baseline="0">
              <a:ln>
                <a:noFill/>
              </a:ln>
              <a:solidFill>
                <a:schemeClr val="tx1"/>
              </a:solidFill>
              <a:effectLst/>
              <a:latin typeface="+mj-lt"/>
              <a:ea typeface="ＭＳ Ｐゴシック" charset="0"/>
            </a:endParaRPr>
          </a:p>
        </p:txBody>
      </p:sp>
      <p:sp>
        <p:nvSpPr>
          <p:cNvPr id="14" name="TextBox 13"/>
          <p:cNvSpPr txBox="1"/>
          <p:nvPr/>
        </p:nvSpPr>
        <p:spPr>
          <a:xfrm>
            <a:off x="-344" y="3905071"/>
            <a:ext cx="2286344" cy="1200329"/>
          </a:xfrm>
          <a:prstGeom prst="rect">
            <a:avLst/>
          </a:prstGeom>
          <a:noFill/>
        </p:spPr>
        <p:txBody>
          <a:bodyPr wrap="square" rtlCol="0">
            <a:spAutoFit/>
          </a:bodyPr>
          <a:lstStyle/>
          <a:p>
            <a:pPr algn="ctr"/>
            <a:r>
              <a:rPr lang="en-US" sz="2400" dirty="0">
                <a:latin typeface="+mj-lt"/>
              </a:rPr>
              <a:t>Packets arriving </a:t>
            </a:r>
            <a:r>
              <a:rPr lang="en-US" sz="2400">
                <a:latin typeface="+mj-lt"/>
              </a:rPr>
              <a:t>to different ingress </a:t>
            </a:r>
            <a:r>
              <a:rPr lang="en-US" sz="2400" dirty="0">
                <a:latin typeface="+mj-lt"/>
              </a:rPr>
              <a:t>ports</a:t>
            </a:r>
          </a:p>
        </p:txBody>
      </p:sp>
      <p:sp>
        <p:nvSpPr>
          <p:cNvPr id="51" name="Rounded Rectangle 50"/>
          <p:cNvSpPr/>
          <p:nvPr/>
        </p:nvSpPr>
        <p:spPr bwMode="auto">
          <a:xfrm>
            <a:off x="9941315" y="4130696"/>
            <a:ext cx="1564885" cy="914397"/>
          </a:xfrm>
          <a:prstGeom prst="roundRect">
            <a:avLst/>
          </a:prstGeom>
          <a:solidFill>
            <a:srgbClr val="FF8E7D"/>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ctr"/>
            <a:r>
              <a:rPr lang="en-US" sz="2400">
                <a:latin typeface="+mj-lt"/>
              </a:rPr>
              <a:t>Packet scheduler</a:t>
            </a:r>
            <a:endParaRPr lang="en-US" sz="2400" dirty="0">
              <a:latin typeface="+mj-lt"/>
            </a:endParaRPr>
          </a:p>
        </p:txBody>
      </p:sp>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38A411A3-5541-C640-8FC7-F169FFD38791}"/>
                  </a:ext>
                </a:extLst>
              </p:cNvPr>
              <p:cNvSpPr txBox="1"/>
              <p:nvPr/>
            </p:nvSpPr>
            <p:spPr>
              <a:xfrm>
                <a:off x="11016439" y="5377954"/>
                <a:ext cx="1990930" cy="1280351"/>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nary>
                        <m:naryPr>
                          <m:chr m:val="∑"/>
                          <m:supHide m:val="on"/>
                          <m:ctrlPr>
                            <a:rPr lang="en-US" i="1" smtClean="0">
                              <a:latin typeface="Cambria Math" panose="02040503050406030204" pitchFamily="18" charset="0"/>
                            </a:rPr>
                          </m:ctrlPr>
                        </m:naryPr>
                        <m:sub>
                          <m:r>
                            <m:rPr>
                              <m:brk m:alnAt="7"/>
                            </m:rPr>
                            <a:rPr lang="en-US" b="0" i="1" smtClean="0">
                              <a:latin typeface="Cambria Math" panose="02040503050406030204" pitchFamily="18" charset="0"/>
                            </a:rPr>
                            <m:t>𝑖</m:t>
                          </m:r>
                        </m:sub>
                        <m:sup/>
                        <m:e>
                          <m:sSub>
                            <m:sSubPr>
                              <m:ctrlPr>
                                <a:rPr lang="en-US"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𝑖</m:t>
                              </m:r>
                            </m:sub>
                          </m:sSub>
                        </m:e>
                      </m:nary>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rPr>
                        <m:t>1</m:t>
                      </m:r>
                    </m:oMath>
                  </m:oMathPara>
                </a14:m>
                <a:endParaRPr lang="en-US" dirty="0"/>
              </a:p>
            </p:txBody>
          </p:sp>
        </mc:Choice>
        <mc:Fallback>
          <p:sp>
            <p:nvSpPr>
              <p:cNvPr id="3" name="TextBox 2">
                <a:extLst>
                  <a:ext uri="{FF2B5EF4-FFF2-40B4-BE49-F238E27FC236}">
                    <a16:creationId xmlns:a16="http://schemas.microsoft.com/office/drawing/2014/main" id="{38A411A3-5541-C640-8FC7-F169FFD38791}"/>
                  </a:ext>
                </a:extLst>
              </p:cNvPr>
              <p:cNvSpPr txBox="1">
                <a:spLocks noRot="1" noChangeAspect="1" noMove="1" noResize="1" noEditPoints="1" noAdjustHandles="1" noChangeArrowheads="1" noChangeShapeType="1" noTextEdit="1"/>
              </p:cNvSpPr>
              <p:nvPr/>
            </p:nvSpPr>
            <p:spPr>
              <a:xfrm>
                <a:off x="11016439" y="5377954"/>
                <a:ext cx="1990930" cy="1280351"/>
              </a:xfrm>
              <a:prstGeom prst="rect">
                <a:avLst/>
              </a:prstGeom>
              <a:blipFill>
                <a:blip r:embed="rId3"/>
                <a:stretch>
                  <a:fillRect l="-78481" t="-145098" r="-3797" b="-201961"/>
                </a:stretch>
              </a:blipFill>
            </p:spPr>
            <p:txBody>
              <a:bodyPr/>
              <a:lstStyle/>
              <a:p>
                <a:r>
                  <a:rPr lang="en-US">
                    <a:noFill/>
                  </a:rPr>
                  <a:t> </a:t>
                </a:r>
              </a:p>
            </p:txBody>
          </p:sp>
        </mc:Fallback>
      </mc:AlternateContent>
    </p:spTree>
    <p:extLst>
      <p:ext uri="{BB962C8B-B14F-4D97-AF65-F5344CB8AC3E}">
        <p14:creationId xmlns:p14="http://schemas.microsoft.com/office/powerpoint/2010/main" val="40191879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By default, switches and routers use </a:t>
            </a:r>
            <a:br>
              <a:rPr lang="en-US" dirty="0"/>
            </a:br>
            <a:r>
              <a:rPr lang="en-US" dirty="0"/>
              <a:t>FIFO (</a:t>
            </a:r>
            <a:r>
              <a:rPr lang="en-US" i="1" dirty="0"/>
              <a:t>aka</a:t>
            </a:r>
            <a:r>
              <a:rPr lang="en-US" dirty="0"/>
              <a:t> FCFS) queues</a:t>
            </a:r>
          </a:p>
        </p:txBody>
      </p:sp>
      <p:sp>
        <p:nvSpPr>
          <p:cNvPr id="4" name="Slide Number Placeholder 3"/>
          <p:cNvSpPr>
            <a:spLocks noGrp="1"/>
          </p:cNvSpPr>
          <p:nvPr>
            <p:ph type="sldNum" sz="quarter" idx="12"/>
          </p:nvPr>
        </p:nvSpPr>
        <p:spPr>
          <a:xfrm>
            <a:off x="11353800" y="7680960"/>
            <a:ext cx="3048000" cy="548640"/>
          </a:xfrm>
        </p:spPr>
        <p:txBody>
          <a:bodyPr/>
          <a:lstStyle/>
          <a:p>
            <a:fld id="{47BB83B6-92F4-494F-9F1D-BD99F394F2F6}" type="slidenum">
              <a:rPr lang="en-US" smtClean="0"/>
              <a:pPr/>
              <a:t>3</a:t>
            </a:fld>
            <a:endParaRPr lang="en-US" dirty="0"/>
          </a:p>
        </p:txBody>
      </p:sp>
      <p:sp>
        <p:nvSpPr>
          <p:cNvPr id="9" name="Line 3"/>
          <p:cNvSpPr>
            <a:spLocks noChangeShapeType="1"/>
          </p:cNvSpPr>
          <p:nvPr/>
        </p:nvSpPr>
        <p:spPr bwMode="auto">
          <a:xfrm>
            <a:off x="4561066" y="4978128"/>
            <a:ext cx="1371600" cy="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grpSp>
        <p:nvGrpSpPr>
          <p:cNvPr id="10" name="Group 5"/>
          <p:cNvGrpSpPr>
            <a:grpSpLocks/>
          </p:cNvGrpSpPr>
          <p:nvPr/>
        </p:nvGrpSpPr>
        <p:grpSpPr bwMode="auto">
          <a:xfrm>
            <a:off x="6755626" y="4429488"/>
            <a:ext cx="822960" cy="1133474"/>
            <a:chOff x="3888" y="1392"/>
            <a:chExt cx="192" cy="240"/>
          </a:xfrm>
          <a:noFill/>
        </p:grpSpPr>
        <p:sp>
          <p:nvSpPr>
            <p:cNvPr id="12" name="Rectangle 7"/>
            <p:cNvSpPr>
              <a:spLocks noChangeArrowheads="1"/>
            </p:cNvSpPr>
            <p:nvPr/>
          </p:nvSpPr>
          <p:spPr bwMode="auto">
            <a:xfrm>
              <a:off x="3888" y="1392"/>
              <a:ext cx="96" cy="240"/>
            </a:xfrm>
            <a:prstGeom prst="rect">
              <a:avLst/>
            </a:prstGeom>
            <a:grpFill/>
            <a:ln w="28575">
              <a:solidFill>
                <a:schemeClr val="bg2"/>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13" name="Rectangle 8"/>
            <p:cNvSpPr>
              <a:spLocks noChangeArrowheads="1"/>
            </p:cNvSpPr>
            <p:nvPr/>
          </p:nvSpPr>
          <p:spPr bwMode="auto">
            <a:xfrm>
              <a:off x="3984" y="1392"/>
              <a:ext cx="96" cy="240"/>
            </a:xfrm>
            <a:prstGeom prst="rect">
              <a:avLst/>
            </a:prstGeom>
            <a:grpFill/>
            <a:ln w="28575">
              <a:solidFill>
                <a:schemeClr val="bg2"/>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a:p>
          </p:txBody>
        </p:sp>
      </p:grpSp>
      <p:sp>
        <p:nvSpPr>
          <p:cNvPr id="14" name="Line 9"/>
          <p:cNvSpPr>
            <a:spLocks noChangeShapeType="1"/>
          </p:cNvSpPr>
          <p:nvPr/>
        </p:nvSpPr>
        <p:spPr bwMode="auto">
          <a:xfrm>
            <a:off x="5932666" y="4429488"/>
            <a:ext cx="822960" cy="0"/>
          </a:xfrm>
          <a:prstGeom prst="line">
            <a:avLst/>
          </a:prstGeom>
          <a:noFill/>
          <a:ln w="28575">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15" name="Line 10"/>
          <p:cNvSpPr>
            <a:spLocks noChangeShapeType="1"/>
          </p:cNvSpPr>
          <p:nvPr/>
        </p:nvSpPr>
        <p:spPr bwMode="auto">
          <a:xfrm>
            <a:off x="5932666" y="5562962"/>
            <a:ext cx="822960" cy="0"/>
          </a:xfrm>
          <a:prstGeom prst="line">
            <a:avLst/>
          </a:prstGeom>
          <a:noFill/>
          <a:ln w="28575">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16" name="Line 11"/>
          <p:cNvSpPr>
            <a:spLocks noChangeShapeType="1"/>
          </p:cNvSpPr>
          <p:nvPr/>
        </p:nvSpPr>
        <p:spPr bwMode="auto">
          <a:xfrm flipV="1">
            <a:off x="7578586" y="4978128"/>
            <a:ext cx="2708414" cy="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18" name="TextBox 17"/>
          <p:cNvSpPr txBox="1"/>
          <p:nvPr/>
        </p:nvSpPr>
        <p:spPr>
          <a:xfrm>
            <a:off x="5724959" y="3741486"/>
            <a:ext cx="2061334" cy="523220"/>
          </a:xfrm>
          <a:prstGeom prst="rect">
            <a:avLst/>
          </a:prstGeom>
          <a:noFill/>
        </p:spPr>
        <p:txBody>
          <a:bodyPr wrap="none" rtlCol="0">
            <a:spAutoFit/>
          </a:bodyPr>
          <a:lstStyle/>
          <a:p>
            <a:r>
              <a:rPr lang="en-US" sz="2800" dirty="0">
                <a:latin typeface="+mj-lt"/>
              </a:rPr>
              <a:t>Buffer size, </a:t>
            </a:r>
            <a:r>
              <a:rPr lang="en-US" sz="2800" i="1" dirty="0">
                <a:latin typeface="+mj-lt"/>
              </a:rPr>
              <a:t>B</a:t>
            </a:r>
          </a:p>
        </p:txBody>
      </p:sp>
      <p:sp>
        <p:nvSpPr>
          <p:cNvPr id="19" name="Line 3"/>
          <p:cNvSpPr>
            <a:spLocks noChangeShapeType="1"/>
          </p:cNvSpPr>
          <p:nvPr/>
        </p:nvSpPr>
        <p:spPr bwMode="auto">
          <a:xfrm flipV="1">
            <a:off x="4561066" y="5197202"/>
            <a:ext cx="1371600" cy="36576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20" name="Line 3"/>
          <p:cNvSpPr>
            <a:spLocks noChangeShapeType="1"/>
          </p:cNvSpPr>
          <p:nvPr/>
        </p:nvSpPr>
        <p:spPr bwMode="auto">
          <a:xfrm>
            <a:off x="4561066" y="4374242"/>
            <a:ext cx="1371600" cy="36576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21" name="TextBox 20"/>
          <p:cNvSpPr txBox="1"/>
          <p:nvPr/>
        </p:nvSpPr>
        <p:spPr>
          <a:xfrm>
            <a:off x="10524629" y="4287927"/>
            <a:ext cx="2053767" cy="1147365"/>
          </a:xfrm>
          <a:prstGeom prst="rect">
            <a:avLst/>
          </a:prstGeom>
          <a:noFill/>
        </p:spPr>
        <p:txBody>
          <a:bodyPr wrap="none" rtlCol="0">
            <a:spAutoFit/>
          </a:bodyPr>
          <a:lstStyle/>
          <a:p>
            <a:pPr algn="ctr"/>
            <a:r>
              <a:rPr lang="en-US">
                <a:latin typeface="+mj-lt"/>
              </a:rPr>
              <a:t>Departing </a:t>
            </a:r>
          </a:p>
          <a:p>
            <a:pPr algn="ctr"/>
            <a:r>
              <a:rPr lang="en-US" dirty="0">
                <a:latin typeface="+mj-lt"/>
              </a:rPr>
              <a:t>packets</a:t>
            </a:r>
          </a:p>
        </p:txBody>
      </p:sp>
      <p:sp>
        <p:nvSpPr>
          <p:cNvPr id="5" name="TextBox 4"/>
          <p:cNvSpPr txBox="1"/>
          <p:nvPr/>
        </p:nvSpPr>
        <p:spPr>
          <a:xfrm>
            <a:off x="7816215" y="4442198"/>
            <a:ext cx="2843252" cy="523220"/>
          </a:xfrm>
          <a:prstGeom prst="rect">
            <a:avLst/>
          </a:prstGeom>
          <a:noFill/>
        </p:spPr>
        <p:txBody>
          <a:bodyPr wrap="square" rtlCol="0">
            <a:spAutoFit/>
          </a:bodyPr>
          <a:lstStyle/>
          <a:p>
            <a:r>
              <a:rPr lang="en-US" sz="2800" dirty="0">
                <a:latin typeface="+mj-lt"/>
              </a:rPr>
              <a:t>Service Rate, </a:t>
            </a:r>
            <a:r>
              <a:rPr lang="en-US" sz="2800" i="1" dirty="0">
                <a:latin typeface="+mj-lt"/>
              </a:rPr>
              <a:t>R</a:t>
            </a:r>
          </a:p>
        </p:txBody>
      </p:sp>
      <p:sp>
        <p:nvSpPr>
          <p:cNvPr id="17" name="TextBox 16"/>
          <p:cNvSpPr txBox="1"/>
          <p:nvPr/>
        </p:nvSpPr>
        <p:spPr>
          <a:xfrm>
            <a:off x="2489793" y="4362633"/>
            <a:ext cx="2286344" cy="1200329"/>
          </a:xfrm>
          <a:prstGeom prst="rect">
            <a:avLst/>
          </a:prstGeom>
          <a:noFill/>
        </p:spPr>
        <p:txBody>
          <a:bodyPr wrap="square" rtlCol="0">
            <a:spAutoFit/>
          </a:bodyPr>
          <a:lstStyle/>
          <a:p>
            <a:pPr algn="ctr"/>
            <a:r>
              <a:rPr lang="en-US" sz="2400" dirty="0">
                <a:latin typeface="+mj-lt"/>
              </a:rPr>
              <a:t>Packets arriving </a:t>
            </a:r>
            <a:r>
              <a:rPr lang="en-US" sz="2400">
                <a:latin typeface="+mj-lt"/>
              </a:rPr>
              <a:t>to different ingress </a:t>
            </a:r>
            <a:r>
              <a:rPr lang="en-US" sz="2400" dirty="0">
                <a:latin typeface="+mj-lt"/>
              </a:rPr>
              <a:t>ports</a:t>
            </a:r>
          </a:p>
        </p:txBody>
      </p:sp>
      <p:sp>
        <p:nvSpPr>
          <p:cNvPr id="3" name="Rectangle 2"/>
          <p:cNvSpPr/>
          <p:nvPr/>
        </p:nvSpPr>
        <p:spPr bwMode="auto">
          <a:xfrm>
            <a:off x="1219200" y="3276600"/>
            <a:ext cx="990600" cy="609600"/>
          </a:xfrm>
          <a:prstGeom prst="rect">
            <a:avLst/>
          </a:prstGeom>
          <a:solidFill>
            <a:schemeClr val="accent6"/>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2" name="Rectangle 21"/>
          <p:cNvSpPr/>
          <p:nvPr/>
        </p:nvSpPr>
        <p:spPr bwMode="auto">
          <a:xfrm>
            <a:off x="6553200" y="4648200"/>
            <a:ext cx="990600" cy="609600"/>
          </a:xfrm>
          <a:prstGeom prst="rect">
            <a:avLst/>
          </a:prstGeom>
          <a:solidFill>
            <a:srgbClr val="FF0000"/>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3" name="Rectangle 22"/>
          <p:cNvSpPr/>
          <p:nvPr/>
        </p:nvSpPr>
        <p:spPr bwMode="auto">
          <a:xfrm>
            <a:off x="5562600" y="4648200"/>
            <a:ext cx="990600" cy="609600"/>
          </a:xfrm>
          <a:prstGeom prst="rect">
            <a:avLst/>
          </a:prstGeom>
          <a:solidFill>
            <a:schemeClr val="accent6"/>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Tree>
    <p:extLst>
      <p:ext uri="{BB962C8B-B14F-4D97-AF65-F5344CB8AC3E}">
        <p14:creationId xmlns:p14="http://schemas.microsoft.com/office/powerpoint/2010/main" val="890486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0" presetClass="path" presetSubtype="0" accel="50000" decel="50000" fill="hold" grpId="0" nodeType="afterEffect">
                                  <p:stCondLst>
                                    <p:cond delay="0"/>
                                  </p:stCondLst>
                                  <p:childTnLst>
                                    <p:animMotion origin="layout" path="M -0.00575 -0.00173 C -0.00217 0.02238 0.00163 0.04668 0.03244 0.07176 C 0.06326 0.09684 0.13476 0.13291 0.17893 0.14892 C 0.22287 0.16455 0.29687 0.16648 0.29687 0.16667 " pathEditMode="relative" rAng="0" ptsTypes="AAAA">
                                      <p:cBhvr>
                                        <p:cTn id="9" dur="1000" fill="hold"/>
                                        <p:tgtEl>
                                          <p:spTgt spid="3"/>
                                        </p:tgtEl>
                                        <p:attrNameLst>
                                          <p:attrName>ppt_x</p:attrName>
                                          <p:attrName>ppt_y</p:attrName>
                                        </p:attrNameLst>
                                      </p:cBhvr>
                                      <p:rCtr x="15126" y="8410"/>
                                    </p:animMotion>
                                  </p:childTnLst>
                                  <p:subTnLst>
                                    <p:set>
                                      <p:cBhvr override="childStyle">
                                        <p:cTn dur="1" fill="hold" display="0" masterRel="sameClick" afterEffect="1">
                                          <p:stCondLst>
                                            <p:cond evt="end" delay="0">
                                              <p:tn val="8"/>
                                            </p:cond>
                                          </p:stCondLst>
                                        </p:cTn>
                                        <p:tgtEl>
                                          <p:spTgt spid="3"/>
                                        </p:tgtEl>
                                        <p:attrNameLst>
                                          <p:attrName>style.visibility</p:attrName>
                                        </p:attrNameLst>
                                      </p:cBhvr>
                                      <p:to>
                                        <p:strVal val="hidden"/>
                                      </p:to>
                                    </p:set>
                                  </p:subTnLst>
                                </p:cTn>
                              </p:par>
                            </p:childTnLst>
                          </p:cTn>
                        </p:par>
                        <p:par>
                          <p:cTn id="10" fill="hold">
                            <p:stCondLst>
                              <p:cond delay="1000"/>
                            </p:stCondLst>
                            <p:childTnLst>
                              <p:par>
                                <p:cTn id="11" presetID="1" presetClass="entr" presetSubtype="0" fill="hold" grpId="1" nodeType="after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grpId="0" nodeType="clickEffect">
                                  <p:stCondLst>
                                    <p:cond delay="0"/>
                                  </p:stCondLst>
                                  <p:childTnLst>
                                    <p:animMotion origin="layout" path="M -2.5E-6 -1.85185E-6 L 0.28907 0.00155 " pathEditMode="relative" rAng="0" ptsTypes="AA">
                                      <p:cBhvr>
                                        <p:cTn id="16" dur="1000" fill="hold"/>
                                        <p:tgtEl>
                                          <p:spTgt spid="23"/>
                                        </p:tgtEl>
                                        <p:attrNameLst>
                                          <p:attrName>ppt_x</p:attrName>
                                          <p:attrName>ppt_y</p:attrName>
                                        </p:attrNameLst>
                                      </p:cBhvr>
                                      <p:rCtr x="14453" y="7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23" grpId="0" animBg="1"/>
      <p:bldP spid="23"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Weighted Fair Queueing (WFQ)</a:t>
            </a:r>
          </a:p>
        </p:txBody>
      </p:sp>
      <p:sp>
        <p:nvSpPr>
          <p:cNvPr id="4" name="Slide Number Placeholder 3"/>
          <p:cNvSpPr>
            <a:spLocks noGrp="1"/>
          </p:cNvSpPr>
          <p:nvPr>
            <p:ph type="sldNum" sz="quarter" idx="12"/>
          </p:nvPr>
        </p:nvSpPr>
        <p:spPr>
          <a:xfrm>
            <a:off x="11550273" y="7680960"/>
            <a:ext cx="3048000" cy="548640"/>
          </a:xfrm>
        </p:spPr>
        <p:txBody>
          <a:bodyPr/>
          <a:lstStyle/>
          <a:p>
            <a:fld id="{47BB83B6-92F4-494F-9F1D-BD99F394F2F6}" type="slidenum">
              <a:rPr lang="en-US" smtClean="0"/>
              <a:pPr/>
              <a:t>30</a:t>
            </a:fld>
            <a:endParaRPr lang="en-US" dirty="0"/>
          </a:p>
        </p:txBody>
      </p:sp>
      <p:sp>
        <p:nvSpPr>
          <p:cNvPr id="8" name="Line 3"/>
          <p:cNvSpPr>
            <a:spLocks noChangeShapeType="1"/>
          </p:cNvSpPr>
          <p:nvPr/>
        </p:nvSpPr>
        <p:spPr bwMode="auto">
          <a:xfrm>
            <a:off x="11506199" y="4583219"/>
            <a:ext cx="1644708" cy="0"/>
          </a:xfrm>
          <a:prstGeom prst="line">
            <a:avLst/>
          </a:prstGeom>
          <a:noFill/>
          <a:ln w="38100" cmpd="sng">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sp>
        <p:nvSpPr>
          <p:cNvPr id="9" name="Freeform 8"/>
          <p:cNvSpPr/>
          <p:nvPr/>
        </p:nvSpPr>
        <p:spPr>
          <a:xfrm rot="16200000" flipV="1">
            <a:off x="9082022" y="5073440"/>
            <a:ext cx="1366681" cy="1309987"/>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10" name="Freeform 9"/>
          <p:cNvSpPr/>
          <p:nvPr/>
        </p:nvSpPr>
        <p:spPr bwMode="auto">
          <a:xfrm>
            <a:off x="7086600" y="3996224"/>
            <a:ext cx="2039464" cy="1183341"/>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1" name="Freeform 10"/>
          <p:cNvSpPr/>
          <p:nvPr/>
        </p:nvSpPr>
        <p:spPr>
          <a:xfrm rot="5400000">
            <a:off x="9098286" y="2800338"/>
            <a:ext cx="1358136" cy="1302580"/>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12" name="Freeform 11"/>
          <p:cNvSpPr/>
          <p:nvPr/>
        </p:nvSpPr>
        <p:spPr bwMode="auto">
          <a:xfrm>
            <a:off x="7088581" y="2200122"/>
            <a:ext cx="2021791" cy="1183341"/>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5" name="Rectangle 24"/>
          <p:cNvSpPr/>
          <p:nvPr/>
        </p:nvSpPr>
        <p:spPr>
          <a:xfrm>
            <a:off x="9110372" y="2057400"/>
            <a:ext cx="550151" cy="619850"/>
          </a:xfrm>
          <a:prstGeom prst="rect">
            <a:avLst/>
          </a:prstGeom>
        </p:spPr>
        <p:txBody>
          <a:bodyPr wrap="none">
            <a:spAutoFit/>
          </a:bodyPr>
          <a:lstStyle/>
          <a:p>
            <a:r>
              <a:rPr lang="en-US" i="1" dirty="0">
                <a:latin typeface="Times New Roman" charset="0"/>
                <a:ea typeface="Times New Roman" charset="0"/>
                <a:cs typeface="Times New Roman" charset="0"/>
              </a:rPr>
              <a:t>a</a:t>
            </a:r>
            <a:r>
              <a:rPr lang="en-US" i="1" baseline="-25000" dirty="0">
                <a:latin typeface="Times New Roman" charset="0"/>
                <a:ea typeface="Times New Roman" charset="0"/>
                <a:cs typeface="Times New Roman" charset="0"/>
              </a:rPr>
              <a:t>1</a:t>
            </a:r>
            <a:endParaRPr lang="en-US" i="1" baseline="-25000" dirty="0">
              <a:effectLst/>
              <a:latin typeface="Times New Roman" charset="0"/>
              <a:ea typeface="Times New Roman" charset="0"/>
              <a:cs typeface="Times New Roman" charset="0"/>
            </a:endParaRPr>
          </a:p>
        </p:txBody>
      </p:sp>
      <p:sp>
        <p:nvSpPr>
          <p:cNvPr id="26" name="Freeform 25"/>
          <p:cNvSpPr/>
          <p:nvPr/>
        </p:nvSpPr>
        <p:spPr bwMode="auto">
          <a:xfrm>
            <a:off x="7088581" y="5792326"/>
            <a:ext cx="2021791" cy="1183341"/>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cxnSp>
        <p:nvCxnSpPr>
          <p:cNvPr id="30" name="Straight Connector 29"/>
          <p:cNvCxnSpPr/>
          <p:nvPr/>
        </p:nvCxnSpPr>
        <p:spPr bwMode="auto">
          <a:xfrm>
            <a:off x="8001000" y="5327160"/>
            <a:ext cx="0" cy="275275"/>
          </a:xfrm>
          <a:prstGeom prst="line">
            <a:avLst/>
          </a:prstGeom>
          <a:solidFill>
            <a:schemeClr val="accent1"/>
          </a:solidFill>
          <a:ln w="28575" cap="flat" cmpd="sng" algn="ctr">
            <a:solidFill>
              <a:schemeClr val="tx1"/>
            </a:solidFill>
            <a:prstDash val="sysDot"/>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31" name="Rectangle 30"/>
          <p:cNvSpPr/>
          <p:nvPr/>
        </p:nvSpPr>
        <p:spPr>
          <a:xfrm>
            <a:off x="9110371" y="3810000"/>
            <a:ext cx="486030" cy="619850"/>
          </a:xfrm>
          <a:prstGeom prst="rect">
            <a:avLst/>
          </a:prstGeom>
        </p:spPr>
        <p:txBody>
          <a:bodyPr wrap="none">
            <a:spAutoFit/>
          </a:bodyPr>
          <a:lstStyle/>
          <a:p>
            <a:r>
              <a:rPr lang="en-US" i="1" dirty="0">
                <a:latin typeface="Times New Roman" charset="0"/>
                <a:ea typeface="Times New Roman" charset="0"/>
                <a:cs typeface="Times New Roman" charset="0"/>
              </a:rPr>
              <a:t>a</a:t>
            </a:r>
            <a:r>
              <a:rPr lang="en-US" i="1" baseline="-25000" dirty="0">
                <a:latin typeface="Times New Roman" charset="0"/>
                <a:ea typeface="Times New Roman" charset="0"/>
                <a:cs typeface="Times New Roman" charset="0"/>
              </a:rPr>
              <a:t>i</a:t>
            </a:r>
            <a:endParaRPr lang="en-US" i="1" baseline="-25000" dirty="0">
              <a:effectLst/>
              <a:latin typeface="Times New Roman" charset="0"/>
              <a:ea typeface="Times New Roman" charset="0"/>
              <a:cs typeface="Times New Roman" charset="0"/>
            </a:endParaRPr>
          </a:p>
        </p:txBody>
      </p:sp>
      <p:sp>
        <p:nvSpPr>
          <p:cNvPr id="32" name="Rectangle 31"/>
          <p:cNvSpPr/>
          <p:nvPr/>
        </p:nvSpPr>
        <p:spPr>
          <a:xfrm>
            <a:off x="9067800" y="5638800"/>
            <a:ext cx="599844" cy="619850"/>
          </a:xfrm>
          <a:prstGeom prst="rect">
            <a:avLst/>
          </a:prstGeom>
        </p:spPr>
        <p:txBody>
          <a:bodyPr wrap="none">
            <a:spAutoFit/>
          </a:bodyPr>
          <a:lstStyle/>
          <a:p>
            <a:r>
              <a:rPr lang="en-US" i="1" dirty="0" err="1">
                <a:latin typeface="Times New Roman" charset="0"/>
                <a:ea typeface="Times New Roman" charset="0"/>
                <a:cs typeface="Times New Roman" charset="0"/>
              </a:rPr>
              <a:t>a</a:t>
            </a:r>
            <a:r>
              <a:rPr lang="en-US" i="1" baseline="-25000" dirty="0" err="1">
                <a:latin typeface="Times New Roman" charset="0"/>
                <a:ea typeface="Times New Roman" charset="0"/>
                <a:cs typeface="Times New Roman" charset="0"/>
              </a:rPr>
              <a:t>N</a:t>
            </a:r>
            <a:endParaRPr lang="en-US" i="1" baseline="-25000" dirty="0">
              <a:effectLst/>
              <a:latin typeface="Times New Roman" charset="0"/>
              <a:ea typeface="Times New Roman" charset="0"/>
              <a:cs typeface="Times New Roman" charset="0"/>
            </a:endParaRPr>
          </a:p>
        </p:txBody>
      </p:sp>
      <p:sp>
        <p:nvSpPr>
          <p:cNvPr id="33" name="Line 3"/>
          <p:cNvSpPr>
            <a:spLocks noChangeShapeType="1"/>
          </p:cNvSpPr>
          <p:nvPr/>
        </p:nvSpPr>
        <p:spPr bwMode="auto">
          <a:xfrm>
            <a:off x="9110369" y="4583219"/>
            <a:ext cx="839704" cy="0"/>
          </a:xfrm>
          <a:prstGeom prst="line">
            <a:avLst/>
          </a:prstGeom>
          <a:noFill/>
          <a:ln w="38100" cmpd="sng">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cxnSp>
        <p:nvCxnSpPr>
          <p:cNvPr id="35" name="Straight Connector 34"/>
          <p:cNvCxnSpPr/>
          <p:nvPr/>
        </p:nvCxnSpPr>
        <p:spPr bwMode="auto">
          <a:xfrm>
            <a:off x="8610600" y="2438400"/>
            <a:ext cx="0" cy="685800"/>
          </a:xfrm>
          <a:prstGeom prst="line">
            <a:avLst/>
          </a:prstGeom>
          <a:solidFill>
            <a:schemeClr val="accent1"/>
          </a:solidFill>
          <a:ln w="952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6" name="Straight Connector 35"/>
          <p:cNvCxnSpPr/>
          <p:nvPr/>
        </p:nvCxnSpPr>
        <p:spPr bwMode="auto">
          <a:xfrm>
            <a:off x="8610600" y="4249266"/>
            <a:ext cx="0" cy="685800"/>
          </a:xfrm>
          <a:prstGeom prst="line">
            <a:avLst/>
          </a:prstGeom>
          <a:solidFill>
            <a:schemeClr val="accent1"/>
          </a:solidFill>
          <a:ln w="952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7" name="Straight Connector 36"/>
          <p:cNvCxnSpPr/>
          <p:nvPr/>
        </p:nvCxnSpPr>
        <p:spPr bwMode="auto">
          <a:xfrm>
            <a:off x="8610600" y="6060132"/>
            <a:ext cx="0" cy="685800"/>
          </a:xfrm>
          <a:prstGeom prst="line">
            <a:avLst/>
          </a:prstGeom>
          <a:solidFill>
            <a:schemeClr val="accent1"/>
          </a:solidFill>
          <a:ln w="952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40" name="TextBox 39"/>
          <p:cNvSpPr txBox="1"/>
          <p:nvPr/>
        </p:nvSpPr>
        <p:spPr>
          <a:xfrm>
            <a:off x="11782882" y="4040144"/>
            <a:ext cx="453970" cy="619850"/>
          </a:xfrm>
          <a:prstGeom prst="rect">
            <a:avLst/>
          </a:prstGeom>
          <a:noFill/>
        </p:spPr>
        <p:txBody>
          <a:bodyPr wrap="none" rtlCol="0">
            <a:spAutoFit/>
          </a:bodyPr>
          <a:lstStyle/>
          <a:p>
            <a:r>
              <a:rPr lang="en-US" i="1" dirty="0">
                <a:latin typeface="Times New Roman" charset="0"/>
                <a:ea typeface="Times New Roman" charset="0"/>
                <a:cs typeface="Times New Roman" charset="0"/>
              </a:rPr>
              <a:t>R</a:t>
            </a:r>
          </a:p>
        </p:txBody>
      </p:sp>
      <p:grpSp>
        <p:nvGrpSpPr>
          <p:cNvPr id="44" name="Group 43"/>
          <p:cNvGrpSpPr/>
          <p:nvPr/>
        </p:nvGrpSpPr>
        <p:grpSpPr>
          <a:xfrm>
            <a:off x="5485470" y="7086600"/>
            <a:ext cx="8687730" cy="619850"/>
            <a:chOff x="5409270" y="7086600"/>
            <a:chExt cx="8687730" cy="619850"/>
          </a:xfrm>
        </p:grpSpPr>
        <p:sp>
          <p:nvSpPr>
            <p:cNvPr id="43" name="Rectangle 42"/>
            <p:cNvSpPr/>
            <p:nvPr/>
          </p:nvSpPr>
          <p:spPr bwMode="auto">
            <a:xfrm>
              <a:off x="5409270" y="7086600"/>
              <a:ext cx="8687730" cy="594360"/>
            </a:xfrm>
            <a:prstGeom prst="rect">
              <a:avLst/>
            </a:prstGeom>
            <a:solidFill>
              <a:schemeClr val="bg1"/>
            </a:solidFill>
            <a:ln w="9525" cap="flat" cmpd="sng" algn="ctr">
              <a:solidFill>
                <a:schemeClr val="tx1"/>
              </a:solidFill>
              <a:prstDash val="solid"/>
              <a:round/>
              <a:headEnd type="none" w="med" len="med"/>
              <a:tailEnd type="none" w="med" len="med"/>
            </a:ln>
            <a:effectLst>
              <a:outerShdw blurRad="50800" dist="38100" dir="8100000" algn="tr" rotWithShape="0">
                <a:prstClr val="black">
                  <a:alpha val="40000"/>
                </a:prstClr>
              </a:outerShdw>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1" name="TextBox 40"/>
            <p:cNvSpPr txBox="1"/>
            <p:nvPr/>
          </p:nvSpPr>
          <p:spPr>
            <a:xfrm>
              <a:off x="5409270" y="7086600"/>
              <a:ext cx="7861887" cy="619850"/>
            </a:xfrm>
            <a:prstGeom prst="rect">
              <a:avLst/>
            </a:prstGeom>
            <a:noFill/>
          </p:spPr>
          <p:txBody>
            <a:bodyPr wrap="square" rtlCol="0">
              <a:spAutoFit/>
            </a:bodyPr>
            <a:lstStyle/>
            <a:p>
              <a:r>
                <a:rPr lang="en-US" dirty="0">
                  <a:latin typeface="+mj-lt"/>
                </a:rPr>
                <a:t>Flow</a:t>
              </a:r>
              <a:r>
                <a:rPr lang="en-US" i="1" dirty="0">
                  <a:latin typeface="+mj-lt"/>
                </a:rPr>
                <a:t> </a:t>
              </a:r>
              <a:r>
                <a:rPr lang="en-US" i="1" dirty="0" err="1">
                  <a:latin typeface="Times New Roman" charset="0"/>
                  <a:ea typeface="Times New Roman" charset="0"/>
                  <a:cs typeface="Times New Roman" charset="0"/>
                </a:rPr>
                <a:t>i</a:t>
              </a:r>
              <a:r>
                <a:rPr lang="en-US" i="1" dirty="0">
                  <a:latin typeface="+mj-lt"/>
                </a:rPr>
                <a:t> </a:t>
              </a:r>
              <a:r>
                <a:rPr lang="en-US" dirty="0">
                  <a:latin typeface="+mj-lt"/>
                </a:rPr>
                <a:t>is guaranteed to receive at least rate  </a:t>
              </a:r>
            </a:p>
          </p:txBody>
        </p:sp>
        <p:sp>
          <p:nvSpPr>
            <p:cNvPr id="42" name="Rectangle 41"/>
            <p:cNvSpPr/>
            <p:nvPr/>
          </p:nvSpPr>
          <p:spPr>
            <a:xfrm>
              <a:off x="13074707" y="7086600"/>
              <a:ext cx="755335" cy="619850"/>
            </a:xfrm>
            <a:prstGeom prst="rect">
              <a:avLst/>
            </a:prstGeom>
          </p:spPr>
          <p:txBody>
            <a:bodyPr wrap="none">
              <a:spAutoFit/>
            </a:bodyPr>
            <a:lstStyle/>
            <a:p>
              <a:r>
                <a:rPr lang="en-US" i="1" dirty="0" err="1">
                  <a:latin typeface="Times New Roman" charset="0"/>
                  <a:ea typeface="Times New Roman" charset="0"/>
                  <a:cs typeface="Times New Roman" charset="0"/>
                </a:rPr>
                <a:t>a</a:t>
              </a:r>
              <a:r>
                <a:rPr lang="en-US" i="1" baseline="-25000" dirty="0" err="1">
                  <a:latin typeface="Times New Roman" charset="0"/>
                  <a:ea typeface="Times New Roman" charset="0"/>
                  <a:cs typeface="Times New Roman" charset="0"/>
                </a:rPr>
                <a:t>i</a:t>
              </a:r>
              <a:r>
                <a:rPr lang="en-US" i="1" dirty="0" err="1">
                  <a:latin typeface="Times New Roman" charset="0"/>
                  <a:ea typeface="Times New Roman" charset="0"/>
                  <a:cs typeface="Times New Roman" charset="0"/>
                </a:rPr>
                <a:t>R</a:t>
              </a:r>
              <a:endParaRPr lang="en-US" i="1" dirty="0">
                <a:effectLst/>
                <a:latin typeface="Times New Roman" charset="0"/>
                <a:ea typeface="Times New Roman" charset="0"/>
                <a:cs typeface="Times New Roman" charset="0"/>
              </a:endParaRPr>
            </a:p>
          </p:txBody>
        </p:sp>
      </p:grpSp>
      <p:sp>
        <p:nvSpPr>
          <p:cNvPr id="34" name="Line 3"/>
          <p:cNvSpPr>
            <a:spLocks noChangeShapeType="1"/>
          </p:cNvSpPr>
          <p:nvPr/>
        </p:nvSpPr>
        <p:spPr bwMode="auto">
          <a:xfrm>
            <a:off x="2133944" y="4529726"/>
            <a:ext cx="896693" cy="15460"/>
          </a:xfrm>
          <a:prstGeom prst="line">
            <a:avLst/>
          </a:prstGeom>
          <a:noFill/>
          <a:ln w="38100" cmpd="sng">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sp>
        <p:nvSpPr>
          <p:cNvPr id="45" name="Line 3"/>
          <p:cNvSpPr>
            <a:spLocks noChangeShapeType="1"/>
          </p:cNvSpPr>
          <p:nvPr/>
        </p:nvSpPr>
        <p:spPr bwMode="auto">
          <a:xfrm flipV="1">
            <a:off x="2005856" y="4822075"/>
            <a:ext cx="1024782" cy="223018"/>
          </a:xfrm>
          <a:prstGeom prst="line">
            <a:avLst/>
          </a:prstGeom>
          <a:noFill/>
          <a:ln w="38100" cmpd="sng">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sp>
        <p:nvSpPr>
          <p:cNvPr id="46" name="Line 3"/>
          <p:cNvSpPr>
            <a:spLocks noChangeShapeType="1"/>
          </p:cNvSpPr>
          <p:nvPr/>
        </p:nvSpPr>
        <p:spPr bwMode="auto">
          <a:xfrm>
            <a:off x="1981200" y="3905070"/>
            <a:ext cx="1066800" cy="317953"/>
          </a:xfrm>
          <a:prstGeom prst="line">
            <a:avLst/>
          </a:prstGeom>
          <a:noFill/>
          <a:ln w="38100" cmpd="sng">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sp>
        <p:nvSpPr>
          <p:cNvPr id="48" name="Freeform 47"/>
          <p:cNvSpPr/>
          <p:nvPr/>
        </p:nvSpPr>
        <p:spPr>
          <a:xfrm flipV="1">
            <a:off x="4485464" y="4994533"/>
            <a:ext cx="2473392" cy="1417240"/>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49" name="Freeform 48"/>
          <p:cNvSpPr/>
          <p:nvPr/>
        </p:nvSpPr>
        <p:spPr>
          <a:xfrm>
            <a:off x="4485463" y="2772560"/>
            <a:ext cx="2473393" cy="1284158"/>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50" name="Line 3"/>
          <p:cNvSpPr>
            <a:spLocks noChangeShapeType="1"/>
          </p:cNvSpPr>
          <p:nvPr/>
        </p:nvSpPr>
        <p:spPr bwMode="auto">
          <a:xfrm flipV="1">
            <a:off x="4895508" y="4529726"/>
            <a:ext cx="2063347" cy="22450"/>
          </a:xfrm>
          <a:prstGeom prst="line">
            <a:avLst/>
          </a:prstGeom>
          <a:noFill/>
          <a:ln w="38100" cmpd="sng">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sp>
        <p:nvSpPr>
          <p:cNvPr id="13" name="Rounded Rectangle 12"/>
          <p:cNvSpPr/>
          <p:nvPr/>
        </p:nvSpPr>
        <p:spPr bwMode="auto">
          <a:xfrm>
            <a:off x="3048000" y="4040144"/>
            <a:ext cx="2272320" cy="1004949"/>
          </a:xfrm>
          <a:prstGeom prst="roundRect">
            <a:avLst/>
          </a:prstGeom>
          <a:solidFill>
            <a:srgbClr val="FF8E7D"/>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mj-lt"/>
                <a:ea typeface="ＭＳ Ｐゴシック" charset="0"/>
              </a:rPr>
              <a:t>Classify</a:t>
            </a:r>
            <a:r>
              <a:rPr kumimoji="0" lang="en-US" sz="2400" b="0" i="0" u="none" strike="noStrike" cap="none" normalizeH="0">
                <a:ln>
                  <a:noFill/>
                </a:ln>
                <a:solidFill>
                  <a:schemeClr val="tx1"/>
                </a:solidFill>
                <a:effectLst/>
                <a:latin typeface="+mj-lt"/>
                <a:ea typeface="ＭＳ Ｐゴシック" charset="0"/>
              </a:rPr>
              <a:t> packets into flows</a:t>
            </a:r>
            <a:endParaRPr kumimoji="0" lang="en-US" sz="2400" b="0" i="0" u="none" strike="noStrike" cap="none" normalizeH="0" baseline="0">
              <a:ln>
                <a:noFill/>
              </a:ln>
              <a:solidFill>
                <a:schemeClr val="tx1"/>
              </a:solidFill>
              <a:effectLst/>
              <a:latin typeface="+mj-lt"/>
              <a:ea typeface="ＭＳ Ｐゴシック" charset="0"/>
            </a:endParaRPr>
          </a:p>
        </p:txBody>
      </p:sp>
      <p:sp>
        <p:nvSpPr>
          <p:cNvPr id="14" name="TextBox 13"/>
          <p:cNvSpPr txBox="1"/>
          <p:nvPr/>
        </p:nvSpPr>
        <p:spPr>
          <a:xfrm>
            <a:off x="-344" y="3905071"/>
            <a:ext cx="2286344" cy="1200329"/>
          </a:xfrm>
          <a:prstGeom prst="rect">
            <a:avLst/>
          </a:prstGeom>
          <a:noFill/>
        </p:spPr>
        <p:txBody>
          <a:bodyPr wrap="square" rtlCol="0">
            <a:spAutoFit/>
          </a:bodyPr>
          <a:lstStyle/>
          <a:p>
            <a:pPr algn="ctr"/>
            <a:r>
              <a:rPr lang="en-US" sz="2400" dirty="0">
                <a:latin typeface="+mj-lt"/>
              </a:rPr>
              <a:t>Packets arriving </a:t>
            </a:r>
            <a:r>
              <a:rPr lang="en-US" sz="2400">
                <a:latin typeface="+mj-lt"/>
              </a:rPr>
              <a:t>to different ingress </a:t>
            </a:r>
            <a:r>
              <a:rPr lang="en-US" sz="2400" dirty="0">
                <a:latin typeface="+mj-lt"/>
              </a:rPr>
              <a:t>ports</a:t>
            </a:r>
          </a:p>
        </p:txBody>
      </p:sp>
      <p:sp>
        <p:nvSpPr>
          <p:cNvPr id="51" name="Rounded Rectangle 50"/>
          <p:cNvSpPr/>
          <p:nvPr/>
        </p:nvSpPr>
        <p:spPr bwMode="auto">
          <a:xfrm>
            <a:off x="9941315" y="4130696"/>
            <a:ext cx="1564885" cy="914397"/>
          </a:xfrm>
          <a:prstGeom prst="roundRect">
            <a:avLst/>
          </a:prstGeom>
          <a:solidFill>
            <a:srgbClr val="FF8E7D"/>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ctr"/>
            <a:r>
              <a:rPr lang="en-US" sz="2400">
                <a:latin typeface="+mj-lt"/>
              </a:rPr>
              <a:t>Packet scheduler</a:t>
            </a:r>
            <a:endParaRPr lang="en-US" sz="2400" dirty="0">
              <a:latin typeface="+mj-lt"/>
            </a:endParaRPr>
          </a:p>
        </p:txBody>
      </p:sp>
      <p:sp>
        <p:nvSpPr>
          <p:cNvPr id="47" name="Rectangle 46"/>
          <p:cNvSpPr/>
          <p:nvPr/>
        </p:nvSpPr>
        <p:spPr bwMode="auto">
          <a:xfrm>
            <a:off x="838199" y="3143024"/>
            <a:ext cx="909021" cy="666976"/>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52" name="Rectangle 51"/>
          <p:cNvSpPr/>
          <p:nvPr/>
        </p:nvSpPr>
        <p:spPr bwMode="auto">
          <a:xfrm>
            <a:off x="838200" y="3143024"/>
            <a:ext cx="909021" cy="666976"/>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cxnSp>
        <p:nvCxnSpPr>
          <p:cNvPr id="16" name="Straight Arrow Connector 15"/>
          <p:cNvCxnSpPr/>
          <p:nvPr/>
        </p:nvCxnSpPr>
        <p:spPr bwMode="auto">
          <a:xfrm>
            <a:off x="7086600" y="3707212"/>
            <a:ext cx="2039292" cy="26588"/>
          </a:xfrm>
          <a:prstGeom prst="straightConnector1">
            <a:avLst/>
          </a:prstGeom>
          <a:solidFill>
            <a:schemeClr val="accent1"/>
          </a:solidFill>
          <a:ln w="9525" cap="flat" cmpd="sng" algn="ctr">
            <a:solidFill>
              <a:schemeClr val="tx1"/>
            </a:solidFill>
            <a:prstDash val="solid"/>
            <a:round/>
            <a:headEnd type="triangle"/>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5" name="TextBox 4"/>
          <p:cNvSpPr txBox="1"/>
          <p:nvPr/>
        </p:nvSpPr>
        <p:spPr>
          <a:xfrm>
            <a:off x="7799674" y="3439180"/>
            <a:ext cx="429926" cy="523220"/>
          </a:xfrm>
          <a:prstGeom prst="rect">
            <a:avLst/>
          </a:prstGeom>
          <a:solidFill>
            <a:schemeClr val="bg1"/>
          </a:solidFill>
        </p:spPr>
        <p:txBody>
          <a:bodyPr wrap="none" rtlCol="0">
            <a:spAutoFit/>
          </a:bodyPr>
          <a:lstStyle/>
          <a:p>
            <a:r>
              <a:rPr lang="en-US" sz="2800" i="1" dirty="0">
                <a:latin typeface="Times New Roman" charset="0"/>
                <a:ea typeface="Times New Roman" charset="0"/>
                <a:cs typeface="Times New Roman" charset="0"/>
              </a:rPr>
              <a:t>b</a:t>
            </a:r>
            <a:r>
              <a:rPr lang="en-US" sz="2800" i="1" baseline="-25000" dirty="0">
                <a:latin typeface="Times New Roman" charset="0"/>
                <a:ea typeface="Times New Roman" charset="0"/>
                <a:cs typeface="Times New Roman" charset="0"/>
              </a:rPr>
              <a:t>i</a:t>
            </a:r>
          </a:p>
        </p:txBody>
      </p:sp>
      <p:grpSp>
        <p:nvGrpSpPr>
          <p:cNvPr id="17" name="Group 16"/>
          <p:cNvGrpSpPr/>
          <p:nvPr/>
        </p:nvGrpSpPr>
        <p:grpSpPr>
          <a:xfrm>
            <a:off x="1097280" y="5709875"/>
            <a:ext cx="3086880" cy="1757725"/>
            <a:chOff x="1097280" y="5709875"/>
            <a:chExt cx="3086880" cy="1757725"/>
          </a:xfrm>
        </p:grpSpPr>
        <p:sp>
          <p:nvSpPr>
            <p:cNvPr id="15" name="Rectangle 14"/>
            <p:cNvSpPr/>
            <p:nvPr/>
          </p:nvSpPr>
          <p:spPr bwMode="auto">
            <a:xfrm>
              <a:off x="1097280" y="5709875"/>
              <a:ext cx="3086880" cy="1757725"/>
            </a:xfrm>
            <a:prstGeom prst="rect">
              <a:avLst/>
            </a:prstGeom>
            <a:solidFill>
              <a:schemeClr val="bg1"/>
            </a:solidFill>
            <a:ln w="9525" cap="flat" cmpd="sng" algn="ctr">
              <a:solidFill>
                <a:schemeClr val="tx1"/>
              </a:solidFill>
              <a:prstDash val="solid"/>
              <a:round/>
              <a:headEnd type="none" w="med" len="med"/>
              <a:tailEnd type="none" w="med" len="med"/>
            </a:ln>
            <a:effectLst>
              <a:outerShdw blurRad="50800" dist="76200" dir="2700000" algn="tl" rotWithShape="0">
                <a:prstClr val="black">
                  <a:alpha val="40000"/>
                </a:prstClr>
              </a:outerShdw>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mc:AlternateContent xmlns:mc="http://schemas.openxmlformats.org/markup-compatibility/2006" xmlns:a14="http://schemas.microsoft.com/office/drawing/2010/main">
          <mc:Choice Requires="a14">
            <p:sp>
              <p:nvSpPr>
                <p:cNvPr id="6" name="Rectangle 5"/>
                <p:cNvSpPr/>
                <p:nvPr/>
              </p:nvSpPr>
              <p:spPr>
                <a:xfrm>
                  <a:off x="2384237" y="5944325"/>
                  <a:ext cx="1501565" cy="12184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charset="0"/>
                            <a:ea typeface="Cambria Math" charset="0"/>
                            <a:cs typeface="Cambria Math" charset="0"/>
                          </a:rPr>
                          <m:t>≤</m:t>
                        </m:r>
                        <m:f>
                          <m:fPr>
                            <m:ctrlPr>
                              <a:rPr lang="bg-BG" b="0" i="1" smtClean="0">
                                <a:latin typeface="Cambria Math" panose="02040503050406030204" pitchFamily="18" charset="0"/>
                                <a:ea typeface="Cambria Math" charset="0"/>
                                <a:cs typeface="Cambria Math" charset="0"/>
                              </a:rPr>
                            </m:ctrlPr>
                          </m:fPr>
                          <m:num>
                            <m:sSub>
                              <m:sSubPr>
                                <m:ctrlPr>
                                  <a:rPr lang="en-US" b="0" i="1" smtClean="0">
                                    <a:latin typeface="Cambria Math" panose="02040503050406030204" pitchFamily="18" charset="0"/>
                                    <a:ea typeface="Cambria Math" charset="0"/>
                                    <a:cs typeface="Cambria Math" charset="0"/>
                                  </a:rPr>
                                </m:ctrlPr>
                              </m:sSubPr>
                              <m:e>
                                <m:r>
                                  <a:rPr lang="en-US" b="0" i="1" smtClean="0">
                                    <a:latin typeface="Cambria Math" charset="0"/>
                                    <a:ea typeface="Cambria Math" charset="0"/>
                                    <a:cs typeface="Cambria Math" charset="0"/>
                                  </a:rPr>
                                  <m:t>𝑏</m:t>
                                </m:r>
                              </m:e>
                              <m:sub>
                                <m:r>
                                  <a:rPr lang="en-US" b="0" i="1" smtClean="0">
                                    <a:latin typeface="Cambria Math" charset="0"/>
                                    <a:ea typeface="Cambria Math" charset="0"/>
                                    <a:cs typeface="Cambria Math" charset="0"/>
                                  </a:rPr>
                                  <m:t>𝑖</m:t>
                                </m:r>
                              </m:sub>
                            </m:sSub>
                          </m:num>
                          <m:den>
                            <m:sSub>
                              <m:sSubPr>
                                <m:ctrlPr>
                                  <a:rPr lang="en-US" i="1">
                                    <a:latin typeface="Cambria Math" panose="02040503050406030204" pitchFamily="18" charset="0"/>
                                    <a:ea typeface="Cambria Math" charset="0"/>
                                    <a:cs typeface="Cambria Math" charset="0"/>
                                  </a:rPr>
                                </m:ctrlPr>
                              </m:sSubPr>
                              <m:e>
                                <m:r>
                                  <a:rPr lang="en-US" b="0" i="1" smtClean="0">
                                    <a:latin typeface="Cambria Math" panose="02040503050406030204" pitchFamily="18" charset="0"/>
                                    <a:ea typeface="Cambria Math" charset="0"/>
                                    <a:cs typeface="Cambria Math" charset="0"/>
                                  </a:rPr>
                                  <m:t>𝑎</m:t>
                                </m:r>
                              </m:e>
                              <m:sub>
                                <m:r>
                                  <a:rPr lang="en-US" i="1">
                                    <a:latin typeface="Cambria Math" charset="0"/>
                                    <a:ea typeface="Cambria Math" charset="0"/>
                                    <a:cs typeface="Cambria Math" charset="0"/>
                                  </a:rPr>
                                  <m:t>𝑖</m:t>
                                </m:r>
                              </m:sub>
                            </m:sSub>
                            <m:r>
                              <a:rPr lang="en-US" i="1">
                                <a:latin typeface="Cambria Math" charset="0"/>
                                <a:ea typeface="Cambria Math" charset="0"/>
                                <a:cs typeface="Cambria Math" charset="0"/>
                              </a:rPr>
                              <m:t>𝑅</m:t>
                            </m:r>
                          </m:den>
                        </m:f>
                      </m:oMath>
                    </m:oMathPara>
                  </a14:m>
                  <a:endParaRPr lang="en-US" dirty="0"/>
                </a:p>
              </p:txBody>
            </p:sp>
          </mc:Choice>
          <mc:Fallback xmlns="">
            <p:sp>
              <p:nvSpPr>
                <p:cNvPr id="6" name="Rectangle 5"/>
                <p:cNvSpPr>
                  <a:spLocks noRot="1" noChangeAspect="1" noMove="1" noResize="1" noEditPoints="1" noAdjustHandles="1" noChangeArrowheads="1" noChangeShapeType="1" noTextEdit="1"/>
                </p:cNvSpPr>
                <p:nvPr/>
              </p:nvSpPr>
              <p:spPr>
                <a:xfrm>
                  <a:off x="2384237" y="5944325"/>
                  <a:ext cx="1501565" cy="1218475"/>
                </a:xfrm>
                <a:prstGeom prst="rect">
                  <a:avLst/>
                </a:prstGeom>
                <a:blipFill>
                  <a:blip r:embed="rId3"/>
                  <a:stretch>
                    <a:fillRect b="-2083"/>
                  </a:stretch>
                </a:blipFill>
              </p:spPr>
              <p:txBody>
                <a:bodyPr/>
                <a:lstStyle/>
                <a:p>
                  <a:r>
                    <a:rPr lang="en-US">
                      <a:noFill/>
                    </a:rPr>
                    <a:t> </a:t>
                  </a:r>
                </a:p>
              </p:txBody>
            </p:sp>
          </mc:Fallback>
        </mc:AlternateContent>
        <p:sp>
          <p:nvSpPr>
            <p:cNvPr id="7" name="TextBox 6"/>
            <p:cNvSpPr txBox="1"/>
            <p:nvPr/>
          </p:nvSpPr>
          <p:spPr>
            <a:xfrm>
              <a:off x="1295400" y="6224246"/>
              <a:ext cx="1135375" cy="619850"/>
            </a:xfrm>
            <a:prstGeom prst="rect">
              <a:avLst/>
            </a:prstGeom>
            <a:noFill/>
          </p:spPr>
          <p:txBody>
            <a:bodyPr wrap="none" rtlCol="0">
              <a:spAutoFit/>
            </a:bodyPr>
            <a:lstStyle/>
            <a:p>
              <a:r>
                <a:rPr lang="en-US">
                  <a:latin typeface="+mj-lt"/>
                </a:rPr>
                <a:t>delay</a:t>
              </a:r>
            </a:p>
          </p:txBody>
        </p:sp>
      </p:grpSp>
      <mc:AlternateContent xmlns:mc="http://schemas.openxmlformats.org/markup-compatibility/2006">
        <mc:Choice xmlns:a14="http://schemas.microsoft.com/office/drawing/2010/main" Requires="a14">
          <p:sp>
            <p:nvSpPr>
              <p:cNvPr id="53" name="TextBox 52">
                <a:extLst>
                  <a:ext uri="{FF2B5EF4-FFF2-40B4-BE49-F238E27FC236}">
                    <a16:creationId xmlns:a16="http://schemas.microsoft.com/office/drawing/2014/main" id="{4791AF08-EE8B-B44E-AD4B-39BB74CA6DB7}"/>
                  </a:ext>
                </a:extLst>
              </p:cNvPr>
              <p:cNvSpPr txBox="1"/>
              <p:nvPr/>
            </p:nvSpPr>
            <p:spPr>
              <a:xfrm>
                <a:off x="11016439" y="5377954"/>
                <a:ext cx="1990930" cy="1280351"/>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nary>
                        <m:naryPr>
                          <m:chr m:val="∑"/>
                          <m:supHide m:val="on"/>
                          <m:ctrlPr>
                            <a:rPr lang="en-US" i="1" smtClean="0">
                              <a:latin typeface="Cambria Math" panose="02040503050406030204" pitchFamily="18" charset="0"/>
                            </a:rPr>
                          </m:ctrlPr>
                        </m:naryPr>
                        <m:sub>
                          <m:r>
                            <m:rPr>
                              <m:brk m:alnAt="7"/>
                            </m:rPr>
                            <a:rPr lang="en-US" b="0" i="1" smtClean="0">
                              <a:latin typeface="Cambria Math" panose="02040503050406030204" pitchFamily="18" charset="0"/>
                            </a:rPr>
                            <m:t>𝑖</m:t>
                          </m:r>
                        </m:sub>
                        <m:sup/>
                        <m:e>
                          <m:sSub>
                            <m:sSubPr>
                              <m:ctrlPr>
                                <a:rPr lang="en-US"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𝑖</m:t>
                              </m:r>
                            </m:sub>
                          </m:sSub>
                        </m:e>
                      </m:nary>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rPr>
                        <m:t>1</m:t>
                      </m:r>
                    </m:oMath>
                  </m:oMathPara>
                </a14:m>
                <a:endParaRPr lang="en-US" dirty="0"/>
              </a:p>
            </p:txBody>
          </p:sp>
        </mc:Choice>
        <mc:Fallback>
          <p:sp>
            <p:nvSpPr>
              <p:cNvPr id="53" name="TextBox 52">
                <a:extLst>
                  <a:ext uri="{FF2B5EF4-FFF2-40B4-BE49-F238E27FC236}">
                    <a16:creationId xmlns:a16="http://schemas.microsoft.com/office/drawing/2014/main" id="{4791AF08-EE8B-B44E-AD4B-39BB74CA6DB7}"/>
                  </a:ext>
                </a:extLst>
              </p:cNvPr>
              <p:cNvSpPr txBox="1">
                <a:spLocks noRot="1" noChangeAspect="1" noMove="1" noResize="1" noEditPoints="1" noAdjustHandles="1" noChangeArrowheads="1" noChangeShapeType="1" noTextEdit="1"/>
              </p:cNvSpPr>
              <p:nvPr/>
            </p:nvSpPr>
            <p:spPr>
              <a:xfrm>
                <a:off x="11016439" y="5377954"/>
                <a:ext cx="1990930" cy="1280351"/>
              </a:xfrm>
              <a:prstGeom prst="rect">
                <a:avLst/>
              </a:prstGeom>
              <a:blipFill>
                <a:blip r:embed="rId4"/>
                <a:stretch>
                  <a:fillRect l="-78481" t="-145098" r="-3797" b="-201961"/>
                </a:stretch>
              </a:blipFill>
            </p:spPr>
            <p:txBody>
              <a:bodyPr/>
              <a:lstStyle/>
              <a:p>
                <a:r>
                  <a:rPr lang="en-US">
                    <a:noFill/>
                  </a:rPr>
                  <a:t> </a:t>
                </a:r>
              </a:p>
            </p:txBody>
          </p:sp>
        </mc:Fallback>
      </mc:AlternateContent>
    </p:spTree>
    <p:extLst>
      <p:ext uri="{BB962C8B-B14F-4D97-AF65-F5344CB8AC3E}">
        <p14:creationId xmlns:p14="http://schemas.microsoft.com/office/powerpoint/2010/main" val="576793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par>
                          <p:cTn id="7" fill="hold">
                            <p:stCondLst>
                              <p:cond delay="0"/>
                            </p:stCondLst>
                            <p:childTnLst>
                              <p:par>
                                <p:cTn id="8" presetID="0" presetClass="path" presetSubtype="0" accel="50000" decel="50000" fill="hold" grpId="1" nodeType="afterEffect">
                                  <p:stCondLst>
                                    <p:cond delay="0"/>
                                  </p:stCondLst>
                                  <p:childTnLst>
                                    <p:animMotion origin="layout" path="M -4.65278E-6 -3.7037E-6 C 0.00803 -0.00308 0.01617 -0.00598 0.04113 0.01351 C 0.06609 0.0328 0.07357 0.09684 0.14942 0.11652 C 0.22516 0.136 0.49632 0.13137 0.49632 0.13156 " pathEditMode="relative" rAng="0" ptsTypes="AAAA">
                                      <p:cBhvr>
                                        <p:cTn id="9" dur="1000" fill="hold"/>
                                        <p:tgtEl>
                                          <p:spTgt spid="47"/>
                                        </p:tgtEl>
                                        <p:attrNameLst>
                                          <p:attrName>ppt_x</p:attrName>
                                          <p:attrName>ppt_y</p:attrName>
                                        </p:attrNameLst>
                                      </p:cBhvr>
                                      <p:rCtr x="24816" y="6462"/>
                                    </p:animMotion>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0"/>
                                          </p:stCondLst>
                                        </p:cTn>
                                        <p:tgtEl>
                                          <p:spTgt spid="52"/>
                                        </p:tgtEl>
                                        <p:attrNameLst>
                                          <p:attrName>style.visibility</p:attrName>
                                        </p:attrNameLst>
                                      </p:cBhvr>
                                      <p:to>
                                        <p:strVal val="visible"/>
                                      </p:to>
                                    </p:set>
                                  </p:childTnLst>
                                </p:cTn>
                              </p:par>
                            </p:childTnLst>
                          </p:cTn>
                        </p:par>
                        <p:par>
                          <p:cTn id="13" fill="hold">
                            <p:stCondLst>
                              <p:cond delay="1000"/>
                            </p:stCondLst>
                            <p:childTnLst>
                              <p:par>
                                <p:cTn id="14" presetID="0" presetClass="path" presetSubtype="0" accel="50000" decel="50000" fill="hold" grpId="1" nodeType="afterEffect">
                                  <p:stCondLst>
                                    <p:cond delay="0"/>
                                  </p:stCondLst>
                                  <p:childTnLst>
                                    <p:animMotion origin="layout" path="M -4.65278E-6 -3.7037E-6 C 0.00684 -0.00308 0.01389 -0.00598 0.0357 0.01351 C 0.05751 0.0328 0.06392 0.09684 0.1301 0.11652 C 0.19608 0.136 0.43251 0.13137 0.43251 0.13156 " pathEditMode="relative" rAng="0" ptsTypes="AAAA">
                                      <p:cBhvr>
                                        <p:cTn id="15" dur="1000" fill="hold"/>
                                        <p:tgtEl>
                                          <p:spTgt spid="52"/>
                                        </p:tgtEl>
                                        <p:attrNameLst>
                                          <p:attrName>ppt_x</p:attrName>
                                          <p:attrName>ppt_y</p:attrName>
                                        </p:attrNameLst>
                                      </p:cBhvr>
                                      <p:rCtr x="21625" y="6462"/>
                                    </p:animMotion>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7" grpId="1" animBg="1"/>
      <p:bldP spid="52" grpId="0" animBg="1"/>
      <p:bldP spid="52"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6" name="Straight Connector 55"/>
          <p:cNvCxnSpPr/>
          <p:nvPr/>
        </p:nvCxnSpPr>
        <p:spPr bwMode="auto">
          <a:xfrm>
            <a:off x="12849388" y="4562794"/>
            <a:ext cx="1552412" cy="0"/>
          </a:xfrm>
          <a:prstGeom prst="line">
            <a:avLst/>
          </a:prstGeom>
          <a:solidFill>
            <a:schemeClr val="accent1"/>
          </a:solidFill>
          <a:ln w="28575" cap="flat" cmpd="sng" algn="ctr">
            <a:solidFill>
              <a:schemeClr val="accent3">
                <a:lumMod val="5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2" name="Straight Connector 41"/>
          <p:cNvCxnSpPr/>
          <p:nvPr/>
        </p:nvCxnSpPr>
        <p:spPr bwMode="auto">
          <a:xfrm>
            <a:off x="3505200" y="4868178"/>
            <a:ext cx="2660281" cy="1536488"/>
          </a:xfrm>
          <a:prstGeom prst="line">
            <a:avLst/>
          </a:prstGeom>
          <a:solidFill>
            <a:schemeClr val="accent1"/>
          </a:solidFill>
          <a:ln w="28575" cap="flat" cmpd="sng" algn="ctr">
            <a:solidFill>
              <a:schemeClr val="accent3">
                <a:lumMod val="5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4" name="Straight Connector 43"/>
          <p:cNvCxnSpPr/>
          <p:nvPr/>
        </p:nvCxnSpPr>
        <p:spPr bwMode="auto">
          <a:xfrm flipV="1">
            <a:off x="4179902" y="3102595"/>
            <a:ext cx="2010234" cy="1253560"/>
          </a:xfrm>
          <a:prstGeom prst="line">
            <a:avLst/>
          </a:prstGeom>
          <a:solidFill>
            <a:schemeClr val="accent1"/>
          </a:solidFill>
          <a:ln w="28575" cap="flat" cmpd="sng" algn="ctr">
            <a:solidFill>
              <a:schemeClr val="accent3">
                <a:lumMod val="5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7" name="Straight Connector 46"/>
          <p:cNvCxnSpPr/>
          <p:nvPr/>
        </p:nvCxnSpPr>
        <p:spPr bwMode="auto">
          <a:xfrm>
            <a:off x="8486613" y="3212115"/>
            <a:ext cx="2105187" cy="978885"/>
          </a:xfrm>
          <a:prstGeom prst="line">
            <a:avLst/>
          </a:prstGeom>
          <a:solidFill>
            <a:schemeClr val="accent1"/>
          </a:solidFill>
          <a:ln w="28575" cap="flat" cmpd="sng" algn="ctr">
            <a:solidFill>
              <a:schemeClr val="accent3">
                <a:lumMod val="5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0" name="Straight Connector 49"/>
          <p:cNvCxnSpPr/>
          <p:nvPr/>
        </p:nvCxnSpPr>
        <p:spPr bwMode="auto">
          <a:xfrm flipV="1">
            <a:off x="8486613" y="4953000"/>
            <a:ext cx="2666999" cy="1619460"/>
          </a:xfrm>
          <a:prstGeom prst="line">
            <a:avLst/>
          </a:prstGeom>
          <a:solidFill>
            <a:schemeClr val="accent1"/>
          </a:solidFill>
          <a:ln w="28575" cap="flat" cmpd="sng" algn="ctr">
            <a:solidFill>
              <a:schemeClr val="accent3">
                <a:lumMod val="5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 name="Title 1"/>
          <p:cNvSpPr>
            <a:spLocks noGrp="1"/>
          </p:cNvSpPr>
          <p:nvPr>
            <p:ph type="title"/>
          </p:nvPr>
        </p:nvSpPr>
        <p:spPr/>
        <p:txBody>
          <a:bodyPr/>
          <a:lstStyle/>
          <a:p>
            <a:r>
              <a:rPr lang="en-US" dirty="0"/>
              <a:t>Bounding end-to-end delay</a:t>
            </a:r>
          </a:p>
        </p:txBody>
      </p:sp>
      <p:sp>
        <p:nvSpPr>
          <p:cNvPr id="4" name="Slide Number Placeholder 3"/>
          <p:cNvSpPr>
            <a:spLocks noGrp="1"/>
          </p:cNvSpPr>
          <p:nvPr>
            <p:ph type="sldNum" sz="quarter" idx="12"/>
          </p:nvPr>
        </p:nvSpPr>
        <p:spPr>
          <a:xfrm>
            <a:off x="11153612" y="7680960"/>
            <a:ext cx="3048000" cy="548640"/>
          </a:xfrm>
        </p:spPr>
        <p:txBody>
          <a:bodyPr/>
          <a:lstStyle/>
          <a:p>
            <a:fld id="{47BB83B6-92F4-494F-9F1D-BD99F394F2F6}" type="slidenum">
              <a:rPr lang="en-US" smtClean="0"/>
              <a:pPr/>
              <a:t>31</a:t>
            </a:fld>
            <a:endParaRPr lang="en-US"/>
          </a:p>
        </p:txBody>
      </p:sp>
      <p:pic>
        <p:nvPicPr>
          <p:cNvPr id="24" name="Picture 42"/>
          <p:cNvPicPr>
            <a:picLocks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5514812" y="6172200"/>
            <a:ext cx="3352800" cy="990539"/>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pic>
        <p:nvPicPr>
          <p:cNvPr id="32" name="Picture 42"/>
          <p:cNvPicPr>
            <a:picLocks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9945624" y="4095540"/>
            <a:ext cx="3352800" cy="990539"/>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pic>
        <p:nvPicPr>
          <p:cNvPr id="40" name="Picture 42"/>
          <p:cNvPicPr>
            <a:picLocks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5514812" y="2553217"/>
            <a:ext cx="3352800" cy="990539"/>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cxnSp>
        <p:nvCxnSpPr>
          <p:cNvPr id="54" name="Straight Connector 53"/>
          <p:cNvCxnSpPr/>
          <p:nvPr/>
        </p:nvCxnSpPr>
        <p:spPr bwMode="auto">
          <a:xfrm>
            <a:off x="533400" y="4562794"/>
            <a:ext cx="942812" cy="19843"/>
          </a:xfrm>
          <a:prstGeom prst="line">
            <a:avLst/>
          </a:prstGeom>
          <a:solidFill>
            <a:schemeClr val="accent1"/>
          </a:solidFill>
          <a:ln w="28575" cap="flat" cmpd="sng" algn="ctr">
            <a:solidFill>
              <a:schemeClr val="accent3">
                <a:lumMod val="5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pic>
        <p:nvPicPr>
          <p:cNvPr id="16" name="Picture 42"/>
          <p:cNvPicPr>
            <a:picLocks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1323812" y="4095540"/>
            <a:ext cx="3352800" cy="990539"/>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sp>
        <p:nvSpPr>
          <p:cNvPr id="74" name="Rectangle 73"/>
          <p:cNvSpPr/>
          <p:nvPr/>
        </p:nvSpPr>
        <p:spPr bwMode="auto">
          <a:xfrm>
            <a:off x="224835" y="3701557"/>
            <a:ext cx="909021" cy="666976"/>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Tree>
    <p:extLst>
      <p:ext uri="{BB962C8B-B14F-4D97-AF65-F5344CB8AC3E}">
        <p14:creationId xmlns:p14="http://schemas.microsoft.com/office/powerpoint/2010/main" val="3542314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childTnLst>
                                </p:cTn>
                              </p:par>
                            </p:childTnLst>
                          </p:cTn>
                        </p:par>
                        <p:par>
                          <p:cTn id="7" fill="hold">
                            <p:stCondLst>
                              <p:cond delay="0"/>
                            </p:stCondLst>
                            <p:childTnLst>
                              <p:par>
                                <p:cTn id="8" presetID="0" presetClass="path" presetSubtype="0" accel="50000" decel="50000" fill="hold" grpId="1" nodeType="afterEffect">
                                  <p:stCondLst>
                                    <p:cond delay="0"/>
                                  </p:stCondLst>
                                  <p:childTnLst>
                                    <p:animMotion origin="layout" path="M 0 0 C 0.04253 -0.01293 0.08517 -0.02585 0.12869 -0.00212 C 0.1722 0.0216 0.21451 0.09491 0.26117 0.14236 C 0.30783 0.18981 0.36198 0.26234 0.40863 0.28241 C 0.45529 0.30228 0.49164 0.29822 0.54112 0.26234 C 0.59071 0.22646 0.6416 0.10494 0.70616 0.06674 C 0.77072 0.02855 0.92871 0.03337 0.92871 0.03337 " pathEditMode="relative" ptsTypes="AAAAAAA">
                                      <p:cBhvr>
                                        <p:cTn id="9" dur="2000" fill="hold"/>
                                        <p:tgtEl>
                                          <p:spTgt spid="7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74"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Bounding end-to-end delay</a:t>
            </a:r>
          </a:p>
        </p:txBody>
      </p:sp>
      <p:sp>
        <p:nvSpPr>
          <p:cNvPr id="4" name="Slide Number Placeholder 3"/>
          <p:cNvSpPr>
            <a:spLocks noGrp="1"/>
          </p:cNvSpPr>
          <p:nvPr>
            <p:ph type="sldNum" sz="quarter" idx="12"/>
          </p:nvPr>
        </p:nvSpPr>
        <p:spPr>
          <a:xfrm>
            <a:off x="11153612" y="7680960"/>
            <a:ext cx="3048000" cy="548640"/>
          </a:xfrm>
        </p:spPr>
        <p:txBody>
          <a:bodyPr/>
          <a:lstStyle/>
          <a:p>
            <a:fld id="{47BB83B6-92F4-494F-9F1D-BD99F394F2F6}" type="slidenum">
              <a:rPr lang="en-US" smtClean="0"/>
              <a:pPr/>
              <a:t>32</a:t>
            </a:fld>
            <a:endParaRPr lang="en-US" dirty="0"/>
          </a:p>
        </p:txBody>
      </p:sp>
      <p:sp>
        <p:nvSpPr>
          <p:cNvPr id="17" name="Freeform 16"/>
          <p:cNvSpPr/>
          <p:nvPr/>
        </p:nvSpPr>
        <p:spPr bwMode="auto">
          <a:xfrm>
            <a:off x="6571136" y="6225284"/>
            <a:ext cx="896464" cy="728176"/>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18" name="Rectangle 17"/>
          <p:cNvSpPr/>
          <p:nvPr/>
        </p:nvSpPr>
        <p:spPr>
          <a:xfrm>
            <a:off x="7528955" y="5886659"/>
            <a:ext cx="673582" cy="619850"/>
          </a:xfrm>
          <a:prstGeom prst="rect">
            <a:avLst/>
          </a:prstGeom>
        </p:spPr>
        <p:txBody>
          <a:bodyPr wrap="none">
            <a:spAutoFit/>
          </a:bodyPr>
          <a:lstStyle/>
          <a:p>
            <a:r>
              <a:rPr lang="en-US" i="1" dirty="0" err="1">
                <a:latin typeface="Times New Roman" charset="0"/>
                <a:ea typeface="Times New Roman" charset="0"/>
                <a:cs typeface="Times New Roman" charset="0"/>
              </a:rPr>
              <a:t>aR</a:t>
            </a:r>
            <a:endParaRPr lang="en-US" i="1" baseline="-25000" dirty="0">
              <a:effectLst/>
              <a:latin typeface="Times New Roman" charset="0"/>
              <a:ea typeface="Times New Roman" charset="0"/>
              <a:cs typeface="Times New Roman" charset="0"/>
            </a:endParaRPr>
          </a:p>
        </p:txBody>
      </p:sp>
      <p:sp>
        <p:nvSpPr>
          <p:cNvPr id="19" name="Line 3"/>
          <p:cNvSpPr>
            <a:spLocks noChangeShapeType="1"/>
          </p:cNvSpPr>
          <p:nvPr/>
        </p:nvSpPr>
        <p:spPr bwMode="auto">
          <a:xfrm>
            <a:off x="7451905" y="6572459"/>
            <a:ext cx="839704" cy="0"/>
          </a:xfrm>
          <a:prstGeom prst="line">
            <a:avLst/>
          </a:prstGeom>
          <a:noFill/>
          <a:ln w="38100" cmpd="sng">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cxnSp>
        <p:nvCxnSpPr>
          <p:cNvPr id="20" name="Straight Connector 19"/>
          <p:cNvCxnSpPr/>
          <p:nvPr/>
        </p:nvCxnSpPr>
        <p:spPr bwMode="auto">
          <a:xfrm>
            <a:off x="7104536" y="6404666"/>
            <a:ext cx="0" cy="354119"/>
          </a:xfrm>
          <a:prstGeom prst="line">
            <a:avLst/>
          </a:prstGeom>
          <a:solidFill>
            <a:schemeClr val="accent1"/>
          </a:solidFill>
          <a:ln w="952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1" name="Line 3"/>
          <p:cNvSpPr>
            <a:spLocks noChangeShapeType="1"/>
          </p:cNvSpPr>
          <p:nvPr/>
        </p:nvSpPr>
        <p:spPr bwMode="auto">
          <a:xfrm flipV="1">
            <a:off x="6165481" y="6572459"/>
            <a:ext cx="558055" cy="0"/>
          </a:xfrm>
          <a:prstGeom prst="line">
            <a:avLst/>
          </a:prstGeom>
          <a:noFill/>
          <a:ln w="38100" cmpd="sng">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cxnSp>
        <p:nvCxnSpPr>
          <p:cNvPr id="22" name="Straight Arrow Connector 21"/>
          <p:cNvCxnSpPr/>
          <p:nvPr/>
        </p:nvCxnSpPr>
        <p:spPr bwMode="auto">
          <a:xfrm>
            <a:off x="6571136" y="6105079"/>
            <a:ext cx="896464" cy="0"/>
          </a:xfrm>
          <a:prstGeom prst="straightConnector1">
            <a:avLst/>
          </a:prstGeom>
          <a:solidFill>
            <a:schemeClr val="accent1"/>
          </a:solidFill>
          <a:ln w="9525" cap="flat" cmpd="sng" algn="ctr">
            <a:solidFill>
              <a:schemeClr val="tx1"/>
            </a:solidFill>
            <a:prstDash val="solid"/>
            <a:round/>
            <a:headEnd type="triangle"/>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3" name="TextBox 22"/>
          <p:cNvSpPr txBox="1"/>
          <p:nvPr/>
        </p:nvSpPr>
        <p:spPr>
          <a:xfrm>
            <a:off x="6827010" y="5581859"/>
            <a:ext cx="364202" cy="523220"/>
          </a:xfrm>
          <a:prstGeom prst="rect">
            <a:avLst/>
          </a:prstGeom>
          <a:solidFill>
            <a:schemeClr val="bg1"/>
          </a:solidFill>
        </p:spPr>
        <p:txBody>
          <a:bodyPr wrap="none" rtlCol="0">
            <a:spAutoFit/>
          </a:bodyPr>
          <a:lstStyle/>
          <a:p>
            <a:r>
              <a:rPr lang="en-US" sz="2800" i="1" dirty="0">
                <a:latin typeface="Times New Roman" charset="0"/>
                <a:ea typeface="Times New Roman" charset="0"/>
                <a:cs typeface="Times New Roman" charset="0"/>
              </a:rPr>
              <a:t>b</a:t>
            </a:r>
            <a:endParaRPr lang="en-US" sz="2800" i="1" baseline="-25000" dirty="0">
              <a:latin typeface="Times New Roman" charset="0"/>
              <a:ea typeface="Times New Roman" charset="0"/>
              <a:cs typeface="Times New Roman" charset="0"/>
            </a:endParaRPr>
          </a:p>
        </p:txBody>
      </p:sp>
      <p:pic>
        <p:nvPicPr>
          <p:cNvPr id="24" name="Picture 42"/>
          <p:cNvPicPr>
            <a:picLocks noChangeArrowheads="1"/>
          </p:cNvPicPr>
          <p:nvPr/>
        </p:nvPicPr>
        <p:blipFill>
          <a:blip r:embed="rId3">
            <a:alphaModFix amt="21000"/>
            <a:extLst>
              <a:ext uri="{28A0092B-C50C-407E-A947-70E740481C1C}">
                <a14:useLocalDpi xmlns:a14="http://schemas.microsoft.com/office/drawing/2010/main" val="0"/>
              </a:ext>
            </a:extLst>
          </a:blip>
          <a:srcRect/>
          <a:stretch>
            <a:fillRect/>
          </a:stretch>
        </p:blipFill>
        <p:spPr bwMode="auto">
          <a:xfrm>
            <a:off x="5514812" y="6172200"/>
            <a:ext cx="3352800" cy="990539"/>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sp>
        <p:nvSpPr>
          <p:cNvPr id="25" name="Freeform 24"/>
          <p:cNvSpPr/>
          <p:nvPr/>
        </p:nvSpPr>
        <p:spPr bwMode="auto">
          <a:xfrm>
            <a:off x="11001948" y="4148624"/>
            <a:ext cx="896464" cy="728176"/>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6" name="Rectangle 25"/>
          <p:cNvSpPr/>
          <p:nvPr/>
        </p:nvSpPr>
        <p:spPr>
          <a:xfrm>
            <a:off x="11959767" y="3809999"/>
            <a:ext cx="673582" cy="619850"/>
          </a:xfrm>
          <a:prstGeom prst="rect">
            <a:avLst/>
          </a:prstGeom>
        </p:spPr>
        <p:txBody>
          <a:bodyPr wrap="none">
            <a:spAutoFit/>
          </a:bodyPr>
          <a:lstStyle/>
          <a:p>
            <a:r>
              <a:rPr lang="en-US" i="1" dirty="0" err="1">
                <a:latin typeface="Times New Roman" charset="0"/>
                <a:ea typeface="Times New Roman" charset="0"/>
                <a:cs typeface="Times New Roman" charset="0"/>
              </a:rPr>
              <a:t>aR</a:t>
            </a:r>
            <a:endParaRPr lang="en-US" i="1" baseline="-25000" dirty="0">
              <a:effectLst/>
              <a:latin typeface="Times New Roman" charset="0"/>
              <a:ea typeface="Times New Roman" charset="0"/>
              <a:cs typeface="Times New Roman" charset="0"/>
            </a:endParaRPr>
          </a:p>
        </p:txBody>
      </p:sp>
      <p:sp>
        <p:nvSpPr>
          <p:cNvPr id="27" name="Line 3"/>
          <p:cNvSpPr>
            <a:spLocks noChangeShapeType="1"/>
          </p:cNvSpPr>
          <p:nvPr/>
        </p:nvSpPr>
        <p:spPr bwMode="auto">
          <a:xfrm>
            <a:off x="11882717" y="4495799"/>
            <a:ext cx="839704" cy="0"/>
          </a:xfrm>
          <a:prstGeom prst="line">
            <a:avLst/>
          </a:prstGeom>
          <a:noFill/>
          <a:ln w="38100" cmpd="sng">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cxnSp>
        <p:nvCxnSpPr>
          <p:cNvPr id="28" name="Straight Connector 27"/>
          <p:cNvCxnSpPr/>
          <p:nvPr/>
        </p:nvCxnSpPr>
        <p:spPr bwMode="auto">
          <a:xfrm>
            <a:off x="11535348" y="4328006"/>
            <a:ext cx="0" cy="354119"/>
          </a:xfrm>
          <a:prstGeom prst="line">
            <a:avLst/>
          </a:prstGeom>
          <a:solidFill>
            <a:schemeClr val="accent1"/>
          </a:solidFill>
          <a:ln w="952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9" name="Line 3"/>
          <p:cNvSpPr>
            <a:spLocks noChangeShapeType="1"/>
          </p:cNvSpPr>
          <p:nvPr/>
        </p:nvSpPr>
        <p:spPr bwMode="auto">
          <a:xfrm flipV="1">
            <a:off x="10596293" y="4495799"/>
            <a:ext cx="558055" cy="0"/>
          </a:xfrm>
          <a:prstGeom prst="line">
            <a:avLst/>
          </a:prstGeom>
          <a:noFill/>
          <a:ln w="38100" cmpd="sng">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cxnSp>
        <p:nvCxnSpPr>
          <p:cNvPr id="30" name="Straight Arrow Connector 29"/>
          <p:cNvCxnSpPr/>
          <p:nvPr/>
        </p:nvCxnSpPr>
        <p:spPr bwMode="auto">
          <a:xfrm>
            <a:off x="11001948" y="4028419"/>
            <a:ext cx="896464" cy="0"/>
          </a:xfrm>
          <a:prstGeom prst="straightConnector1">
            <a:avLst/>
          </a:prstGeom>
          <a:solidFill>
            <a:schemeClr val="accent1"/>
          </a:solidFill>
          <a:ln w="9525" cap="flat" cmpd="sng" algn="ctr">
            <a:solidFill>
              <a:schemeClr val="tx1"/>
            </a:solidFill>
            <a:prstDash val="solid"/>
            <a:round/>
            <a:headEnd type="triangle"/>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31" name="TextBox 30"/>
          <p:cNvSpPr txBox="1"/>
          <p:nvPr/>
        </p:nvSpPr>
        <p:spPr>
          <a:xfrm>
            <a:off x="11257822" y="3505199"/>
            <a:ext cx="364202" cy="523220"/>
          </a:xfrm>
          <a:prstGeom prst="rect">
            <a:avLst/>
          </a:prstGeom>
          <a:solidFill>
            <a:schemeClr val="bg1"/>
          </a:solidFill>
        </p:spPr>
        <p:txBody>
          <a:bodyPr wrap="none" rtlCol="0">
            <a:spAutoFit/>
          </a:bodyPr>
          <a:lstStyle/>
          <a:p>
            <a:r>
              <a:rPr lang="en-US" sz="2800" i="1" dirty="0">
                <a:latin typeface="Times New Roman" charset="0"/>
                <a:ea typeface="Times New Roman" charset="0"/>
                <a:cs typeface="Times New Roman" charset="0"/>
              </a:rPr>
              <a:t>b</a:t>
            </a:r>
            <a:endParaRPr lang="en-US" sz="2800" i="1" baseline="-25000" dirty="0">
              <a:latin typeface="Times New Roman" charset="0"/>
              <a:ea typeface="Times New Roman" charset="0"/>
              <a:cs typeface="Times New Roman" charset="0"/>
            </a:endParaRPr>
          </a:p>
        </p:txBody>
      </p:sp>
      <p:pic>
        <p:nvPicPr>
          <p:cNvPr id="32" name="Picture 42"/>
          <p:cNvPicPr>
            <a:picLocks noChangeArrowheads="1"/>
          </p:cNvPicPr>
          <p:nvPr/>
        </p:nvPicPr>
        <p:blipFill>
          <a:blip r:embed="rId3">
            <a:alphaModFix amt="21000"/>
            <a:extLst>
              <a:ext uri="{28A0092B-C50C-407E-A947-70E740481C1C}">
                <a14:useLocalDpi xmlns:a14="http://schemas.microsoft.com/office/drawing/2010/main" val="0"/>
              </a:ext>
            </a:extLst>
          </a:blip>
          <a:srcRect/>
          <a:stretch>
            <a:fillRect/>
          </a:stretch>
        </p:blipFill>
        <p:spPr bwMode="auto">
          <a:xfrm>
            <a:off x="9945624" y="4095540"/>
            <a:ext cx="3352800" cy="990539"/>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pic>
        <p:nvPicPr>
          <p:cNvPr id="40" name="Picture 42"/>
          <p:cNvPicPr>
            <a:picLocks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5514812" y="2553217"/>
            <a:ext cx="3352800" cy="990539"/>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sp>
        <p:nvSpPr>
          <p:cNvPr id="5" name="Freeform 4"/>
          <p:cNvSpPr/>
          <p:nvPr/>
        </p:nvSpPr>
        <p:spPr bwMode="auto">
          <a:xfrm>
            <a:off x="2380136" y="4148624"/>
            <a:ext cx="896464" cy="728176"/>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6" name="Rectangle 5"/>
          <p:cNvSpPr/>
          <p:nvPr/>
        </p:nvSpPr>
        <p:spPr>
          <a:xfrm>
            <a:off x="3337955" y="3809999"/>
            <a:ext cx="673582" cy="619850"/>
          </a:xfrm>
          <a:prstGeom prst="rect">
            <a:avLst/>
          </a:prstGeom>
        </p:spPr>
        <p:txBody>
          <a:bodyPr wrap="none">
            <a:spAutoFit/>
          </a:bodyPr>
          <a:lstStyle/>
          <a:p>
            <a:r>
              <a:rPr lang="en-US" i="1" dirty="0" err="1">
                <a:latin typeface="Times New Roman" charset="0"/>
                <a:ea typeface="Times New Roman" charset="0"/>
                <a:cs typeface="Times New Roman" charset="0"/>
              </a:rPr>
              <a:t>aR</a:t>
            </a:r>
            <a:endParaRPr lang="en-US" i="1" baseline="-25000" dirty="0">
              <a:effectLst/>
              <a:latin typeface="Times New Roman" charset="0"/>
              <a:ea typeface="Times New Roman" charset="0"/>
              <a:cs typeface="Times New Roman" charset="0"/>
            </a:endParaRPr>
          </a:p>
        </p:txBody>
      </p:sp>
      <p:sp>
        <p:nvSpPr>
          <p:cNvPr id="7" name="Line 3"/>
          <p:cNvSpPr>
            <a:spLocks noChangeShapeType="1"/>
          </p:cNvSpPr>
          <p:nvPr/>
        </p:nvSpPr>
        <p:spPr bwMode="auto">
          <a:xfrm>
            <a:off x="3260905" y="4495799"/>
            <a:ext cx="839704" cy="0"/>
          </a:xfrm>
          <a:prstGeom prst="line">
            <a:avLst/>
          </a:prstGeom>
          <a:noFill/>
          <a:ln w="38100" cmpd="sng">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cxnSp>
        <p:nvCxnSpPr>
          <p:cNvPr id="8" name="Straight Connector 7"/>
          <p:cNvCxnSpPr/>
          <p:nvPr/>
        </p:nvCxnSpPr>
        <p:spPr bwMode="auto">
          <a:xfrm>
            <a:off x="2913536" y="4328006"/>
            <a:ext cx="0" cy="354119"/>
          </a:xfrm>
          <a:prstGeom prst="line">
            <a:avLst/>
          </a:prstGeom>
          <a:solidFill>
            <a:schemeClr val="accent1"/>
          </a:solidFill>
          <a:ln w="952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9" name="Line 3"/>
          <p:cNvSpPr>
            <a:spLocks noChangeShapeType="1"/>
          </p:cNvSpPr>
          <p:nvPr/>
        </p:nvSpPr>
        <p:spPr bwMode="auto">
          <a:xfrm flipV="1">
            <a:off x="1974481" y="4495799"/>
            <a:ext cx="558055" cy="0"/>
          </a:xfrm>
          <a:prstGeom prst="line">
            <a:avLst/>
          </a:prstGeom>
          <a:noFill/>
          <a:ln w="38100" cmpd="sng">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cxnSp>
        <p:nvCxnSpPr>
          <p:cNvPr id="10" name="Straight Arrow Connector 9"/>
          <p:cNvCxnSpPr/>
          <p:nvPr/>
        </p:nvCxnSpPr>
        <p:spPr bwMode="auto">
          <a:xfrm>
            <a:off x="2380136" y="4028419"/>
            <a:ext cx="896464" cy="0"/>
          </a:xfrm>
          <a:prstGeom prst="straightConnector1">
            <a:avLst/>
          </a:prstGeom>
          <a:solidFill>
            <a:schemeClr val="accent1"/>
          </a:solidFill>
          <a:ln w="9525" cap="flat" cmpd="sng" algn="ctr">
            <a:solidFill>
              <a:schemeClr val="tx1"/>
            </a:solidFill>
            <a:prstDash val="solid"/>
            <a:round/>
            <a:headEnd type="triangle"/>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1" name="TextBox 10"/>
          <p:cNvSpPr txBox="1"/>
          <p:nvPr/>
        </p:nvSpPr>
        <p:spPr>
          <a:xfrm>
            <a:off x="2636010" y="3505199"/>
            <a:ext cx="364202" cy="523220"/>
          </a:xfrm>
          <a:prstGeom prst="rect">
            <a:avLst/>
          </a:prstGeom>
          <a:solidFill>
            <a:schemeClr val="bg1"/>
          </a:solidFill>
        </p:spPr>
        <p:txBody>
          <a:bodyPr wrap="none" rtlCol="0">
            <a:spAutoFit/>
          </a:bodyPr>
          <a:lstStyle/>
          <a:p>
            <a:r>
              <a:rPr lang="en-US" sz="2800" i="1" dirty="0">
                <a:latin typeface="Times New Roman" charset="0"/>
                <a:ea typeface="Times New Roman" charset="0"/>
                <a:cs typeface="Times New Roman" charset="0"/>
              </a:rPr>
              <a:t>b</a:t>
            </a:r>
            <a:endParaRPr lang="en-US" sz="2800" i="1" baseline="-25000" dirty="0">
              <a:latin typeface="Times New Roman" charset="0"/>
              <a:ea typeface="Times New Roman" charset="0"/>
              <a:cs typeface="Times New Roman" charset="0"/>
            </a:endParaRPr>
          </a:p>
        </p:txBody>
      </p:sp>
      <p:pic>
        <p:nvPicPr>
          <p:cNvPr id="16" name="Picture 42"/>
          <p:cNvPicPr>
            <a:picLocks noChangeArrowheads="1"/>
          </p:cNvPicPr>
          <p:nvPr/>
        </p:nvPicPr>
        <p:blipFill>
          <a:blip r:embed="rId3">
            <a:alphaModFix amt="21000"/>
            <a:extLst>
              <a:ext uri="{28A0092B-C50C-407E-A947-70E740481C1C}">
                <a14:useLocalDpi xmlns:a14="http://schemas.microsoft.com/office/drawing/2010/main" val="0"/>
              </a:ext>
            </a:extLst>
          </a:blip>
          <a:srcRect/>
          <a:stretch>
            <a:fillRect/>
          </a:stretch>
        </p:blipFill>
        <p:spPr bwMode="auto">
          <a:xfrm>
            <a:off x="1323812" y="4095540"/>
            <a:ext cx="3352800" cy="990539"/>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grpSp>
        <p:nvGrpSpPr>
          <p:cNvPr id="15" name="Group 14"/>
          <p:cNvGrpSpPr/>
          <p:nvPr/>
        </p:nvGrpSpPr>
        <p:grpSpPr>
          <a:xfrm>
            <a:off x="152400" y="1880295"/>
            <a:ext cx="6231001" cy="1849079"/>
            <a:chOff x="152400" y="1880295"/>
            <a:chExt cx="6231001" cy="1849079"/>
          </a:xfrm>
        </p:grpSpPr>
        <p:sp>
          <p:nvSpPr>
            <p:cNvPr id="3" name="TextBox 2"/>
            <p:cNvSpPr txBox="1"/>
            <p:nvPr/>
          </p:nvSpPr>
          <p:spPr>
            <a:xfrm>
              <a:off x="152400" y="1880295"/>
              <a:ext cx="6231001" cy="954107"/>
            </a:xfrm>
            <a:prstGeom prst="rect">
              <a:avLst/>
            </a:prstGeom>
            <a:solidFill>
              <a:schemeClr val="bg1"/>
            </a:solidFill>
            <a:ln>
              <a:solidFill>
                <a:schemeClr val="accent3">
                  <a:lumMod val="50000"/>
                </a:schemeClr>
              </a:solidFill>
            </a:ln>
            <a:effectLst>
              <a:outerShdw blurRad="50800" dist="38100" dir="2700000" algn="tl" rotWithShape="0">
                <a:prstClr val="black">
                  <a:alpha val="40000"/>
                </a:prstClr>
              </a:outerShdw>
            </a:effectLst>
          </p:spPr>
          <p:txBody>
            <a:bodyPr wrap="none" rtlCol="0">
              <a:spAutoFit/>
            </a:bodyPr>
            <a:lstStyle/>
            <a:p>
              <a:pPr marL="514350" indent="-514350">
                <a:buFont typeface="+mj-lt"/>
                <a:buAutoNum type="arabicPeriod"/>
              </a:pPr>
              <a:r>
                <a:rPr lang="en-US" sz="2800" dirty="0">
                  <a:latin typeface="+mj-lt"/>
                </a:rPr>
                <a:t>Allocate a queue of size </a:t>
              </a:r>
              <a:r>
                <a:rPr lang="en-US" sz="2800" i="1" dirty="0">
                  <a:latin typeface="Times New Roman" charset="0"/>
                  <a:ea typeface="Times New Roman" charset="0"/>
                  <a:cs typeface="Times New Roman" charset="0"/>
                </a:rPr>
                <a:t>b</a:t>
              </a:r>
              <a:r>
                <a:rPr lang="en-US" sz="2800" dirty="0">
                  <a:latin typeface="+mj-lt"/>
                </a:rPr>
                <a:t> for this flow</a:t>
              </a:r>
            </a:p>
            <a:p>
              <a:pPr marL="514350" indent="-514350">
                <a:buFont typeface="+mj-lt"/>
                <a:buAutoNum type="arabicPeriod"/>
              </a:pPr>
              <a:r>
                <a:rPr lang="en-US" sz="2800" dirty="0">
                  <a:latin typeface="+mj-lt"/>
                </a:rPr>
                <a:t>Assign a WFQ service rate of </a:t>
              </a:r>
              <a:r>
                <a:rPr lang="en-US" sz="2800" i="1" dirty="0" err="1">
                  <a:latin typeface="+mj-lt"/>
                  <a:ea typeface="Times New Roman" charset="0"/>
                  <a:cs typeface="Times New Roman" charset="0"/>
                </a:rPr>
                <a:t>a</a:t>
              </a:r>
              <a:r>
                <a:rPr lang="en-US" sz="2800" i="1" dirty="0" err="1">
                  <a:latin typeface="Times New Roman" charset="0"/>
                  <a:ea typeface="Times New Roman" charset="0"/>
                  <a:cs typeface="Times New Roman" charset="0"/>
                </a:rPr>
                <a:t>R</a:t>
              </a:r>
              <a:endParaRPr lang="en-US" sz="2800" dirty="0">
                <a:latin typeface="Times New Roman" charset="0"/>
                <a:ea typeface="Times New Roman" charset="0"/>
                <a:cs typeface="Times New Roman" charset="0"/>
              </a:endParaRPr>
            </a:p>
          </p:txBody>
        </p:sp>
        <p:cxnSp>
          <p:nvCxnSpPr>
            <p:cNvPr id="13" name="Straight Arrow Connector 12"/>
            <p:cNvCxnSpPr>
              <a:stCxn id="3" idx="2"/>
            </p:cNvCxnSpPr>
            <p:nvPr/>
          </p:nvCxnSpPr>
          <p:spPr bwMode="auto">
            <a:xfrm flipH="1">
              <a:off x="3256086" y="2834402"/>
              <a:ext cx="11815" cy="894972"/>
            </a:xfrm>
            <a:prstGeom prst="straightConnector1">
              <a:avLst/>
            </a:prstGeom>
            <a:solidFill>
              <a:schemeClr val="accent1"/>
            </a:solidFill>
            <a:ln w="28575" cap="flat" cmpd="sng" algn="ctr">
              <a:solidFill>
                <a:schemeClr val="tx1"/>
              </a:solidFill>
              <a:prstDash val="sysDot"/>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mc:AlternateContent xmlns:mc="http://schemas.openxmlformats.org/markup-compatibility/2006" xmlns:a14="http://schemas.microsoft.com/office/drawing/2010/main">
        <mc:Choice Requires="a14">
          <p:sp>
            <p:nvSpPr>
              <p:cNvPr id="43" name="TextBox 42"/>
              <p:cNvSpPr txBox="1"/>
              <p:nvPr/>
            </p:nvSpPr>
            <p:spPr>
              <a:xfrm>
                <a:off x="1851878" y="7161787"/>
                <a:ext cx="10222350" cy="645048"/>
              </a:xfrm>
              <a:prstGeom prst="rect">
                <a:avLst/>
              </a:prstGeom>
              <a:solidFill>
                <a:schemeClr val="bg1"/>
              </a:solidFill>
              <a:ln>
                <a:solidFill>
                  <a:schemeClr val="accent3">
                    <a:lumMod val="50000"/>
                  </a:schemeClr>
                </a:solidFill>
              </a:ln>
              <a:effectLst>
                <a:outerShdw blurRad="50800" dist="38100" dir="2700000" algn="tl" rotWithShape="0">
                  <a:prstClr val="black">
                    <a:alpha val="40000"/>
                  </a:prstClr>
                </a:outerShdw>
              </a:effectLst>
            </p:spPr>
            <p:txBody>
              <a:bodyPr wrap="none" rtlCol="0">
                <a:spAutoFit/>
              </a:bodyPr>
              <a:lstStyle/>
              <a:p>
                <a:r>
                  <a:rPr lang="en-US" sz="2800" dirty="0">
                    <a:latin typeface="+mj-lt"/>
                  </a:rPr>
                  <a:t>The end-to-end delay of a single packet of length </a:t>
                </a:r>
                <a:r>
                  <a:rPr lang="en-US" sz="2400" dirty="0">
                    <a:latin typeface="+mj-lt"/>
                  </a:rPr>
                  <a:t>p </a:t>
                </a:r>
                <a14:m>
                  <m:oMath xmlns:m="http://schemas.openxmlformats.org/officeDocument/2006/math">
                    <m:r>
                      <a:rPr lang="en-US" sz="2400" i="1" smtClean="0">
                        <a:latin typeface="Cambria Math" charset="0"/>
                        <a:ea typeface="Cambria Math" charset="0"/>
                        <a:cs typeface="Cambria Math" charset="0"/>
                      </a:rPr>
                      <m:t>≤</m:t>
                    </m:r>
                    <m:r>
                      <a:rPr lang="en-US" sz="2400" b="0" i="1" smtClean="0">
                        <a:latin typeface="Cambria Math" charset="0"/>
                        <a:ea typeface="Cambria Math" charset="0"/>
                        <a:cs typeface="Cambria Math" charset="0"/>
                      </a:rPr>
                      <m:t>4</m:t>
                    </m:r>
                    <m:d>
                      <m:dPr>
                        <m:ctrlPr>
                          <a:rPr lang="en-US" sz="2400" b="0" i="1" smtClean="0">
                            <a:latin typeface="Cambria Math" panose="02040503050406030204" pitchFamily="18" charset="0"/>
                            <a:ea typeface="Cambria Math" charset="0"/>
                            <a:cs typeface="Cambria Math" charset="0"/>
                          </a:rPr>
                        </m:ctrlPr>
                      </m:dPr>
                      <m:e>
                        <m:f>
                          <m:fPr>
                            <m:ctrlPr>
                              <a:rPr lang="bg-BG" sz="2400" b="0" i="1" smtClean="0">
                                <a:latin typeface="Cambria Math" panose="02040503050406030204" pitchFamily="18" charset="0"/>
                                <a:ea typeface="Cambria Math" charset="0"/>
                                <a:cs typeface="Cambria Math" charset="0"/>
                              </a:rPr>
                            </m:ctrlPr>
                          </m:fPr>
                          <m:num>
                            <m:r>
                              <a:rPr lang="en-US" sz="2400" b="0" i="1" smtClean="0">
                                <a:latin typeface="Cambria Math" charset="0"/>
                                <a:ea typeface="Cambria Math" charset="0"/>
                                <a:cs typeface="Cambria Math" charset="0"/>
                              </a:rPr>
                              <m:t>𝑙</m:t>
                            </m:r>
                          </m:num>
                          <m:den>
                            <m:r>
                              <a:rPr lang="en-US" sz="2400" b="0" i="1" smtClean="0">
                                <a:latin typeface="Cambria Math" charset="0"/>
                                <a:ea typeface="Cambria Math" charset="0"/>
                                <a:cs typeface="Cambria Math" charset="0"/>
                              </a:rPr>
                              <m:t>𝑐</m:t>
                            </m:r>
                          </m:den>
                        </m:f>
                        <m:r>
                          <a:rPr lang="en-US" sz="2400" b="0" i="1" smtClean="0">
                            <a:latin typeface="Cambria Math" charset="0"/>
                            <a:ea typeface="Cambria Math" charset="0"/>
                            <a:cs typeface="Cambria Math" charset="0"/>
                          </a:rPr>
                          <m:t>+</m:t>
                        </m:r>
                        <m:f>
                          <m:fPr>
                            <m:ctrlPr>
                              <a:rPr lang="bg-BG" sz="2400" b="0" i="1" smtClean="0">
                                <a:latin typeface="Cambria Math" panose="02040503050406030204" pitchFamily="18" charset="0"/>
                                <a:ea typeface="Cambria Math" charset="0"/>
                                <a:cs typeface="Cambria Math" charset="0"/>
                              </a:rPr>
                            </m:ctrlPr>
                          </m:fPr>
                          <m:num>
                            <m:r>
                              <a:rPr lang="en-US" sz="2400" b="0" i="1" smtClean="0">
                                <a:latin typeface="Cambria Math" charset="0"/>
                                <a:ea typeface="Cambria Math" charset="0"/>
                                <a:cs typeface="Cambria Math" charset="0"/>
                              </a:rPr>
                              <m:t>𝑝</m:t>
                            </m:r>
                          </m:num>
                          <m:den>
                            <m:r>
                              <a:rPr lang="en-US" sz="2400" b="0" i="1" smtClean="0">
                                <a:latin typeface="Cambria Math" charset="0"/>
                                <a:ea typeface="Cambria Math" charset="0"/>
                                <a:cs typeface="Cambria Math" charset="0"/>
                              </a:rPr>
                              <m:t>𝑅</m:t>
                            </m:r>
                          </m:den>
                        </m:f>
                      </m:e>
                    </m:d>
                    <m:r>
                      <a:rPr lang="en-US" sz="2400" b="0" i="1" smtClean="0">
                        <a:latin typeface="Cambria Math" charset="0"/>
                        <a:ea typeface="Cambria Math" charset="0"/>
                        <a:cs typeface="Cambria Math" charset="0"/>
                      </a:rPr>
                      <m:t>+3</m:t>
                    </m:r>
                    <m:f>
                      <m:fPr>
                        <m:ctrlPr>
                          <a:rPr lang="bg-BG" sz="2400" b="0" i="1" smtClean="0">
                            <a:latin typeface="Cambria Math" panose="02040503050406030204" pitchFamily="18" charset="0"/>
                            <a:ea typeface="Cambria Math" charset="0"/>
                            <a:cs typeface="Cambria Math" charset="0"/>
                          </a:rPr>
                        </m:ctrlPr>
                      </m:fPr>
                      <m:num>
                        <m:r>
                          <a:rPr lang="en-US" sz="2400" b="0" i="1" smtClean="0">
                            <a:latin typeface="Cambria Math" charset="0"/>
                            <a:ea typeface="Cambria Math" charset="0"/>
                            <a:cs typeface="Cambria Math" charset="0"/>
                          </a:rPr>
                          <m:t>𝑏</m:t>
                        </m:r>
                      </m:num>
                      <m:den>
                        <m:r>
                          <m:rPr>
                            <m:nor/>
                          </m:rPr>
                          <a:rPr lang="en-US" sz="2400" b="0" i="1" dirty="0" smtClean="0">
                            <a:latin typeface="Times New Roman" charset="0"/>
                            <a:ea typeface="Times New Roman" charset="0"/>
                            <a:cs typeface="Times New Roman" charset="0"/>
                          </a:rPr>
                          <m:t>a</m:t>
                        </m:r>
                        <m:r>
                          <m:rPr>
                            <m:nor/>
                          </m:rPr>
                          <a:rPr lang="en-US" sz="2400" i="1" dirty="0">
                            <a:latin typeface="Times New Roman" charset="0"/>
                            <a:ea typeface="Times New Roman" charset="0"/>
                            <a:cs typeface="Times New Roman" charset="0"/>
                          </a:rPr>
                          <m:t>R</m:t>
                        </m:r>
                        <m:r>
                          <m:rPr>
                            <m:nor/>
                          </m:rPr>
                          <a:rPr lang="en-US" sz="2400" i="1" baseline="-25000" dirty="0">
                            <a:latin typeface="Times New Roman" charset="0"/>
                            <a:ea typeface="Times New Roman" charset="0"/>
                            <a:cs typeface="Times New Roman" charset="0"/>
                          </a:rPr>
                          <m:t> </m:t>
                        </m:r>
                      </m:den>
                    </m:f>
                  </m:oMath>
                </a14:m>
                <a:r>
                  <a:rPr lang="en-US" sz="2800" dirty="0">
                    <a:latin typeface="+mj-lt"/>
                  </a:rPr>
                  <a:t>  </a:t>
                </a:r>
              </a:p>
            </p:txBody>
          </p:sp>
        </mc:Choice>
        <mc:Fallback xmlns="">
          <p:sp>
            <p:nvSpPr>
              <p:cNvPr id="43" name="TextBox 42"/>
              <p:cNvSpPr txBox="1">
                <a:spLocks noRot="1" noChangeAspect="1" noMove="1" noResize="1" noEditPoints="1" noAdjustHandles="1" noChangeArrowheads="1" noChangeShapeType="1" noTextEdit="1"/>
              </p:cNvSpPr>
              <p:nvPr/>
            </p:nvSpPr>
            <p:spPr>
              <a:xfrm>
                <a:off x="1851878" y="7161787"/>
                <a:ext cx="10222350" cy="645048"/>
              </a:xfrm>
              <a:prstGeom prst="rect">
                <a:avLst/>
              </a:prstGeom>
              <a:blipFill>
                <a:blip r:embed="rId4"/>
                <a:stretch>
                  <a:fillRect/>
                </a:stretch>
              </a:blipFill>
              <a:ln>
                <a:solidFill>
                  <a:schemeClr val="accent3">
                    <a:lumMod val="50000"/>
                  </a:schemeClr>
                </a:solidFill>
              </a:ln>
              <a:effectLst>
                <a:outerShdw blurRad="50800" dist="38100" dir="2700000" algn="tl" rotWithShape="0">
                  <a:prstClr val="black">
                    <a:alpha val="40000"/>
                  </a:prstClr>
                </a:outerShdw>
              </a:effectLst>
            </p:spPr>
            <p:txBody>
              <a:bodyPr/>
              <a:lstStyle/>
              <a:p>
                <a:r>
                  <a:rPr lang="en-US">
                    <a:noFill/>
                  </a:rPr>
                  <a:t> </a:t>
                </a:r>
              </a:p>
            </p:txBody>
          </p:sp>
        </mc:Fallback>
      </mc:AlternateContent>
      <p:cxnSp>
        <p:nvCxnSpPr>
          <p:cNvPr id="48" name="Straight Connector 47"/>
          <p:cNvCxnSpPr/>
          <p:nvPr/>
        </p:nvCxnSpPr>
        <p:spPr bwMode="auto">
          <a:xfrm flipV="1">
            <a:off x="4356483" y="3278047"/>
            <a:ext cx="1615530" cy="1017886"/>
          </a:xfrm>
          <a:prstGeom prst="line">
            <a:avLst/>
          </a:prstGeom>
          <a:solidFill>
            <a:schemeClr val="accent1"/>
          </a:solidFill>
          <a:ln w="28575" cap="flat" cmpd="sng" algn="ctr">
            <a:solidFill>
              <a:schemeClr val="accent3">
                <a:lumMod val="5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2" name="Straight Connector 51"/>
          <p:cNvCxnSpPr/>
          <p:nvPr/>
        </p:nvCxnSpPr>
        <p:spPr bwMode="auto">
          <a:xfrm>
            <a:off x="3345891" y="4973455"/>
            <a:ext cx="2329483" cy="1615917"/>
          </a:xfrm>
          <a:prstGeom prst="line">
            <a:avLst/>
          </a:prstGeom>
          <a:solidFill>
            <a:schemeClr val="accent1"/>
          </a:solidFill>
          <a:ln w="28575" cap="flat" cmpd="sng" algn="ctr">
            <a:solidFill>
              <a:schemeClr val="accent3">
                <a:lumMod val="5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5" name="Straight Connector 54"/>
          <p:cNvCxnSpPr/>
          <p:nvPr/>
        </p:nvCxnSpPr>
        <p:spPr bwMode="auto">
          <a:xfrm flipH="1">
            <a:off x="8650223" y="4973454"/>
            <a:ext cx="2799958" cy="1586140"/>
          </a:xfrm>
          <a:prstGeom prst="line">
            <a:avLst/>
          </a:prstGeom>
          <a:solidFill>
            <a:schemeClr val="accent1"/>
          </a:solidFill>
          <a:ln w="28575" cap="flat" cmpd="sng" algn="ctr">
            <a:solidFill>
              <a:schemeClr val="accent3">
                <a:lumMod val="5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9" name="Straight Connector 58"/>
          <p:cNvCxnSpPr/>
          <p:nvPr/>
        </p:nvCxnSpPr>
        <p:spPr bwMode="auto">
          <a:xfrm>
            <a:off x="8523924" y="3291824"/>
            <a:ext cx="1893099" cy="937660"/>
          </a:xfrm>
          <a:prstGeom prst="line">
            <a:avLst/>
          </a:prstGeom>
          <a:solidFill>
            <a:schemeClr val="accent1"/>
          </a:solidFill>
          <a:ln w="28575" cap="flat" cmpd="sng" algn="ctr">
            <a:solidFill>
              <a:schemeClr val="accent3">
                <a:lumMod val="5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62" name="Straight Connector 61"/>
          <p:cNvCxnSpPr/>
          <p:nvPr/>
        </p:nvCxnSpPr>
        <p:spPr bwMode="auto">
          <a:xfrm flipH="1">
            <a:off x="13130183" y="4556319"/>
            <a:ext cx="1099841" cy="34490"/>
          </a:xfrm>
          <a:prstGeom prst="line">
            <a:avLst/>
          </a:prstGeom>
          <a:solidFill>
            <a:schemeClr val="accent1"/>
          </a:solidFill>
          <a:ln w="28575" cap="flat" cmpd="sng" algn="ctr">
            <a:solidFill>
              <a:schemeClr val="accent3">
                <a:lumMod val="5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66" name="Straight Connector 65"/>
          <p:cNvCxnSpPr/>
          <p:nvPr/>
        </p:nvCxnSpPr>
        <p:spPr bwMode="auto">
          <a:xfrm flipH="1">
            <a:off x="348695" y="4590809"/>
            <a:ext cx="1099841" cy="34490"/>
          </a:xfrm>
          <a:prstGeom prst="line">
            <a:avLst/>
          </a:prstGeom>
          <a:solidFill>
            <a:schemeClr val="accent1"/>
          </a:solidFill>
          <a:ln w="28575" cap="flat" cmpd="sng" algn="ctr">
            <a:solidFill>
              <a:schemeClr val="accent3">
                <a:lumMod val="5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68" name="TextBox 67"/>
          <p:cNvSpPr txBox="1"/>
          <p:nvPr/>
        </p:nvSpPr>
        <p:spPr>
          <a:xfrm>
            <a:off x="4406899" y="5173848"/>
            <a:ext cx="304892" cy="619850"/>
          </a:xfrm>
          <a:prstGeom prst="rect">
            <a:avLst/>
          </a:prstGeom>
          <a:noFill/>
        </p:spPr>
        <p:txBody>
          <a:bodyPr wrap="none" rtlCol="0">
            <a:spAutoFit/>
          </a:bodyPr>
          <a:lstStyle/>
          <a:p>
            <a:r>
              <a:rPr lang="en-US" i="1">
                <a:latin typeface="Times New Roman" charset="0"/>
                <a:ea typeface="Times New Roman" charset="0"/>
                <a:cs typeface="Times New Roman" charset="0"/>
              </a:rPr>
              <a:t>l</a:t>
            </a:r>
          </a:p>
        </p:txBody>
      </p:sp>
      <p:sp>
        <p:nvSpPr>
          <p:cNvPr id="69" name="TextBox 68"/>
          <p:cNvSpPr txBox="1"/>
          <p:nvPr/>
        </p:nvSpPr>
        <p:spPr>
          <a:xfrm>
            <a:off x="9589252" y="5271934"/>
            <a:ext cx="304892" cy="619850"/>
          </a:xfrm>
          <a:prstGeom prst="rect">
            <a:avLst/>
          </a:prstGeom>
          <a:noFill/>
        </p:spPr>
        <p:txBody>
          <a:bodyPr wrap="none" rtlCol="0">
            <a:spAutoFit/>
          </a:bodyPr>
          <a:lstStyle/>
          <a:p>
            <a:r>
              <a:rPr lang="en-US" i="1">
                <a:latin typeface="Times New Roman" charset="0"/>
                <a:ea typeface="Times New Roman" charset="0"/>
                <a:cs typeface="Times New Roman" charset="0"/>
              </a:rPr>
              <a:t>l</a:t>
            </a:r>
          </a:p>
        </p:txBody>
      </p:sp>
      <p:sp>
        <p:nvSpPr>
          <p:cNvPr id="70" name="TextBox 69"/>
          <p:cNvSpPr txBox="1"/>
          <p:nvPr/>
        </p:nvSpPr>
        <p:spPr>
          <a:xfrm>
            <a:off x="705566" y="3977482"/>
            <a:ext cx="304892" cy="619850"/>
          </a:xfrm>
          <a:prstGeom prst="rect">
            <a:avLst/>
          </a:prstGeom>
          <a:noFill/>
        </p:spPr>
        <p:txBody>
          <a:bodyPr wrap="none" rtlCol="0">
            <a:spAutoFit/>
          </a:bodyPr>
          <a:lstStyle/>
          <a:p>
            <a:r>
              <a:rPr lang="en-US" i="1">
                <a:latin typeface="Times New Roman" charset="0"/>
                <a:ea typeface="Times New Roman" charset="0"/>
                <a:cs typeface="Times New Roman" charset="0"/>
              </a:rPr>
              <a:t>l</a:t>
            </a:r>
          </a:p>
        </p:txBody>
      </p:sp>
      <p:sp>
        <p:nvSpPr>
          <p:cNvPr id="71" name="TextBox 70"/>
          <p:cNvSpPr txBox="1"/>
          <p:nvPr/>
        </p:nvSpPr>
        <p:spPr>
          <a:xfrm>
            <a:off x="13673599" y="3962400"/>
            <a:ext cx="304892" cy="619850"/>
          </a:xfrm>
          <a:prstGeom prst="rect">
            <a:avLst/>
          </a:prstGeom>
          <a:noFill/>
        </p:spPr>
        <p:txBody>
          <a:bodyPr wrap="none" rtlCol="0">
            <a:spAutoFit/>
          </a:bodyPr>
          <a:lstStyle/>
          <a:p>
            <a:r>
              <a:rPr lang="en-US" i="1">
                <a:latin typeface="Times New Roman" charset="0"/>
                <a:ea typeface="Times New Roman" charset="0"/>
                <a:cs typeface="Times New Roman" charset="0"/>
              </a:rPr>
              <a:t>l</a:t>
            </a:r>
          </a:p>
        </p:txBody>
      </p:sp>
    </p:spTree>
    <p:extLst>
      <p:ext uri="{BB962C8B-B14F-4D97-AF65-F5344CB8AC3E}">
        <p14:creationId xmlns:p14="http://schemas.microsoft.com/office/powerpoint/2010/main" val="3531901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if two of the flow’s enter the network back-to-back? (A “burst”)</a:t>
            </a:r>
          </a:p>
        </p:txBody>
      </p:sp>
      <p:sp>
        <p:nvSpPr>
          <p:cNvPr id="6" name="Content Placeholder 5"/>
          <p:cNvSpPr>
            <a:spLocks noGrp="1"/>
          </p:cNvSpPr>
          <p:nvPr>
            <p:ph idx="1"/>
          </p:nvPr>
        </p:nvSpPr>
        <p:spPr>
          <a:xfrm>
            <a:off x="1065650" y="2743200"/>
            <a:ext cx="12771120" cy="4937760"/>
          </a:xfrm>
        </p:spPr>
        <p:txBody>
          <a:bodyPr/>
          <a:lstStyle/>
          <a:p>
            <a:pPr marL="514350" indent="-514350">
              <a:buSzPct val="100000"/>
              <a:buFont typeface="+mj-lt"/>
              <a:buAutoNum type="arabicPeriod"/>
            </a:pPr>
            <a:r>
              <a:rPr lang="en-US" dirty="0"/>
              <a:t>If the packets are far apart, then the queues drain the first packet before the second one arrives. All is good, and the delay equation holds.</a:t>
            </a:r>
          </a:p>
          <a:p>
            <a:pPr marL="514350" indent="-514350">
              <a:buSzPct val="100000"/>
              <a:buFont typeface="+mj-lt"/>
              <a:buAutoNum type="arabicPeriod"/>
            </a:pPr>
            <a:endParaRPr lang="en-US" sz="1800" dirty="0"/>
          </a:p>
          <a:p>
            <a:pPr marL="514350" indent="-514350">
              <a:buSzPct val="100000"/>
              <a:buFont typeface="+mj-lt"/>
              <a:buAutoNum type="arabicPeriod"/>
            </a:pPr>
            <a:r>
              <a:rPr lang="en-US" dirty="0"/>
              <a:t>If the packets are close together in a “burst”, then they can arrive faster than </a:t>
            </a:r>
            <a:r>
              <a:rPr lang="en-US" i="1" dirty="0" err="1">
                <a:latin typeface="Times New Roman" charset="0"/>
                <a:ea typeface="Times New Roman" charset="0"/>
                <a:cs typeface="Times New Roman" charset="0"/>
              </a:rPr>
              <a:t>aR</a:t>
            </a:r>
            <a:r>
              <a:rPr lang="en-US" dirty="0"/>
              <a:t> and the queue might overflow, dropping packets. </a:t>
            </a:r>
          </a:p>
          <a:p>
            <a:pPr marL="514350" indent="-514350">
              <a:buSzPct val="100000"/>
              <a:buFont typeface="+mj-lt"/>
              <a:buAutoNum type="arabicPeriod"/>
            </a:pPr>
            <a:endParaRPr lang="en-US" sz="2000" dirty="0"/>
          </a:p>
          <a:p>
            <a:pPr marL="514350" indent="-514350">
              <a:buSzPct val="100000"/>
              <a:buFont typeface="+mj-lt"/>
              <a:buAutoNum type="arabicPeriod"/>
            </a:pPr>
            <a:r>
              <a:rPr lang="en-US" dirty="0"/>
              <a:t>This might be OK in some cases. But if we want to bound the end-to-end delay of </a:t>
            </a:r>
            <a:r>
              <a:rPr lang="en-US" u="sng" dirty="0"/>
              <a:t>all</a:t>
            </a:r>
            <a:r>
              <a:rPr lang="en-US" dirty="0"/>
              <a:t> packets, then we need to deal with bursts. How?</a:t>
            </a:r>
          </a:p>
        </p:txBody>
      </p:sp>
      <p:sp>
        <p:nvSpPr>
          <p:cNvPr id="4" name="Slide Number Placeholder 3"/>
          <p:cNvSpPr>
            <a:spLocks noGrp="1"/>
          </p:cNvSpPr>
          <p:nvPr>
            <p:ph type="sldNum" sz="quarter" idx="12"/>
          </p:nvPr>
        </p:nvSpPr>
        <p:spPr/>
        <p:txBody>
          <a:bodyPr/>
          <a:lstStyle/>
          <a:p>
            <a:fld id="{47BB83B6-92F4-494F-9F1D-BD99F394F2F6}" type="slidenum">
              <a:rPr lang="en-US" smtClean="0"/>
              <a:pPr/>
              <a:t>33</a:t>
            </a:fld>
            <a:endParaRPr lang="en-US"/>
          </a:p>
        </p:txBody>
      </p:sp>
    </p:spTree>
    <p:extLst>
      <p:ext uri="{BB962C8B-B14F-4D97-AF65-F5344CB8AC3E}">
        <p14:creationId xmlns:p14="http://schemas.microsoft.com/office/powerpoint/2010/main" val="34583692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ChangeArrowheads="1"/>
          </p:cNvSpPr>
          <p:nvPr>
            <p:ph type="title"/>
          </p:nvPr>
        </p:nvSpPr>
        <p:spPr>
          <a:xfrm>
            <a:off x="1920240" y="182880"/>
            <a:ext cx="10789920" cy="1554480"/>
          </a:xfrm>
        </p:spPr>
        <p:txBody>
          <a:bodyPr/>
          <a:lstStyle/>
          <a:p>
            <a:r>
              <a:rPr lang="en-US" dirty="0">
                <a:latin typeface="Arial" charset="0"/>
                <a:ea typeface="Heiti SC Light" charset="0"/>
                <a:cs typeface="Heiti SC Light" charset="0"/>
              </a:rPr>
              <a:t>The leaky bucket regulator</a:t>
            </a:r>
            <a:br>
              <a:rPr lang="en-US" dirty="0">
                <a:latin typeface="Arial" charset="0"/>
                <a:ea typeface="Heiti SC Light" charset="0"/>
                <a:cs typeface="Heiti SC Light" charset="0"/>
              </a:rPr>
            </a:br>
            <a:r>
              <a:rPr lang="en-US" sz="4000" dirty="0">
                <a:solidFill>
                  <a:schemeClr val="tx1"/>
                </a:solidFill>
                <a:latin typeface="Arial" charset="0"/>
                <a:ea typeface="Heiti SC Light" charset="0"/>
                <a:cs typeface="Heiti SC Light" charset="0"/>
              </a:rPr>
              <a:t>Limiting the “</a:t>
            </a:r>
            <a:r>
              <a:rPr lang="en-US" sz="4000" dirty="0" err="1">
                <a:solidFill>
                  <a:schemeClr val="tx1"/>
                </a:solidFill>
                <a:latin typeface="Arial" charset="0"/>
                <a:ea typeface="Heiti SC Light" charset="0"/>
                <a:cs typeface="Heiti SC Light" charset="0"/>
              </a:rPr>
              <a:t>burstiness</a:t>
            </a:r>
            <a:r>
              <a:rPr lang="en-US" sz="4000" dirty="0">
                <a:solidFill>
                  <a:schemeClr val="tx1"/>
                </a:solidFill>
                <a:latin typeface="Arial" charset="0"/>
                <a:ea typeface="Heiti SC Light" charset="0"/>
                <a:cs typeface="Heiti SC Light" charset="0"/>
              </a:rPr>
              <a:t>”</a:t>
            </a:r>
            <a:r>
              <a:rPr lang="en-US" sz="2000" i="1" dirty="0">
                <a:solidFill>
                  <a:schemeClr val="tx1"/>
                </a:solidFill>
                <a:latin typeface="Arial" charset="0"/>
                <a:ea typeface="Heiti SC Light" charset="0"/>
                <a:cs typeface="Heiti SC Light" charset="0"/>
              </a:rPr>
              <a:t> </a:t>
            </a:r>
            <a:endParaRPr lang="en-US" sz="3360" i="1" dirty="0">
              <a:solidFill>
                <a:schemeClr val="tx1"/>
              </a:solidFill>
              <a:latin typeface="Arial" charset="0"/>
              <a:ea typeface="Heiti SC Light" charset="0"/>
              <a:cs typeface="Heiti SC Light" charset="0"/>
            </a:endParaRPr>
          </a:p>
        </p:txBody>
      </p:sp>
      <p:sp>
        <p:nvSpPr>
          <p:cNvPr id="44034" name="Oval 4"/>
          <p:cNvSpPr>
            <a:spLocks noChangeArrowheads="1"/>
          </p:cNvSpPr>
          <p:nvPr/>
        </p:nvSpPr>
        <p:spPr bwMode="auto">
          <a:xfrm>
            <a:off x="7772400" y="5206366"/>
            <a:ext cx="1188720" cy="1188720"/>
          </a:xfrm>
          <a:prstGeom prst="ellipse">
            <a:avLst/>
          </a:prstGeom>
          <a:solidFill>
            <a:schemeClr val="bg1"/>
          </a:solidFill>
          <a:ln w="9525">
            <a:solidFill>
              <a:schemeClr val="tx1"/>
            </a:solidFill>
            <a:round/>
            <a:headEnd/>
            <a:tailEnd/>
          </a:ln>
        </p:spPr>
        <p:txBody>
          <a:bodyPr wrap="none" anchor="ctr"/>
          <a:lstStyle/>
          <a:p>
            <a:pPr algn="ctr"/>
            <a:endParaRPr lang="en-US" sz="2400">
              <a:latin typeface="Symbol" charset="0"/>
            </a:endParaRPr>
          </a:p>
        </p:txBody>
      </p:sp>
      <p:grpSp>
        <p:nvGrpSpPr>
          <p:cNvPr id="44035" name="Group 7"/>
          <p:cNvGrpSpPr>
            <a:grpSpLocks/>
          </p:cNvGrpSpPr>
          <p:nvPr/>
        </p:nvGrpSpPr>
        <p:grpSpPr bwMode="auto">
          <a:xfrm>
            <a:off x="5029200" y="5206366"/>
            <a:ext cx="2194560" cy="1280160"/>
            <a:chOff x="1680" y="2544"/>
            <a:chExt cx="1152" cy="672"/>
          </a:xfrm>
        </p:grpSpPr>
        <p:sp>
          <p:nvSpPr>
            <p:cNvPr id="44067" name="Freeform 3"/>
            <p:cNvSpPr>
              <a:spLocks/>
            </p:cNvSpPr>
            <p:nvPr/>
          </p:nvSpPr>
          <p:spPr bwMode="auto">
            <a:xfrm>
              <a:off x="1680" y="2544"/>
              <a:ext cx="1152" cy="672"/>
            </a:xfrm>
            <a:custGeom>
              <a:avLst/>
              <a:gdLst>
                <a:gd name="T0" fmla="*/ 0 w 1152"/>
                <a:gd name="T1" fmla="*/ 0 h 672"/>
                <a:gd name="T2" fmla="*/ 1152 w 1152"/>
                <a:gd name="T3" fmla="*/ 0 h 672"/>
                <a:gd name="T4" fmla="*/ 1152 w 1152"/>
                <a:gd name="T5" fmla="*/ 672 h 672"/>
                <a:gd name="T6" fmla="*/ 0 w 1152"/>
                <a:gd name="T7" fmla="*/ 672 h 672"/>
                <a:gd name="T8" fmla="*/ 0 60000 65536"/>
                <a:gd name="T9" fmla="*/ 0 60000 65536"/>
                <a:gd name="T10" fmla="*/ 0 60000 65536"/>
                <a:gd name="T11" fmla="*/ 0 60000 65536"/>
                <a:gd name="T12" fmla="*/ 0 w 1152"/>
                <a:gd name="T13" fmla="*/ 0 h 672"/>
                <a:gd name="T14" fmla="*/ 1152 w 1152"/>
                <a:gd name="T15" fmla="*/ 672 h 672"/>
              </a:gdLst>
              <a:ahLst/>
              <a:cxnLst>
                <a:cxn ang="T8">
                  <a:pos x="T0" y="T1"/>
                </a:cxn>
                <a:cxn ang="T9">
                  <a:pos x="T2" y="T3"/>
                </a:cxn>
                <a:cxn ang="T10">
                  <a:pos x="T4" y="T5"/>
                </a:cxn>
                <a:cxn ang="T11">
                  <a:pos x="T6" y="T7"/>
                </a:cxn>
              </a:cxnLst>
              <a:rect l="T12" t="T13" r="T14" b="T15"/>
              <a:pathLst>
                <a:path w="1152" h="672">
                  <a:moveTo>
                    <a:pt x="0" y="0"/>
                  </a:moveTo>
                  <a:lnTo>
                    <a:pt x="1152" y="0"/>
                  </a:lnTo>
                  <a:lnTo>
                    <a:pt x="1152" y="672"/>
                  </a:lnTo>
                  <a:lnTo>
                    <a:pt x="0" y="672"/>
                  </a:lnTo>
                </a:path>
              </a:pathLst>
            </a:custGeom>
            <a:noFill/>
            <a:ln w="9525">
              <a:solidFill>
                <a:schemeClr val="tx1"/>
              </a:solidFill>
              <a:round/>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txBody>
            <a:bodyPr/>
            <a:lstStyle/>
            <a:p>
              <a:endParaRPr lang="en-US" sz="4114"/>
            </a:p>
          </p:txBody>
        </p:sp>
        <p:sp>
          <p:nvSpPr>
            <p:cNvPr id="44068" name="Line 5"/>
            <p:cNvSpPr>
              <a:spLocks noChangeShapeType="1"/>
            </p:cNvSpPr>
            <p:nvPr/>
          </p:nvSpPr>
          <p:spPr bwMode="auto">
            <a:xfrm>
              <a:off x="2544" y="2544"/>
              <a:ext cx="0" cy="672"/>
            </a:xfrm>
            <a:prstGeom prst="line">
              <a:avLst/>
            </a:prstGeom>
            <a:noFill/>
            <a:ln w="9525">
              <a:solidFill>
                <a:schemeClr val="tx1"/>
              </a:solidFill>
              <a:round/>
              <a:headEnd/>
              <a:tailEn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sp>
          <p:nvSpPr>
            <p:cNvPr id="44069" name="Line 6"/>
            <p:cNvSpPr>
              <a:spLocks noChangeShapeType="1"/>
            </p:cNvSpPr>
            <p:nvPr/>
          </p:nvSpPr>
          <p:spPr bwMode="auto">
            <a:xfrm>
              <a:off x="2256" y="2544"/>
              <a:ext cx="0" cy="672"/>
            </a:xfrm>
            <a:prstGeom prst="line">
              <a:avLst/>
            </a:prstGeom>
            <a:noFill/>
            <a:ln w="9525">
              <a:solidFill>
                <a:schemeClr val="tx1"/>
              </a:solidFill>
              <a:round/>
              <a:headEnd/>
              <a:tailEn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grpSp>
      <p:grpSp>
        <p:nvGrpSpPr>
          <p:cNvPr id="44036" name="Group 8"/>
          <p:cNvGrpSpPr>
            <a:grpSpLocks/>
          </p:cNvGrpSpPr>
          <p:nvPr/>
        </p:nvGrpSpPr>
        <p:grpSpPr bwMode="auto">
          <a:xfrm rot="5400000">
            <a:off x="7818120" y="3514726"/>
            <a:ext cx="1097280" cy="822960"/>
            <a:chOff x="1680" y="2544"/>
            <a:chExt cx="1152" cy="672"/>
          </a:xfrm>
        </p:grpSpPr>
        <p:sp>
          <p:nvSpPr>
            <p:cNvPr id="44064" name="Freeform 9"/>
            <p:cNvSpPr>
              <a:spLocks/>
            </p:cNvSpPr>
            <p:nvPr/>
          </p:nvSpPr>
          <p:spPr bwMode="auto">
            <a:xfrm>
              <a:off x="1680" y="2544"/>
              <a:ext cx="1152" cy="672"/>
            </a:xfrm>
            <a:custGeom>
              <a:avLst/>
              <a:gdLst>
                <a:gd name="T0" fmla="*/ 0 w 1152"/>
                <a:gd name="T1" fmla="*/ 0 h 672"/>
                <a:gd name="T2" fmla="*/ 1152 w 1152"/>
                <a:gd name="T3" fmla="*/ 0 h 672"/>
                <a:gd name="T4" fmla="*/ 1152 w 1152"/>
                <a:gd name="T5" fmla="*/ 672 h 672"/>
                <a:gd name="T6" fmla="*/ 0 w 1152"/>
                <a:gd name="T7" fmla="*/ 672 h 672"/>
                <a:gd name="T8" fmla="*/ 0 60000 65536"/>
                <a:gd name="T9" fmla="*/ 0 60000 65536"/>
                <a:gd name="T10" fmla="*/ 0 60000 65536"/>
                <a:gd name="T11" fmla="*/ 0 60000 65536"/>
                <a:gd name="T12" fmla="*/ 0 w 1152"/>
                <a:gd name="T13" fmla="*/ 0 h 672"/>
                <a:gd name="T14" fmla="*/ 1152 w 1152"/>
                <a:gd name="T15" fmla="*/ 672 h 672"/>
              </a:gdLst>
              <a:ahLst/>
              <a:cxnLst>
                <a:cxn ang="T8">
                  <a:pos x="T0" y="T1"/>
                </a:cxn>
                <a:cxn ang="T9">
                  <a:pos x="T2" y="T3"/>
                </a:cxn>
                <a:cxn ang="T10">
                  <a:pos x="T4" y="T5"/>
                </a:cxn>
                <a:cxn ang="T11">
                  <a:pos x="T6" y="T7"/>
                </a:cxn>
              </a:cxnLst>
              <a:rect l="T12" t="T13" r="T14" b="T15"/>
              <a:pathLst>
                <a:path w="1152" h="672">
                  <a:moveTo>
                    <a:pt x="0" y="0"/>
                  </a:moveTo>
                  <a:lnTo>
                    <a:pt x="1152" y="0"/>
                  </a:lnTo>
                  <a:lnTo>
                    <a:pt x="1152" y="672"/>
                  </a:lnTo>
                  <a:lnTo>
                    <a:pt x="0" y="672"/>
                  </a:lnTo>
                </a:path>
              </a:pathLst>
            </a:custGeom>
            <a:noFill/>
            <a:ln w="9525">
              <a:solidFill>
                <a:schemeClr val="tx1"/>
              </a:solidFill>
              <a:round/>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txBody>
            <a:bodyPr/>
            <a:lstStyle/>
            <a:p>
              <a:endParaRPr lang="en-US" sz="4114"/>
            </a:p>
          </p:txBody>
        </p:sp>
        <p:sp>
          <p:nvSpPr>
            <p:cNvPr id="44065" name="Line 10"/>
            <p:cNvSpPr>
              <a:spLocks noChangeShapeType="1"/>
            </p:cNvSpPr>
            <p:nvPr/>
          </p:nvSpPr>
          <p:spPr bwMode="auto">
            <a:xfrm>
              <a:off x="2544" y="2544"/>
              <a:ext cx="0" cy="672"/>
            </a:xfrm>
            <a:prstGeom prst="line">
              <a:avLst/>
            </a:prstGeom>
            <a:noFill/>
            <a:ln w="9525">
              <a:solidFill>
                <a:schemeClr val="tx1"/>
              </a:solidFill>
              <a:round/>
              <a:headEnd/>
              <a:tailEn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sp>
          <p:nvSpPr>
            <p:cNvPr id="44066" name="Line 11"/>
            <p:cNvSpPr>
              <a:spLocks noChangeShapeType="1"/>
            </p:cNvSpPr>
            <p:nvPr/>
          </p:nvSpPr>
          <p:spPr bwMode="auto">
            <a:xfrm>
              <a:off x="2256" y="2544"/>
              <a:ext cx="0" cy="672"/>
            </a:xfrm>
            <a:prstGeom prst="line">
              <a:avLst/>
            </a:prstGeom>
            <a:noFill/>
            <a:ln w="9525">
              <a:solidFill>
                <a:schemeClr val="tx1"/>
              </a:solidFill>
              <a:round/>
              <a:headEnd/>
              <a:tailEn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grpSp>
      <p:sp>
        <p:nvSpPr>
          <p:cNvPr id="44037" name="Line 12"/>
          <p:cNvSpPr>
            <a:spLocks noChangeShapeType="1"/>
          </p:cNvSpPr>
          <p:nvPr/>
        </p:nvSpPr>
        <p:spPr bwMode="auto">
          <a:xfrm>
            <a:off x="7223760" y="5846446"/>
            <a:ext cx="548640" cy="0"/>
          </a:xfrm>
          <a:prstGeom prst="line">
            <a:avLst/>
          </a:prstGeom>
          <a:noFill/>
          <a:ln w="38100">
            <a:solidFill>
              <a:schemeClr val="tx1"/>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sp>
        <p:nvSpPr>
          <p:cNvPr id="44038" name="Line 13"/>
          <p:cNvSpPr>
            <a:spLocks noChangeShapeType="1"/>
          </p:cNvSpPr>
          <p:nvPr/>
        </p:nvSpPr>
        <p:spPr bwMode="auto">
          <a:xfrm>
            <a:off x="8961120" y="5846446"/>
            <a:ext cx="1737360" cy="0"/>
          </a:xfrm>
          <a:prstGeom prst="line">
            <a:avLst/>
          </a:prstGeom>
          <a:noFill/>
          <a:ln w="38100">
            <a:solidFill>
              <a:schemeClr val="tx1"/>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sp>
        <p:nvSpPr>
          <p:cNvPr id="44039" name="Line 14"/>
          <p:cNvSpPr>
            <a:spLocks noChangeShapeType="1"/>
          </p:cNvSpPr>
          <p:nvPr/>
        </p:nvSpPr>
        <p:spPr bwMode="auto">
          <a:xfrm>
            <a:off x="3017520" y="5846446"/>
            <a:ext cx="2286000" cy="0"/>
          </a:xfrm>
          <a:prstGeom prst="line">
            <a:avLst/>
          </a:prstGeom>
          <a:noFill/>
          <a:ln w="38100">
            <a:solidFill>
              <a:schemeClr val="tx1"/>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sp>
        <p:nvSpPr>
          <p:cNvPr id="44040" name="Line 15"/>
          <p:cNvSpPr>
            <a:spLocks noChangeShapeType="1"/>
          </p:cNvSpPr>
          <p:nvPr/>
        </p:nvSpPr>
        <p:spPr bwMode="auto">
          <a:xfrm>
            <a:off x="8321040" y="4474846"/>
            <a:ext cx="0" cy="731520"/>
          </a:xfrm>
          <a:prstGeom prst="line">
            <a:avLst/>
          </a:prstGeom>
          <a:noFill/>
          <a:ln w="9525" cap="rnd">
            <a:solidFill>
              <a:schemeClr val="tx1"/>
            </a:solidFill>
            <a:prstDash val="sysDot"/>
            <a:round/>
            <a:headEnd/>
            <a:tailEnd type="triangle" w="med" len="me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sp>
        <p:nvSpPr>
          <p:cNvPr id="44041" name="Freeform 16"/>
          <p:cNvSpPr>
            <a:spLocks/>
          </p:cNvSpPr>
          <p:nvPr/>
        </p:nvSpPr>
        <p:spPr bwMode="auto">
          <a:xfrm>
            <a:off x="7412356" y="2920366"/>
            <a:ext cx="908684" cy="640080"/>
          </a:xfrm>
          <a:custGeom>
            <a:avLst/>
            <a:gdLst>
              <a:gd name="T0" fmla="*/ 0 w 525"/>
              <a:gd name="T1" fmla="*/ 3175 h 336"/>
              <a:gd name="T2" fmla="*/ 757237 w 525"/>
              <a:gd name="T3" fmla="*/ 0 h 336"/>
              <a:gd name="T4" fmla="*/ 757237 w 525"/>
              <a:gd name="T5" fmla="*/ 533400 h 336"/>
              <a:gd name="T6" fmla="*/ 0 60000 65536"/>
              <a:gd name="T7" fmla="*/ 0 60000 65536"/>
              <a:gd name="T8" fmla="*/ 0 60000 65536"/>
              <a:gd name="T9" fmla="*/ 0 w 525"/>
              <a:gd name="T10" fmla="*/ 0 h 336"/>
              <a:gd name="T11" fmla="*/ 525 w 525"/>
              <a:gd name="T12" fmla="*/ 336 h 336"/>
            </a:gdLst>
            <a:ahLst/>
            <a:cxnLst>
              <a:cxn ang="T6">
                <a:pos x="T0" y="T1"/>
              </a:cxn>
              <a:cxn ang="T7">
                <a:pos x="T2" y="T3"/>
              </a:cxn>
              <a:cxn ang="T8">
                <a:pos x="T4" y="T5"/>
              </a:cxn>
            </a:cxnLst>
            <a:rect l="T9" t="T10" r="T11" b="T12"/>
            <a:pathLst>
              <a:path w="525" h="336">
                <a:moveTo>
                  <a:pt x="0" y="2"/>
                </a:moveTo>
                <a:lnTo>
                  <a:pt x="525" y="0"/>
                </a:lnTo>
                <a:lnTo>
                  <a:pt x="525" y="336"/>
                </a:lnTo>
              </a:path>
            </a:pathLst>
          </a:custGeom>
          <a:noFill/>
          <a:ln w="9525" cap="rnd">
            <a:solidFill>
              <a:schemeClr val="tx1"/>
            </a:solidFill>
            <a:prstDash val="sysDot"/>
            <a:round/>
            <a:headEnd/>
            <a:tailEnd type="triangle" w="med" len="me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txBody>
          <a:bodyPr/>
          <a:lstStyle/>
          <a:p>
            <a:endParaRPr lang="en-US" sz="4114"/>
          </a:p>
        </p:txBody>
      </p:sp>
      <p:sp>
        <p:nvSpPr>
          <p:cNvPr id="44043" name="Oval 18"/>
          <p:cNvSpPr>
            <a:spLocks noChangeArrowheads="1"/>
          </p:cNvSpPr>
          <p:nvPr/>
        </p:nvSpPr>
        <p:spPr bwMode="auto">
          <a:xfrm>
            <a:off x="8229600" y="4291966"/>
            <a:ext cx="274320" cy="182880"/>
          </a:xfrm>
          <a:prstGeom prst="ellipse">
            <a:avLst/>
          </a:prstGeom>
          <a:solidFill>
            <a:schemeClr val="accent1"/>
          </a:solidFill>
          <a:ln w="9525">
            <a:solidFill>
              <a:schemeClr val="tx1"/>
            </a:solidFill>
            <a:round/>
            <a:headEnd/>
            <a:tailEnd/>
          </a:ln>
        </p:spPr>
        <p:txBody>
          <a:bodyPr wrap="none" anchor="ctr"/>
          <a:lstStyle/>
          <a:p>
            <a:endParaRPr lang="en-US" sz="4114"/>
          </a:p>
        </p:txBody>
      </p:sp>
      <p:sp>
        <p:nvSpPr>
          <p:cNvPr id="44044" name="Oval 19"/>
          <p:cNvSpPr>
            <a:spLocks noChangeArrowheads="1"/>
          </p:cNvSpPr>
          <p:nvPr/>
        </p:nvSpPr>
        <p:spPr bwMode="auto">
          <a:xfrm>
            <a:off x="8229600" y="4017646"/>
            <a:ext cx="274320" cy="182880"/>
          </a:xfrm>
          <a:prstGeom prst="ellipse">
            <a:avLst/>
          </a:prstGeom>
          <a:solidFill>
            <a:schemeClr val="accent1"/>
          </a:solidFill>
          <a:ln w="9525">
            <a:solidFill>
              <a:schemeClr val="tx1"/>
            </a:solidFill>
            <a:round/>
            <a:headEnd/>
            <a:tailEnd/>
          </a:ln>
        </p:spPr>
        <p:txBody>
          <a:bodyPr wrap="none" anchor="ctr"/>
          <a:lstStyle/>
          <a:p>
            <a:endParaRPr lang="en-US" sz="4114"/>
          </a:p>
        </p:txBody>
      </p:sp>
      <p:sp>
        <p:nvSpPr>
          <p:cNvPr id="44045" name="Oval 20"/>
          <p:cNvSpPr>
            <a:spLocks noChangeArrowheads="1"/>
          </p:cNvSpPr>
          <p:nvPr/>
        </p:nvSpPr>
        <p:spPr bwMode="auto">
          <a:xfrm>
            <a:off x="8229600" y="3743326"/>
            <a:ext cx="274320" cy="182880"/>
          </a:xfrm>
          <a:prstGeom prst="ellipse">
            <a:avLst/>
          </a:prstGeom>
          <a:solidFill>
            <a:schemeClr val="accent1"/>
          </a:solidFill>
          <a:ln w="9525">
            <a:solidFill>
              <a:schemeClr val="tx1"/>
            </a:solidFill>
            <a:round/>
            <a:headEnd/>
            <a:tailEnd/>
          </a:ln>
        </p:spPr>
        <p:txBody>
          <a:bodyPr wrap="none" anchor="ctr"/>
          <a:lstStyle/>
          <a:p>
            <a:endParaRPr lang="en-US" sz="4114"/>
          </a:p>
        </p:txBody>
      </p:sp>
      <p:sp>
        <p:nvSpPr>
          <p:cNvPr id="44046" name="Oval 21"/>
          <p:cNvSpPr>
            <a:spLocks noChangeArrowheads="1"/>
          </p:cNvSpPr>
          <p:nvPr/>
        </p:nvSpPr>
        <p:spPr bwMode="auto">
          <a:xfrm>
            <a:off x="7772400" y="2828926"/>
            <a:ext cx="274320" cy="182880"/>
          </a:xfrm>
          <a:prstGeom prst="ellipse">
            <a:avLst/>
          </a:prstGeom>
          <a:solidFill>
            <a:schemeClr val="accent1"/>
          </a:solidFill>
          <a:ln w="9525">
            <a:solidFill>
              <a:schemeClr val="tx1"/>
            </a:solidFill>
            <a:round/>
            <a:headEnd/>
            <a:tailEnd/>
          </a:ln>
        </p:spPr>
        <p:txBody>
          <a:bodyPr wrap="none" anchor="ctr"/>
          <a:lstStyle/>
          <a:p>
            <a:endParaRPr lang="en-US" sz="4114"/>
          </a:p>
        </p:txBody>
      </p:sp>
      <p:sp>
        <p:nvSpPr>
          <p:cNvPr id="44047" name="Line 22"/>
          <p:cNvSpPr>
            <a:spLocks noChangeShapeType="1"/>
          </p:cNvSpPr>
          <p:nvPr/>
        </p:nvSpPr>
        <p:spPr bwMode="auto">
          <a:xfrm>
            <a:off x="9144000" y="3377566"/>
            <a:ext cx="0" cy="1097280"/>
          </a:xfrm>
          <a:prstGeom prst="line">
            <a:avLst/>
          </a:prstGeom>
          <a:noFill/>
          <a:ln w="9525">
            <a:solidFill>
              <a:schemeClr val="tx1"/>
            </a:solidFill>
            <a:round/>
            <a:headEnd type="triangle" w="med" len="med"/>
            <a:tailEnd type="triangle" w="med" len="me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sp>
        <p:nvSpPr>
          <p:cNvPr id="44048" name="Text Box 23"/>
          <p:cNvSpPr txBox="1">
            <a:spLocks noChangeArrowheads="1"/>
          </p:cNvSpPr>
          <p:nvPr/>
        </p:nvSpPr>
        <p:spPr bwMode="auto">
          <a:xfrm>
            <a:off x="9235440" y="3489960"/>
            <a:ext cx="1999073" cy="90486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Arial" charset="0"/>
                <a:ea typeface="Heiti SC Light" charset="0"/>
                <a:cs typeface="Heiti SC Light" charset="0"/>
                <a:sym typeface="Arial" charset="0"/>
              </a:defRPr>
            </a:lvl1pPr>
            <a:lvl2pPr marL="742950" indent="-285750" eaLnBrk="0" hangingPunct="0">
              <a:defRPr sz="2400">
                <a:solidFill>
                  <a:srgbClr val="000000"/>
                </a:solidFill>
                <a:latin typeface="Arial" charset="0"/>
                <a:ea typeface="Heiti SC Light" charset="0"/>
                <a:cs typeface="Heiti SC Light" charset="0"/>
                <a:sym typeface="Arial" charset="0"/>
              </a:defRPr>
            </a:lvl2pPr>
            <a:lvl3pPr marL="1143000" indent="-228600" eaLnBrk="0" hangingPunct="0">
              <a:defRPr sz="2400">
                <a:solidFill>
                  <a:srgbClr val="000000"/>
                </a:solidFill>
                <a:latin typeface="Arial" charset="0"/>
                <a:ea typeface="Heiti SC Light" charset="0"/>
                <a:cs typeface="Heiti SC Light" charset="0"/>
                <a:sym typeface="Arial" charset="0"/>
              </a:defRPr>
            </a:lvl3pPr>
            <a:lvl4pPr marL="1600200" indent="-228600" eaLnBrk="0" hangingPunct="0">
              <a:defRPr sz="2400">
                <a:solidFill>
                  <a:srgbClr val="000000"/>
                </a:solidFill>
                <a:latin typeface="Arial" charset="0"/>
                <a:ea typeface="Heiti SC Light" charset="0"/>
                <a:cs typeface="Heiti SC Light" charset="0"/>
                <a:sym typeface="Arial" charset="0"/>
              </a:defRPr>
            </a:lvl4pPr>
            <a:lvl5pPr marL="2057400" indent="-228600" eaLnBrk="0" hangingPunct="0">
              <a:defRPr sz="2400">
                <a:solidFill>
                  <a:srgbClr val="000000"/>
                </a:solidFill>
                <a:latin typeface="Arial" charset="0"/>
                <a:ea typeface="Heiti SC Light" charset="0"/>
                <a:cs typeface="Heiti SC Light"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9pPr>
          </a:lstStyle>
          <a:p>
            <a:pPr eaLnBrk="1" hangingPunct="1"/>
            <a:r>
              <a:rPr lang="en-US"/>
              <a:t>Token bucket</a:t>
            </a:r>
          </a:p>
          <a:p>
            <a:pPr eaLnBrk="1" hangingPunct="1"/>
            <a:r>
              <a:rPr lang="en-US"/>
              <a:t>size,</a:t>
            </a:r>
            <a:r>
              <a:rPr lang="en-US" sz="2880">
                <a:latin typeface="Times New Roman" charset="0"/>
              </a:rPr>
              <a:t> </a:t>
            </a:r>
            <a:r>
              <a:rPr lang="en-US" sz="2880">
                <a:solidFill>
                  <a:srgbClr val="000099"/>
                </a:solidFill>
                <a:latin typeface="Symbol" charset="0"/>
              </a:rPr>
              <a:t>s</a:t>
            </a:r>
          </a:p>
        </p:txBody>
      </p:sp>
      <p:sp>
        <p:nvSpPr>
          <p:cNvPr id="44050" name="Text Box 26"/>
          <p:cNvSpPr txBox="1">
            <a:spLocks noChangeArrowheads="1"/>
          </p:cNvSpPr>
          <p:nvPr/>
        </p:nvSpPr>
        <p:spPr bwMode="auto">
          <a:xfrm>
            <a:off x="2133600" y="5170171"/>
            <a:ext cx="2339102" cy="64633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Arial" charset="0"/>
                <a:ea typeface="Heiti SC Light" charset="0"/>
                <a:cs typeface="Heiti SC Light" charset="0"/>
                <a:sym typeface="Arial" charset="0"/>
              </a:defRPr>
            </a:lvl1pPr>
            <a:lvl2pPr marL="742950" indent="-285750" eaLnBrk="0" hangingPunct="0">
              <a:defRPr sz="2400">
                <a:solidFill>
                  <a:srgbClr val="000000"/>
                </a:solidFill>
                <a:latin typeface="Arial" charset="0"/>
                <a:ea typeface="Heiti SC Light" charset="0"/>
                <a:cs typeface="Heiti SC Light" charset="0"/>
                <a:sym typeface="Arial" charset="0"/>
              </a:defRPr>
            </a:lvl2pPr>
            <a:lvl3pPr marL="1143000" indent="-228600" eaLnBrk="0" hangingPunct="0">
              <a:defRPr sz="2400">
                <a:solidFill>
                  <a:srgbClr val="000000"/>
                </a:solidFill>
                <a:latin typeface="Arial" charset="0"/>
                <a:ea typeface="Heiti SC Light" charset="0"/>
                <a:cs typeface="Heiti SC Light" charset="0"/>
                <a:sym typeface="Arial" charset="0"/>
              </a:defRPr>
            </a:lvl3pPr>
            <a:lvl4pPr marL="1600200" indent="-228600" eaLnBrk="0" hangingPunct="0">
              <a:defRPr sz="2400">
                <a:solidFill>
                  <a:srgbClr val="000000"/>
                </a:solidFill>
                <a:latin typeface="Arial" charset="0"/>
                <a:ea typeface="Heiti SC Light" charset="0"/>
                <a:cs typeface="Heiti SC Light" charset="0"/>
                <a:sym typeface="Arial" charset="0"/>
              </a:defRPr>
            </a:lvl4pPr>
            <a:lvl5pPr marL="2057400" indent="-228600" eaLnBrk="0" hangingPunct="0">
              <a:defRPr sz="2400">
                <a:solidFill>
                  <a:srgbClr val="000000"/>
                </a:solidFill>
                <a:latin typeface="Arial" charset="0"/>
                <a:ea typeface="Heiti SC Light" charset="0"/>
                <a:cs typeface="Heiti SC Light"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9pPr>
          </a:lstStyle>
          <a:p>
            <a:pPr eaLnBrk="1" hangingPunct="1"/>
            <a:r>
              <a:rPr lang="en-US" sz="3600"/>
              <a:t>Packets In</a:t>
            </a:r>
          </a:p>
        </p:txBody>
      </p:sp>
      <p:sp>
        <p:nvSpPr>
          <p:cNvPr id="44051" name="Text Box 27"/>
          <p:cNvSpPr txBox="1">
            <a:spLocks noChangeArrowheads="1"/>
          </p:cNvSpPr>
          <p:nvPr/>
        </p:nvSpPr>
        <p:spPr bwMode="auto">
          <a:xfrm>
            <a:off x="9798625" y="5120641"/>
            <a:ext cx="2698175" cy="64633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Arial" charset="0"/>
                <a:ea typeface="Heiti SC Light" charset="0"/>
                <a:cs typeface="Heiti SC Light" charset="0"/>
                <a:sym typeface="Arial" charset="0"/>
              </a:defRPr>
            </a:lvl1pPr>
            <a:lvl2pPr marL="742950" indent="-285750" eaLnBrk="0" hangingPunct="0">
              <a:defRPr sz="2400">
                <a:solidFill>
                  <a:srgbClr val="000000"/>
                </a:solidFill>
                <a:latin typeface="Arial" charset="0"/>
                <a:ea typeface="Heiti SC Light" charset="0"/>
                <a:cs typeface="Heiti SC Light" charset="0"/>
                <a:sym typeface="Arial" charset="0"/>
              </a:defRPr>
            </a:lvl2pPr>
            <a:lvl3pPr marL="1143000" indent="-228600" eaLnBrk="0" hangingPunct="0">
              <a:defRPr sz="2400">
                <a:solidFill>
                  <a:srgbClr val="000000"/>
                </a:solidFill>
                <a:latin typeface="Arial" charset="0"/>
                <a:ea typeface="Heiti SC Light" charset="0"/>
                <a:cs typeface="Heiti SC Light" charset="0"/>
                <a:sym typeface="Arial" charset="0"/>
              </a:defRPr>
            </a:lvl3pPr>
            <a:lvl4pPr marL="1600200" indent="-228600" eaLnBrk="0" hangingPunct="0">
              <a:defRPr sz="2400">
                <a:solidFill>
                  <a:srgbClr val="000000"/>
                </a:solidFill>
                <a:latin typeface="Arial" charset="0"/>
                <a:ea typeface="Heiti SC Light" charset="0"/>
                <a:cs typeface="Heiti SC Light" charset="0"/>
                <a:sym typeface="Arial" charset="0"/>
              </a:defRPr>
            </a:lvl4pPr>
            <a:lvl5pPr marL="2057400" indent="-228600" eaLnBrk="0" hangingPunct="0">
              <a:defRPr sz="2400">
                <a:solidFill>
                  <a:srgbClr val="000000"/>
                </a:solidFill>
                <a:latin typeface="Arial" charset="0"/>
                <a:ea typeface="Heiti SC Light" charset="0"/>
                <a:cs typeface="Heiti SC Light"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9pPr>
          </a:lstStyle>
          <a:p>
            <a:pPr eaLnBrk="1" hangingPunct="1"/>
            <a:r>
              <a:rPr lang="en-US" sz="3600"/>
              <a:t>Packets Out</a:t>
            </a:r>
          </a:p>
        </p:txBody>
      </p:sp>
      <p:sp>
        <p:nvSpPr>
          <p:cNvPr id="2" name="TextBox 1"/>
          <p:cNvSpPr txBox="1"/>
          <p:nvPr/>
        </p:nvSpPr>
        <p:spPr>
          <a:xfrm>
            <a:off x="6177063" y="6657989"/>
            <a:ext cx="7856574" cy="1358577"/>
          </a:xfrm>
          <a:prstGeom prst="rect">
            <a:avLst/>
          </a:prstGeom>
          <a:solidFill>
            <a:schemeClr val="bg1"/>
          </a:solidFill>
          <a:ln>
            <a:solidFill>
              <a:srgbClr val="000000"/>
            </a:solidFill>
          </a:ln>
          <a:effectLst>
            <a:outerShdw blurRad="50800" dist="38100" dir="2700000" algn="tl" rotWithShape="0">
              <a:prstClr val="black">
                <a:alpha val="40000"/>
              </a:prstClr>
            </a:outerShdw>
          </a:effectLst>
        </p:spPr>
        <p:txBody>
          <a:bodyPr wrap="none" rtlCol="0">
            <a:spAutoFit/>
          </a:bodyPr>
          <a:lstStyle/>
          <a:p>
            <a:pPr algn="ctr"/>
            <a:r>
              <a:rPr lang="en-US" sz="4114" dirty="0">
                <a:latin typeface="+mj-lt"/>
              </a:rPr>
              <a:t>End-host sends packet if and only if </a:t>
            </a:r>
            <a:br>
              <a:rPr lang="en-US" sz="4114" dirty="0">
                <a:latin typeface="+mj-lt"/>
              </a:rPr>
            </a:br>
            <a:r>
              <a:rPr lang="en-US" sz="4114" dirty="0">
                <a:latin typeface="+mj-lt"/>
              </a:rPr>
              <a:t>there are tokens in the bucket</a:t>
            </a:r>
          </a:p>
        </p:txBody>
      </p:sp>
      <p:sp>
        <p:nvSpPr>
          <p:cNvPr id="28" name="Text Box 17"/>
          <p:cNvSpPr txBox="1">
            <a:spLocks noChangeArrowheads="1"/>
          </p:cNvSpPr>
          <p:nvPr/>
        </p:nvSpPr>
        <p:spPr bwMode="auto">
          <a:xfrm>
            <a:off x="4646223" y="2549553"/>
            <a:ext cx="2715808" cy="978729"/>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Arial" charset="0"/>
                <a:ea typeface="Heiti SC Light" charset="0"/>
                <a:cs typeface="Heiti SC Light" charset="0"/>
                <a:sym typeface="Arial" charset="0"/>
              </a:defRPr>
            </a:lvl1pPr>
            <a:lvl2pPr marL="742950" indent="-285750" eaLnBrk="0" hangingPunct="0">
              <a:defRPr sz="2400">
                <a:solidFill>
                  <a:srgbClr val="000000"/>
                </a:solidFill>
                <a:latin typeface="Arial" charset="0"/>
                <a:ea typeface="Heiti SC Light" charset="0"/>
                <a:cs typeface="Heiti SC Light" charset="0"/>
                <a:sym typeface="Arial" charset="0"/>
              </a:defRPr>
            </a:lvl2pPr>
            <a:lvl3pPr marL="1143000" indent="-228600" eaLnBrk="0" hangingPunct="0">
              <a:defRPr sz="2400">
                <a:solidFill>
                  <a:srgbClr val="000000"/>
                </a:solidFill>
                <a:latin typeface="Arial" charset="0"/>
                <a:ea typeface="Heiti SC Light" charset="0"/>
                <a:cs typeface="Heiti SC Light" charset="0"/>
                <a:sym typeface="Arial" charset="0"/>
              </a:defRPr>
            </a:lvl3pPr>
            <a:lvl4pPr marL="1600200" indent="-228600" eaLnBrk="0" hangingPunct="0">
              <a:defRPr sz="2400">
                <a:solidFill>
                  <a:srgbClr val="000000"/>
                </a:solidFill>
                <a:latin typeface="Arial" charset="0"/>
                <a:ea typeface="Heiti SC Light" charset="0"/>
                <a:cs typeface="Heiti SC Light" charset="0"/>
                <a:sym typeface="Arial" charset="0"/>
              </a:defRPr>
            </a:lvl4pPr>
            <a:lvl5pPr marL="2057400" indent="-228600" eaLnBrk="0" hangingPunct="0">
              <a:defRPr sz="2400">
                <a:solidFill>
                  <a:srgbClr val="000000"/>
                </a:solidFill>
                <a:latin typeface="Arial" charset="0"/>
                <a:ea typeface="Heiti SC Light" charset="0"/>
                <a:cs typeface="Heiti SC Light"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9pPr>
          </a:lstStyle>
          <a:p>
            <a:pPr eaLnBrk="1" hangingPunct="1"/>
            <a:r>
              <a:rPr lang="en-US" sz="2880"/>
              <a:t>Tokens at</a:t>
            </a:r>
            <a:endParaRPr lang="en-US" sz="2880" dirty="0"/>
          </a:p>
          <a:p>
            <a:pPr eaLnBrk="1" hangingPunct="1"/>
            <a:r>
              <a:rPr lang="en-US" sz="2880"/>
              <a:t>constant </a:t>
            </a:r>
            <a:r>
              <a:rPr lang="en-US" sz="2880" dirty="0"/>
              <a:t>rate,</a:t>
            </a:r>
            <a:r>
              <a:rPr lang="en-US" sz="2880" dirty="0">
                <a:latin typeface="Times New Roman" charset="0"/>
              </a:rPr>
              <a:t> </a:t>
            </a:r>
            <a:r>
              <a:rPr lang="en-US" sz="2880" dirty="0">
                <a:solidFill>
                  <a:srgbClr val="000099"/>
                </a:solidFill>
                <a:latin typeface="Symbol" charset="0"/>
              </a:rPr>
              <a:t>r</a:t>
            </a:r>
          </a:p>
        </p:txBody>
      </p:sp>
    </p:spTree>
    <p:extLst>
      <p:ext uri="{BB962C8B-B14F-4D97-AF65-F5344CB8AC3E}">
        <p14:creationId xmlns:p14="http://schemas.microsoft.com/office/powerpoint/2010/main" val="3872383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ChangeArrowheads="1"/>
          </p:cNvSpPr>
          <p:nvPr>
            <p:ph type="title"/>
          </p:nvPr>
        </p:nvSpPr>
        <p:spPr>
          <a:xfrm>
            <a:off x="1920240" y="182880"/>
            <a:ext cx="10789920" cy="1554480"/>
          </a:xfrm>
        </p:spPr>
        <p:txBody>
          <a:bodyPr/>
          <a:lstStyle/>
          <a:p>
            <a:r>
              <a:rPr lang="en-US" dirty="0">
                <a:latin typeface="Arial" charset="0"/>
                <a:ea typeface="Heiti SC Light" charset="0"/>
                <a:cs typeface="Heiti SC Light" charset="0"/>
              </a:rPr>
              <a:t>The leaky bucket regulator</a:t>
            </a:r>
            <a:br>
              <a:rPr lang="en-US" dirty="0">
                <a:latin typeface="Arial" charset="0"/>
                <a:ea typeface="Heiti SC Light" charset="0"/>
                <a:cs typeface="Heiti SC Light" charset="0"/>
              </a:rPr>
            </a:br>
            <a:r>
              <a:rPr lang="en-US" sz="4000" dirty="0">
                <a:solidFill>
                  <a:schemeClr val="tx1"/>
                </a:solidFill>
                <a:latin typeface="Arial" charset="0"/>
                <a:ea typeface="Heiti SC Light" charset="0"/>
                <a:cs typeface="Heiti SC Light" charset="0"/>
              </a:rPr>
              <a:t>Limiting the “</a:t>
            </a:r>
            <a:r>
              <a:rPr lang="en-US" sz="4000" dirty="0" err="1">
                <a:solidFill>
                  <a:schemeClr val="tx1"/>
                </a:solidFill>
                <a:latin typeface="Arial" charset="0"/>
                <a:ea typeface="Heiti SC Light" charset="0"/>
                <a:cs typeface="Heiti SC Light" charset="0"/>
              </a:rPr>
              <a:t>burstiness</a:t>
            </a:r>
            <a:r>
              <a:rPr lang="en-US" sz="4000" dirty="0">
                <a:solidFill>
                  <a:schemeClr val="tx1"/>
                </a:solidFill>
                <a:latin typeface="Arial" charset="0"/>
                <a:ea typeface="Heiti SC Light" charset="0"/>
                <a:cs typeface="Heiti SC Light" charset="0"/>
              </a:rPr>
              <a:t>”</a:t>
            </a:r>
            <a:r>
              <a:rPr lang="en-US" sz="2000" i="1" dirty="0">
                <a:solidFill>
                  <a:schemeClr val="tx1"/>
                </a:solidFill>
                <a:latin typeface="Arial" charset="0"/>
                <a:ea typeface="Heiti SC Light" charset="0"/>
                <a:cs typeface="Heiti SC Light" charset="0"/>
              </a:rPr>
              <a:t> </a:t>
            </a:r>
            <a:endParaRPr lang="en-US" sz="3360" i="1" dirty="0">
              <a:solidFill>
                <a:schemeClr val="tx1"/>
              </a:solidFill>
              <a:latin typeface="Arial" charset="0"/>
              <a:ea typeface="Heiti SC Light" charset="0"/>
              <a:cs typeface="Heiti SC Light" charset="0"/>
            </a:endParaRPr>
          </a:p>
        </p:txBody>
      </p:sp>
      <p:sp>
        <p:nvSpPr>
          <p:cNvPr id="44034" name="Oval 4"/>
          <p:cNvSpPr>
            <a:spLocks noChangeArrowheads="1"/>
          </p:cNvSpPr>
          <p:nvPr/>
        </p:nvSpPr>
        <p:spPr bwMode="auto">
          <a:xfrm>
            <a:off x="7772400" y="5206366"/>
            <a:ext cx="1188720" cy="1188720"/>
          </a:xfrm>
          <a:prstGeom prst="ellipse">
            <a:avLst/>
          </a:prstGeom>
          <a:solidFill>
            <a:schemeClr val="bg1"/>
          </a:solidFill>
          <a:ln w="9525">
            <a:solidFill>
              <a:schemeClr val="tx1"/>
            </a:solidFill>
            <a:round/>
            <a:headEnd/>
            <a:tailEnd/>
          </a:ln>
        </p:spPr>
        <p:txBody>
          <a:bodyPr wrap="none" anchor="ctr"/>
          <a:lstStyle/>
          <a:p>
            <a:pPr algn="ctr"/>
            <a:endParaRPr lang="en-US" sz="2400">
              <a:latin typeface="Symbol" charset="0"/>
            </a:endParaRPr>
          </a:p>
        </p:txBody>
      </p:sp>
      <p:grpSp>
        <p:nvGrpSpPr>
          <p:cNvPr id="44035" name="Group 7"/>
          <p:cNvGrpSpPr>
            <a:grpSpLocks/>
          </p:cNvGrpSpPr>
          <p:nvPr/>
        </p:nvGrpSpPr>
        <p:grpSpPr bwMode="auto">
          <a:xfrm>
            <a:off x="5029200" y="5206366"/>
            <a:ext cx="2194560" cy="1280160"/>
            <a:chOff x="1680" y="2544"/>
            <a:chExt cx="1152" cy="672"/>
          </a:xfrm>
        </p:grpSpPr>
        <p:sp>
          <p:nvSpPr>
            <p:cNvPr id="44067" name="Freeform 3"/>
            <p:cNvSpPr>
              <a:spLocks/>
            </p:cNvSpPr>
            <p:nvPr/>
          </p:nvSpPr>
          <p:spPr bwMode="auto">
            <a:xfrm>
              <a:off x="1680" y="2544"/>
              <a:ext cx="1152" cy="672"/>
            </a:xfrm>
            <a:custGeom>
              <a:avLst/>
              <a:gdLst>
                <a:gd name="T0" fmla="*/ 0 w 1152"/>
                <a:gd name="T1" fmla="*/ 0 h 672"/>
                <a:gd name="T2" fmla="*/ 1152 w 1152"/>
                <a:gd name="T3" fmla="*/ 0 h 672"/>
                <a:gd name="T4" fmla="*/ 1152 w 1152"/>
                <a:gd name="T5" fmla="*/ 672 h 672"/>
                <a:gd name="T6" fmla="*/ 0 w 1152"/>
                <a:gd name="T7" fmla="*/ 672 h 672"/>
                <a:gd name="T8" fmla="*/ 0 60000 65536"/>
                <a:gd name="T9" fmla="*/ 0 60000 65536"/>
                <a:gd name="T10" fmla="*/ 0 60000 65536"/>
                <a:gd name="T11" fmla="*/ 0 60000 65536"/>
                <a:gd name="T12" fmla="*/ 0 w 1152"/>
                <a:gd name="T13" fmla="*/ 0 h 672"/>
                <a:gd name="T14" fmla="*/ 1152 w 1152"/>
                <a:gd name="T15" fmla="*/ 672 h 672"/>
              </a:gdLst>
              <a:ahLst/>
              <a:cxnLst>
                <a:cxn ang="T8">
                  <a:pos x="T0" y="T1"/>
                </a:cxn>
                <a:cxn ang="T9">
                  <a:pos x="T2" y="T3"/>
                </a:cxn>
                <a:cxn ang="T10">
                  <a:pos x="T4" y="T5"/>
                </a:cxn>
                <a:cxn ang="T11">
                  <a:pos x="T6" y="T7"/>
                </a:cxn>
              </a:cxnLst>
              <a:rect l="T12" t="T13" r="T14" b="T15"/>
              <a:pathLst>
                <a:path w="1152" h="672">
                  <a:moveTo>
                    <a:pt x="0" y="0"/>
                  </a:moveTo>
                  <a:lnTo>
                    <a:pt x="1152" y="0"/>
                  </a:lnTo>
                  <a:lnTo>
                    <a:pt x="1152" y="672"/>
                  </a:lnTo>
                  <a:lnTo>
                    <a:pt x="0" y="672"/>
                  </a:lnTo>
                </a:path>
              </a:pathLst>
            </a:custGeom>
            <a:noFill/>
            <a:ln w="9525">
              <a:solidFill>
                <a:schemeClr val="tx1"/>
              </a:solidFill>
              <a:round/>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txBody>
            <a:bodyPr/>
            <a:lstStyle/>
            <a:p>
              <a:endParaRPr lang="en-US" sz="4114"/>
            </a:p>
          </p:txBody>
        </p:sp>
        <p:sp>
          <p:nvSpPr>
            <p:cNvPr id="44068" name="Line 5"/>
            <p:cNvSpPr>
              <a:spLocks noChangeShapeType="1"/>
            </p:cNvSpPr>
            <p:nvPr/>
          </p:nvSpPr>
          <p:spPr bwMode="auto">
            <a:xfrm>
              <a:off x="2544" y="2544"/>
              <a:ext cx="0" cy="672"/>
            </a:xfrm>
            <a:prstGeom prst="line">
              <a:avLst/>
            </a:prstGeom>
            <a:noFill/>
            <a:ln w="9525">
              <a:solidFill>
                <a:schemeClr val="tx1"/>
              </a:solidFill>
              <a:round/>
              <a:headEnd/>
              <a:tailEn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sp>
          <p:nvSpPr>
            <p:cNvPr id="44069" name="Line 6"/>
            <p:cNvSpPr>
              <a:spLocks noChangeShapeType="1"/>
            </p:cNvSpPr>
            <p:nvPr/>
          </p:nvSpPr>
          <p:spPr bwMode="auto">
            <a:xfrm>
              <a:off x="2256" y="2544"/>
              <a:ext cx="0" cy="672"/>
            </a:xfrm>
            <a:prstGeom prst="line">
              <a:avLst/>
            </a:prstGeom>
            <a:noFill/>
            <a:ln w="9525">
              <a:solidFill>
                <a:schemeClr val="tx1"/>
              </a:solidFill>
              <a:round/>
              <a:headEnd/>
              <a:tailEn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grpSp>
      <p:grpSp>
        <p:nvGrpSpPr>
          <p:cNvPr id="44036" name="Group 8"/>
          <p:cNvGrpSpPr>
            <a:grpSpLocks/>
          </p:cNvGrpSpPr>
          <p:nvPr/>
        </p:nvGrpSpPr>
        <p:grpSpPr bwMode="auto">
          <a:xfrm rot="5400000">
            <a:off x="7818120" y="3514726"/>
            <a:ext cx="1097280" cy="822960"/>
            <a:chOff x="1680" y="2544"/>
            <a:chExt cx="1152" cy="672"/>
          </a:xfrm>
        </p:grpSpPr>
        <p:sp>
          <p:nvSpPr>
            <p:cNvPr id="44064" name="Freeform 9"/>
            <p:cNvSpPr>
              <a:spLocks/>
            </p:cNvSpPr>
            <p:nvPr/>
          </p:nvSpPr>
          <p:spPr bwMode="auto">
            <a:xfrm>
              <a:off x="1680" y="2544"/>
              <a:ext cx="1152" cy="672"/>
            </a:xfrm>
            <a:custGeom>
              <a:avLst/>
              <a:gdLst>
                <a:gd name="T0" fmla="*/ 0 w 1152"/>
                <a:gd name="T1" fmla="*/ 0 h 672"/>
                <a:gd name="T2" fmla="*/ 1152 w 1152"/>
                <a:gd name="T3" fmla="*/ 0 h 672"/>
                <a:gd name="T4" fmla="*/ 1152 w 1152"/>
                <a:gd name="T5" fmla="*/ 672 h 672"/>
                <a:gd name="T6" fmla="*/ 0 w 1152"/>
                <a:gd name="T7" fmla="*/ 672 h 672"/>
                <a:gd name="T8" fmla="*/ 0 60000 65536"/>
                <a:gd name="T9" fmla="*/ 0 60000 65536"/>
                <a:gd name="T10" fmla="*/ 0 60000 65536"/>
                <a:gd name="T11" fmla="*/ 0 60000 65536"/>
                <a:gd name="T12" fmla="*/ 0 w 1152"/>
                <a:gd name="T13" fmla="*/ 0 h 672"/>
                <a:gd name="T14" fmla="*/ 1152 w 1152"/>
                <a:gd name="T15" fmla="*/ 672 h 672"/>
              </a:gdLst>
              <a:ahLst/>
              <a:cxnLst>
                <a:cxn ang="T8">
                  <a:pos x="T0" y="T1"/>
                </a:cxn>
                <a:cxn ang="T9">
                  <a:pos x="T2" y="T3"/>
                </a:cxn>
                <a:cxn ang="T10">
                  <a:pos x="T4" y="T5"/>
                </a:cxn>
                <a:cxn ang="T11">
                  <a:pos x="T6" y="T7"/>
                </a:cxn>
              </a:cxnLst>
              <a:rect l="T12" t="T13" r="T14" b="T15"/>
              <a:pathLst>
                <a:path w="1152" h="672">
                  <a:moveTo>
                    <a:pt x="0" y="0"/>
                  </a:moveTo>
                  <a:lnTo>
                    <a:pt x="1152" y="0"/>
                  </a:lnTo>
                  <a:lnTo>
                    <a:pt x="1152" y="672"/>
                  </a:lnTo>
                  <a:lnTo>
                    <a:pt x="0" y="672"/>
                  </a:lnTo>
                </a:path>
              </a:pathLst>
            </a:custGeom>
            <a:noFill/>
            <a:ln w="9525">
              <a:solidFill>
                <a:schemeClr val="tx1"/>
              </a:solidFill>
              <a:round/>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txBody>
            <a:bodyPr/>
            <a:lstStyle/>
            <a:p>
              <a:endParaRPr lang="en-US" sz="4114"/>
            </a:p>
          </p:txBody>
        </p:sp>
        <p:sp>
          <p:nvSpPr>
            <p:cNvPr id="44065" name="Line 10"/>
            <p:cNvSpPr>
              <a:spLocks noChangeShapeType="1"/>
            </p:cNvSpPr>
            <p:nvPr/>
          </p:nvSpPr>
          <p:spPr bwMode="auto">
            <a:xfrm>
              <a:off x="2544" y="2544"/>
              <a:ext cx="0" cy="672"/>
            </a:xfrm>
            <a:prstGeom prst="line">
              <a:avLst/>
            </a:prstGeom>
            <a:noFill/>
            <a:ln w="9525">
              <a:solidFill>
                <a:schemeClr val="tx1"/>
              </a:solidFill>
              <a:round/>
              <a:headEnd/>
              <a:tailEn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sp>
          <p:nvSpPr>
            <p:cNvPr id="44066" name="Line 11"/>
            <p:cNvSpPr>
              <a:spLocks noChangeShapeType="1"/>
            </p:cNvSpPr>
            <p:nvPr/>
          </p:nvSpPr>
          <p:spPr bwMode="auto">
            <a:xfrm>
              <a:off x="2256" y="2544"/>
              <a:ext cx="0" cy="672"/>
            </a:xfrm>
            <a:prstGeom prst="line">
              <a:avLst/>
            </a:prstGeom>
            <a:noFill/>
            <a:ln w="9525">
              <a:solidFill>
                <a:schemeClr val="tx1"/>
              </a:solidFill>
              <a:round/>
              <a:headEnd/>
              <a:tailEn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grpSp>
      <p:sp>
        <p:nvSpPr>
          <p:cNvPr id="44037" name="Line 12"/>
          <p:cNvSpPr>
            <a:spLocks noChangeShapeType="1"/>
          </p:cNvSpPr>
          <p:nvPr/>
        </p:nvSpPr>
        <p:spPr bwMode="auto">
          <a:xfrm>
            <a:off x="7223760" y="5846446"/>
            <a:ext cx="548640" cy="0"/>
          </a:xfrm>
          <a:prstGeom prst="line">
            <a:avLst/>
          </a:prstGeom>
          <a:noFill/>
          <a:ln w="38100">
            <a:solidFill>
              <a:schemeClr val="tx1"/>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sp>
        <p:nvSpPr>
          <p:cNvPr id="44038" name="Line 13"/>
          <p:cNvSpPr>
            <a:spLocks noChangeShapeType="1"/>
          </p:cNvSpPr>
          <p:nvPr/>
        </p:nvSpPr>
        <p:spPr bwMode="auto">
          <a:xfrm>
            <a:off x="8961120" y="5846446"/>
            <a:ext cx="1737360" cy="0"/>
          </a:xfrm>
          <a:prstGeom prst="line">
            <a:avLst/>
          </a:prstGeom>
          <a:noFill/>
          <a:ln w="38100">
            <a:solidFill>
              <a:schemeClr val="tx1"/>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sp>
        <p:nvSpPr>
          <p:cNvPr id="44039" name="Line 14"/>
          <p:cNvSpPr>
            <a:spLocks noChangeShapeType="1"/>
          </p:cNvSpPr>
          <p:nvPr/>
        </p:nvSpPr>
        <p:spPr bwMode="auto">
          <a:xfrm>
            <a:off x="3017520" y="5846446"/>
            <a:ext cx="2286000" cy="0"/>
          </a:xfrm>
          <a:prstGeom prst="line">
            <a:avLst/>
          </a:prstGeom>
          <a:noFill/>
          <a:ln w="38100">
            <a:solidFill>
              <a:schemeClr val="tx1"/>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sp>
        <p:nvSpPr>
          <p:cNvPr id="44040" name="Line 15"/>
          <p:cNvSpPr>
            <a:spLocks noChangeShapeType="1"/>
          </p:cNvSpPr>
          <p:nvPr/>
        </p:nvSpPr>
        <p:spPr bwMode="auto">
          <a:xfrm>
            <a:off x="8321040" y="4474846"/>
            <a:ext cx="0" cy="731520"/>
          </a:xfrm>
          <a:prstGeom prst="line">
            <a:avLst/>
          </a:prstGeom>
          <a:noFill/>
          <a:ln w="9525" cap="rnd">
            <a:solidFill>
              <a:schemeClr val="tx1"/>
            </a:solidFill>
            <a:prstDash val="sysDot"/>
            <a:round/>
            <a:headEnd/>
            <a:tailEnd type="triangle" w="med" len="me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sp>
        <p:nvSpPr>
          <p:cNvPr id="44041" name="Freeform 16"/>
          <p:cNvSpPr>
            <a:spLocks/>
          </p:cNvSpPr>
          <p:nvPr/>
        </p:nvSpPr>
        <p:spPr bwMode="auto">
          <a:xfrm>
            <a:off x="7412356" y="2920366"/>
            <a:ext cx="908684" cy="640080"/>
          </a:xfrm>
          <a:custGeom>
            <a:avLst/>
            <a:gdLst>
              <a:gd name="T0" fmla="*/ 0 w 525"/>
              <a:gd name="T1" fmla="*/ 3175 h 336"/>
              <a:gd name="T2" fmla="*/ 757237 w 525"/>
              <a:gd name="T3" fmla="*/ 0 h 336"/>
              <a:gd name="T4" fmla="*/ 757237 w 525"/>
              <a:gd name="T5" fmla="*/ 533400 h 336"/>
              <a:gd name="T6" fmla="*/ 0 60000 65536"/>
              <a:gd name="T7" fmla="*/ 0 60000 65536"/>
              <a:gd name="T8" fmla="*/ 0 60000 65536"/>
              <a:gd name="T9" fmla="*/ 0 w 525"/>
              <a:gd name="T10" fmla="*/ 0 h 336"/>
              <a:gd name="T11" fmla="*/ 525 w 525"/>
              <a:gd name="T12" fmla="*/ 336 h 336"/>
            </a:gdLst>
            <a:ahLst/>
            <a:cxnLst>
              <a:cxn ang="T6">
                <a:pos x="T0" y="T1"/>
              </a:cxn>
              <a:cxn ang="T7">
                <a:pos x="T2" y="T3"/>
              </a:cxn>
              <a:cxn ang="T8">
                <a:pos x="T4" y="T5"/>
              </a:cxn>
            </a:cxnLst>
            <a:rect l="T9" t="T10" r="T11" b="T12"/>
            <a:pathLst>
              <a:path w="525" h="336">
                <a:moveTo>
                  <a:pt x="0" y="2"/>
                </a:moveTo>
                <a:lnTo>
                  <a:pt x="525" y="0"/>
                </a:lnTo>
                <a:lnTo>
                  <a:pt x="525" y="336"/>
                </a:lnTo>
              </a:path>
            </a:pathLst>
          </a:custGeom>
          <a:noFill/>
          <a:ln w="9525" cap="rnd">
            <a:solidFill>
              <a:schemeClr val="tx1"/>
            </a:solidFill>
            <a:prstDash val="sysDot"/>
            <a:round/>
            <a:headEnd/>
            <a:tailEnd type="triangle" w="med" len="me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txBody>
          <a:bodyPr/>
          <a:lstStyle/>
          <a:p>
            <a:endParaRPr lang="en-US" sz="4114"/>
          </a:p>
        </p:txBody>
      </p:sp>
      <p:sp>
        <p:nvSpPr>
          <p:cNvPr id="44042" name="Text Box 17"/>
          <p:cNvSpPr txBox="1">
            <a:spLocks noChangeArrowheads="1"/>
          </p:cNvSpPr>
          <p:nvPr/>
        </p:nvSpPr>
        <p:spPr bwMode="auto">
          <a:xfrm>
            <a:off x="4646223" y="2549553"/>
            <a:ext cx="2715808" cy="978729"/>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Arial" charset="0"/>
                <a:ea typeface="Heiti SC Light" charset="0"/>
                <a:cs typeface="Heiti SC Light" charset="0"/>
                <a:sym typeface="Arial" charset="0"/>
              </a:defRPr>
            </a:lvl1pPr>
            <a:lvl2pPr marL="742950" indent="-285750" eaLnBrk="0" hangingPunct="0">
              <a:defRPr sz="2400">
                <a:solidFill>
                  <a:srgbClr val="000000"/>
                </a:solidFill>
                <a:latin typeface="Arial" charset="0"/>
                <a:ea typeface="Heiti SC Light" charset="0"/>
                <a:cs typeface="Heiti SC Light" charset="0"/>
                <a:sym typeface="Arial" charset="0"/>
              </a:defRPr>
            </a:lvl2pPr>
            <a:lvl3pPr marL="1143000" indent="-228600" eaLnBrk="0" hangingPunct="0">
              <a:defRPr sz="2400">
                <a:solidFill>
                  <a:srgbClr val="000000"/>
                </a:solidFill>
                <a:latin typeface="Arial" charset="0"/>
                <a:ea typeface="Heiti SC Light" charset="0"/>
                <a:cs typeface="Heiti SC Light" charset="0"/>
                <a:sym typeface="Arial" charset="0"/>
              </a:defRPr>
            </a:lvl3pPr>
            <a:lvl4pPr marL="1600200" indent="-228600" eaLnBrk="0" hangingPunct="0">
              <a:defRPr sz="2400">
                <a:solidFill>
                  <a:srgbClr val="000000"/>
                </a:solidFill>
                <a:latin typeface="Arial" charset="0"/>
                <a:ea typeface="Heiti SC Light" charset="0"/>
                <a:cs typeface="Heiti SC Light" charset="0"/>
                <a:sym typeface="Arial" charset="0"/>
              </a:defRPr>
            </a:lvl4pPr>
            <a:lvl5pPr marL="2057400" indent="-228600" eaLnBrk="0" hangingPunct="0">
              <a:defRPr sz="2400">
                <a:solidFill>
                  <a:srgbClr val="000000"/>
                </a:solidFill>
                <a:latin typeface="Arial" charset="0"/>
                <a:ea typeface="Heiti SC Light" charset="0"/>
                <a:cs typeface="Heiti SC Light"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9pPr>
          </a:lstStyle>
          <a:p>
            <a:pPr eaLnBrk="1" hangingPunct="1"/>
            <a:r>
              <a:rPr lang="en-US" sz="2880"/>
              <a:t>Tokens at</a:t>
            </a:r>
            <a:endParaRPr lang="en-US" sz="2880" dirty="0"/>
          </a:p>
          <a:p>
            <a:pPr eaLnBrk="1" hangingPunct="1"/>
            <a:r>
              <a:rPr lang="en-US" sz="2880" dirty="0"/>
              <a:t>constant rate,</a:t>
            </a:r>
            <a:r>
              <a:rPr lang="en-US" sz="2880" dirty="0">
                <a:latin typeface="Times New Roman" charset="0"/>
              </a:rPr>
              <a:t> </a:t>
            </a:r>
            <a:r>
              <a:rPr lang="en-US" sz="2880" dirty="0">
                <a:solidFill>
                  <a:srgbClr val="000099"/>
                </a:solidFill>
                <a:latin typeface="Symbol" charset="0"/>
              </a:rPr>
              <a:t>r</a:t>
            </a:r>
          </a:p>
        </p:txBody>
      </p:sp>
      <p:sp>
        <p:nvSpPr>
          <p:cNvPr id="44043" name="Oval 18"/>
          <p:cNvSpPr>
            <a:spLocks noChangeArrowheads="1"/>
          </p:cNvSpPr>
          <p:nvPr/>
        </p:nvSpPr>
        <p:spPr bwMode="auto">
          <a:xfrm>
            <a:off x="8229600" y="4291966"/>
            <a:ext cx="274320" cy="182880"/>
          </a:xfrm>
          <a:prstGeom prst="ellipse">
            <a:avLst/>
          </a:prstGeom>
          <a:solidFill>
            <a:schemeClr val="accent1"/>
          </a:solidFill>
          <a:ln w="9525">
            <a:solidFill>
              <a:schemeClr val="tx1"/>
            </a:solidFill>
            <a:round/>
            <a:headEnd/>
            <a:tailEnd/>
          </a:ln>
        </p:spPr>
        <p:txBody>
          <a:bodyPr wrap="none" anchor="ctr"/>
          <a:lstStyle/>
          <a:p>
            <a:endParaRPr lang="en-US" sz="4114"/>
          </a:p>
        </p:txBody>
      </p:sp>
      <p:sp>
        <p:nvSpPr>
          <p:cNvPr id="44044" name="Oval 19"/>
          <p:cNvSpPr>
            <a:spLocks noChangeArrowheads="1"/>
          </p:cNvSpPr>
          <p:nvPr/>
        </p:nvSpPr>
        <p:spPr bwMode="auto">
          <a:xfrm>
            <a:off x="8229600" y="4017646"/>
            <a:ext cx="274320" cy="182880"/>
          </a:xfrm>
          <a:prstGeom prst="ellipse">
            <a:avLst/>
          </a:prstGeom>
          <a:solidFill>
            <a:schemeClr val="accent1"/>
          </a:solidFill>
          <a:ln w="9525">
            <a:solidFill>
              <a:schemeClr val="tx1"/>
            </a:solidFill>
            <a:round/>
            <a:headEnd/>
            <a:tailEnd/>
          </a:ln>
        </p:spPr>
        <p:txBody>
          <a:bodyPr wrap="none" anchor="ctr"/>
          <a:lstStyle/>
          <a:p>
            <a:endParaRPr lang="en-US" sz="4114"/>
          </a:p>
        </p:txBody>
      </p:sp>
      <p:sp>
        <p:nvSpPr>
          <p:cNvPr id="44046" name="Oval 21"/>
          <p:cNvSpPr>
            <a:spLocks noChangeArrowheads="1"/>
          </p:cNvSpPr>
          <p:nvPr/>
        </p:nvSpPr>
        <p:spPr bwMode="auto">
          <a:xfrm>
            <a:off x="7772400" y="2828926"/>
            <a:ext cx="274320" cy="182880"/>
          </a:xfrm>
          <a:prstGeom prst="ellipse">
            <a:avLst/>
          </a:prstGeom>
          <a:solidFill>
            <a:schemeClr val="accent1"/>
          </a:solidFill>
          <a:ln w="9525">
            <a:solidFill>
              <a:schemeClr val="tx1"/>
            </a:solidFill>
            <a:round/>
            <a:headEnd/>
            <a:tailEnd/>
          </a:ln>
        </p:spPr>
        <p:txBody>
          <a:bodyPr wrap="none" anchor="ctr"/>
          <a:lstStyle/>
          <a:p>
            <a:endParaRPr lang="en-US" sz="4114"/>
          </a:p>
        </p:txBody>
      </p:sp>
      <p:sp>
        <p:nvSpPr>
          <p:cNvPr id="44047" name="Line 22"/>
          <p:cNvSpPr>
            <a:spLocks noChangeShapeType="1"/>
          </p:cNvSpPr>
          <p:nvPr/>
        </p:nvSpPr>
        <p:spPr bwMode="auto">
          <a:xfrm>
            <a:off x="9144000" y="3377566"/>
            <a:ext cx="0" cy="1097280"/>
          </a:xfrm>
          <a:prstGeom prst="line">
            <a:avLst/>
          </a:prstGeom>
          <a:noFill/>
          <a:ln w="9525">
            <a:solidFill>
              <a:schemeClr val="tx1"/>
            </a:solidFill>
            <a:round/>
            <a:headEnd type="triangle" w="med" len="med"/>
            <a:tailEnd type="triangle" w="med" len="me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sp>
        <p:nvSpPr>
          <p:cNvPr id="44048" name="Text Box 23"/>
          <p:cNvSpPr txBox="1">
            <a:spLocks noChangeArrowheads="1"/>
          </p:cNvSpPr>
          <p:nvPr/>
        </p:nvSpPr>
        <p:spPr bwMode="auto">
          <a:xfrm>
            <a:off x="9235440" y="3489960"/>
            <a:ext cx="1999073" cy="90486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Arial" charset="0"/>
                <a:ea typeface="Heiti SC Light" charset="0"/>
                <a:cs typeface="Heiti SC Light" charset="0"/>
                <a:sym typeface="Arial" charset="0"/>
              </a:defRPr>
            </a:lvl1pPr>
            <a:lvl2pPr marL="742950" indent="-285750" eaLnBrk="0" hangingPunct="0">
              <a:defRPr sz="2400">
                <a:solidFill>
                  <a:srgbClr val="000000"/>
                </a:solidFill>
                <a:latin typeface="Arial" charset="0"/>
                <a:ea typeface="Heiti SC Light" charset="0"/>
                <a:cs typeface="Heiti SC Light" charset="0"/>
                <a:sym typeface="Arial" charset="0"/>
              </a:defRPr>
            </a:lvl2pPr>
            <a:lvl3pPr marL="1143000" indent="-228600" eaLnBrk="0" hangingPunct="0">
              <a:defRPr sz="2400">
                <a:solidFill>
                  <a:srgbClr val="000000"/>
                </a:solidFill>
                <a:latin typeface="Arial" charset="0"/>
                <a:ea typeface="Heiti SC Light" charset="0"/>
                <a:cs typeface="Heiti SC Light" charset="0"/>
                <a:sym typeface="Arial" charset="0"/>
              </a:defRPr>
            </a:lvl3pPr>
            <a:lvl4pPr marL="1600200" indent="-228600" eaLnBrk="0" hangingPunct="0">
              <a:defRPr sz="2400">
                <a:solidFill>
                  <a:srgbClr val="000000"/>
                </a:solidFill>
                <a:latin typeface="Arial" charset="0"/>
                <a:ea typeface="Heiti SC Light" charset="0"/>
                <a:cs typeface="Heiti SC Light" charset="0"/>
                <a:sym typeface="Arial" charset="0"/>
              </a:defRPr>
            </a:lvl4pPr>
            <a:lvl5pPr marL="2057400" indent="-228600" eaLnBrk="0" hangingPunct="0">
              <a:defRPr sz="2400">
                <a:solidFill>
                  <a:srgbClr val="000000"/>
                </a:solidFill>
                <a:latin typeface="Arial" charset="0"/>
                <a:ea typeface="Heiti SC Light" charset="0"/>
                <a:cs typeface="Heiti SC Light"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9pPr>
          </a:lstStyle>
          <a:p>
            <a:pPr eaLnBrk="1" hangingPunct="1"/>
            <a:r>
              <a:rPr lang="en-US"/>
              <a:t>Token bucket</a:t>
            </a:r>
          </a:p>
          <a:p>
            <a:pPr eaLnBrk="1" hangingPunct="1"/>
            <a:r>
              <a:rPr lang="en-US"/>
              <a:t>size,</a:t>
            </a:r>
            <a:r>
              <a:rPr lang="en-US" sz="2880">
                <a:latin typeface="Times New Roman" charset="0"/>
              </a:rPr>
              <a:t> </a:t>
            </a:r>
            <a:r>
              <a:rPr lang="en-US" sz="2880">
                <a:solidFill>
                  <a:srgbClr val="000099"/>
                </a:solidFill>
                <a:latin typeface="Symbol" charset="0"/>
              </a:rPr>
              <a:t>s</a:t>
            </a:r>
          </a:p>
        </p:txBody>
      </p:sp>
      <p:sp>
        <p:nvSpPr>
          <p:cNvPr id="44050" name="Text Box 26"/>
          <p:cNvSpPr txBox="1">
            <a:spLocks noChangeArrowheads="1"/>
          </p:cNvSpPr>
          <p:nvPr/>
        </p:nvSpPr>
        <p:spPr bwMode="auto">
          <a:xfrm>
            <a:off x="2133600" y="5170171"/>
            <a:ext cx="2339102" cy="64633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Arial" charset="0"/>
                <a:ea typeface="Heiti SC Light" charset="0"/>
                <a:cs typeface="Heiti SC Light" charset="0"/>
                <a:sym typeface="Arial" charset="0"/>
              </a:defRPr>
            </a:lvl1pPr>
            <a:lvl2pPr marL="742950" indent="-285750" eaLnBrk="0" hangingPunct="0">
              <a:defRPr sz="2400">
                <a:solidFill>
                  <a:srgbClr val="000000"/>
                </a:solidFill>
                <a:latin typeface="Arial" charset="0"/>
                <a:ea typeface="Heiti SC Light" charset="0"/>
                <a:cs typeface="Heiti SC Light" charset="0"/>
                <a:sym typeface="Arial" charset="0"/>
              </a:defRPr>
            </a:lvl2pPr>
            <a:lvl3pPr marL="1143000" indent="-228600" eaLnBrk="0" hangingPunct="0">
              <a:defRPr sz="2400">
                <a:solidFill>
                  <a:srgbClr val="000000"/>
                </a:solidFill>
                <a:latin typeface="Arial" charset="0"/>
                <a:ea typeface="Heiti SC Light" charset="0"/>
                <a:cs typeface="Heiti SC Light" charset="0"/>
                <a:sym typeface="Arial" charset="0"/>
              </a:defRPr>
            </a:lvl3pPr>
            <a:lvl4pPr marL="1600200" indent="-228600" eaLnBrk="0" hangingPunct="0">
              <a:defRPr sz="2400">
                <a:solidFill>
                  <a:srgbClr val="000000"/>
                </a:solidFill>
                <a:latin typeface="Arial" charset="0"/>
                <a:ea typeface="Heiti SC Light" charset="0"/>
                <a:cs typeface="Heiti SC Light" charset="0"/>
                <a:sym typeface="Arial" charset="0"/>
              </a:defRPr>
            </a:lvl4pPr>
            <a:lvl5pPr marL="2057400" indent="-228600" eaLnBrk="0" hangingPunct="0">
              <a:defRPr sz="2400">
                <a:solidFill>
                  <a:srgbClr val="000000"/>
                </a:solidFill>
                <a:latin typeface="Arial" charset="0"/>
                <a:ea typeface="Heiti SC Light" charset="0"/>
                <a:cs typeface="Heiti SC Light"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9pPr>
          </a:lstStyle>
          <a:p>
            <a:pPr eaLnBrk="1" hangingPunct="1"/>
            <a:r>
              <a:rPr lang="en-US" sz="3600"/>
              <a:t>Packets In</a:t>
            </a:r>
          </a:p>
        </p:txBody>
      </p:sp>
      <p:sp>
        <p:nvSpPr>
          <p:cNvPr id="44051" name="Text Box 27"/>
          <p:cNvSpPr txBox="1">
            <a:spLocks noChangeArrowheads="1"/>
          </p:cNvSpPr>
          <p:nvPr/>
        </p:nvSpPr>
        <p:spPr bwMode="auto">
          <a:xfrm>
            <a:off x="9798625" y="5120641"/>
            <a:ext cx="2698175" cy="64633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Arial" charset="0"/>
                <a:ea typeface="Heiti SC Light" charset="0"/>
                <a:cs typeface="Heiti SC Light" charset="0"/>
                <a:sym typeface="Arial" charset="0"/>
              </a:defRPr>
            </a:lvl1pPr>
            <a:lvl2pPr marL="742950" indent="-285750" eaLnBrk="0" hangingPunct="0">
              <a:defRPr sz="2400">
                <a:solidFill>
                  <a:srgbClr val="000000"/>
                </a:solidFill>
                <a:latin typeface="Arial" charset="0"/>
                <a:ea typeface="Heiti SC Light" charset="0"/>
                <a:cs typeface="Heiti SC Light" charset="0"/>
                <a:sym typeface="Arial" charset="0"/>
              </a:defRPr>
            </a:lvl2pPr>
            <a:lvl3pPr marL="1143000" indent="-228600" eaLnBrk="0" hangingPunct="0">
              <a:defRPr sz="2400">
                <a:solidFill>
                  <a:srgbClr val="000000"/>
                </a:solidFill>
                <a:latin typeface="Arial" charset="0"/>
                <a:ea typeface="Heiti SC Light" charset="0"/>
                <a:cs typeface="Heiti SC Light" charset="0"/>
                <a:sym typeface="Arial" charset="0"/>
              </a:defRPr>
            </a:lvl3pPr>
            <a:lvl4pPr marL="1600200" indent="-228600" eaLnBrk="0" hangingPunct="0">
              <a:defRPr sz="2400">
                <a:solidFill>
                  <a:srgbClr val="000000"/>
                </a:solidFill>
                <a:latin typeface="Arial" charset="0"/>
                <a:ea typeface="Heiti SC Light" charset="0"/>
                <a:cs typeface="Heiti SC Light" charset="0"/>
                <a:sym typeface="Arial" charset="0"/>
              </a:defRPr>
            </a:lvl4pPr>
            <a:lvl5pPr marL="2057400" indent="-228600" eaLnBrk="0" hangingPunct="0">
              <a:defRPr sz="2400">
                <a:solidFill>
                  <a:srgbClr val="000000"/>
                </a:solidFill>
                <a:latin typeface="Arial" charset="0"/>
                <a:ea typeface="Heiti SC Light" charset="0"/>
                <a:cs typeface="Heiti SC Light"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9pPr>
          </a:lstStyle>
          <a:p>
            <a:pPr eaLnBrk="1" hangingPunct="1"/>
            <a:r>
              <a:rPr lang="en-US" sz="3600"/>
              <a:t>Packets Out</a:t>
            </a:r>
          </a:p>
        </p:txBody>
      </p:sp>
      <p:sp>
        <p:nvSpPr>
          <p:cNvPr id="2" name="TextBox 1"/>
          <p:cNvSpPr txBox="1"/>
          <p:nvPr/>
        </p:nvSpPr>
        <p:spPr>
          <a:xfrm>
            <a:off x="6899022" y="6657989"/>
            <a:ext cx="6412653" cy="1358577"/>
          </a:xfrm>
          <a:prstGeom prst="rect">
            <a:avLst/>
          </a:prstGeom>
          <a:solidFill>
            <a:schemeClr val="bg1"/>
          </a:solidFill>
          <a:ln>
            <a:solidFill>
              <a:srgbClr val="000000"/>
            </a:solidFill>
          </a:ln>
          <a:effectLst>
            <a:outerShdw blurRad="50800" dist="38100" dir="2700000" algn="tl" rotWithShape="0">
              <a:prstClr val="black">
                <a:alpha val="40000"/>
              </a:prstClr>
            </a:outerShdw>
          </a:effectLst>
        </p:spPr>
        <p:txBody>
          <a:bodyPr wrap="none" rtlCol="0">
            <a:spAutoFit/>
          </a:bodyPr>
          <a:lstStyle/>
          <a:p>
            <a:pPr algn="ctr"/>
            <a:r>
              <a:rPr lang="en-US" sz="4114" dirty="0">
                <a:latin typeface="+mj-lt"/>
              </a:rPr>
              <a:t>Send packet if </a:t>
            </a:r>
            <a:r>
              <a:rPr lang="en-US" sz="4114">
                <a:latin typeface="+mj-lt"/>
              </a:rPr>
              <a:t>and only if we </a:t>
            </a:r>
            <a:br>
              <a:rPr lang="en-US" sz="4114">
                <a:latin typeface="+mj-lt"/>
              </a:rPr>
            </a:br>
            <a:r>
              <a:rPr lang="en-US" sz="4114">
                <a:latin typeface="+mj-lt"/>
              </a:rPr>
              <a:t>have tokens in the bucket</a:t>
            </a:r>
            <a:endParaRPr lang="en-US" sz="4114" dirty="0">
              <a:latin typeface="+mj-lt"/>
            </a:endParaRPr>
          </a:p>
        </p:txBody>
      </p:sp>
      <p:sp>
        <p:nvSpPr>
          <p:cNvPr id="27" name="Rectangle 26"/>
          <p:cNvSpPr/>
          <p:nvPr/>
        </p:nvSpPr>
        <p:spPr bwMode="auto">
          <a:xfrm>
            <a:off x="856130" y="5505224"/>
            <a:ext cx="909021" cy="666976"/>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Tree>
    <p:extLst>
      <p:ext uri="{BB962C8B-B14F-4D97-AF65-F5344CB8AC3E}">
        <p14:creationId xmlns:p14="http://schemas.microsoft.com/office/powerpoint/2010/main" val="307420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1.77083E-6 -7.40741E-7 L 0.36881 -0.00039 " pathEditMode="relative" rAng="0" ptsTypes="AA">
                                      <p:cBhvr>
                                        <p:cTn id="6" dur="1000" fill="hold"/>
                                        <p:tgtEl>
                                          <p:spTgt spid="27"/>
                                        </p:tgtEl>
                                        <p:attrNameLst>
                                          <p:attrName>ppt_x</p:attrName>
                                          <p:attrName>ppt_y</p:attrName>
                                        </p:attrNameLst>
                                      </p:cBhvr>
                                      <p:rCtr x="18435" y="-19"/>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0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044"/>
                                        </p:tgtEl>
                                        <p:attrNameLst>
                                          <p:attrName>style.visibility</p:attrName>
                                        </p:attrNameLst>
                                      </p:cBhvr>
                                      <p:to>
                                        <p:strVal val="visible"/>
                                      </p:to>
                                    </p:set>
                                  </p:childTnLst>
                                </p:cTn>
                              </p:par>
                            </p:childTnLst>
                          </p:cTn>
                        </p:par>
                        <p:par>
                          <p:cTn id="15" fill="hold">
                            <p:stCondLst>
                              <p:cond delay="0"/>
                            </p:stCondLst>
                            <p:childTnLst>
                              <p:par>
                                <p:cTn id="16" presetID="0" presetClass="path" presetSubtype="0" accel="50000" decel="50000" fill="hold" grpId="1" nodeType="afterEffect">
                                  <p:stCondLst>
                                    <p:cond delay="0"/>
                                  </p:stCondLst>
                                  <p:childTnLst>
                                    <p:animMotion origin="layout" path="M 0.36881 -0.00039 L 0.85525 -0.00039 " pathEditMode="relative" rAng="0" ptsTypes="AA">
                                      <p:cBhvr>
                                        <p:cTn id="17" dur="1000" fill="hold"/>
                                        <p:tgtEl>
                                          <p:spTgt spid="27"/>
                                        </p:tgtEl>
                                        <p:attrNameLst>
                                          <p:attrName>ppt_x</p:attrName>
                                          <p:attrName>ppt_y</p:attrName>
                                        </p:attrNameLst>
                                      </p:cBhvr>
                                      <p:rCtr x="24316" y="0"/>
                                    </p:animMotion>
                                  </p:childTnLst>
                                </p:cTn>
                              </p:par>
                            </p:childTnLst>
                          </p:cTn>
                        </p:par>
                        <p:par>
                          <p:cTn id="18" fill="hold">
                            <p:stCondLst>
                              <p:cond delay="1000"/>
                            </p:stCondLst>
                            <p:childTnLst>
                              <p:par>
                                <p:cTn id="19" presetID="1" presetClass="exit" presetSubtype="0" fill="hold" grpId="1" nodeType="afterEffect">
                                  <p:stCondLst>
                                    <p:cond delay="0"/>
                                  </p:stCondLst>
                                  <p:childTnLst>
                                    <p:set>
                                      <p:cBhvr>
                                        <p:cTn id="20" dur="1" fill="hold">
                                          <p:stCondLst>
                                            <p:cond delay="0"/>
                                          </p:stCondLst>
                                        </p:cTn>
                                        <p:tgtEl>
                                          <p:spTgt spid="44043"/>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440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43" grpId="0" animBg="1"/>
      <p:bldP spid="44043" grpId="1" animBg="1"/>
      <p:bldP spid="44044" grpId="0" animBg="1"/>
      <p:bldP spid="44044" grpId="1" animBg="1"/>
      <p:bldP spid="27" grpId="0" animBg="1"/>
      <p:bldP spid="27"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ChangeArrowheads="1"/>
          </p:cNvSpPr>
          <p:nvPr>
            <p:ph type="title"/>
          </p:nvPr>
        </p:nvSpPr>
        <p:spPr>
          <a:xfrm>
            <a:off x="1920240" y="182880"/>
            <a:ext cx="10789920" cy="1554480"/>
          </a:xfrm>
        </p:spPr>
        <p:txBody>
          <a:bodyPr/>
          <a:lstStyle/>
          <a:p>
            <a:r>
              <a:rPr lang="en-US" dirty="0">
                <a:latin typeface="Arial" charset="0"/>
                <a:ea typeface="Heiti SC Light" charset="0"/>
                <a:cs typeface="Heiti SC Light" charset="0"/>
              </a:rPr>
              <a:t>The leaky bucket regulator</a:t>
            </a:r>
            <a:br>
              <a:rPr lang="en-US" dirty="0">
                <a:latin typeface="Arial" charset="0"/>
                <a:ea typeface="Heiti SC Light" charset="0"/>
                <a:cs typeface="Heiti SC Light" charset="0"/>
              </a:rPr>
            </a:br>
            <a:r>
              <a:rPr lang="en-US" sz="4000" dirty="0">
                <a:solidFill>
                  <a:schemeClr val="tx1"/>
                </a:solidFill>
                <a:latin typeface="Arial" charset="0"/>
                <a:ea typeface="Heiti SC Light" charset="0"/>
                <a:cs typeface="Heiti SC Light" charset="0"/>
              </a:rPr>
              <a:t>Limiting the “</a:t>
            </a:r>
            <a:r>
              <a:rPr lang="en-US" sz="4000" dirty="0" err="1">
                <a:solidFill>
                  <a:schemeClr val="tx1"/>
                </a:solidFill>
                <a:latin typeface="Arial" charset="0"/>
                <a:ea typeface="Heiti SC Light" charset="0"/>
                <a:cs typeface="Heiti SC Light" charset="0"/>
              </a:rPr>
              <a:t>burstiness</a:t>
            </a:r>
            <a:r>
              <a:rPr lang="en-US" sz="4000" dirty="0">
                <a:solidFill>
                  <a:schemeClr val="tx1"/>
                </a:solidFill>
                <a:latin typeface="Arial" charset="0"/>
                <a:ea typeface="Heiti SC Light" charset="0"/>
                <a:cs typeface="Heiti SC Light" charset="0"/>
              </a:rPr>
              <a:t>”</a:t>
            </a:r>
            <a:r>
              <a:rPr lang="en-US" sz="2000" i="1" dirty="0">
                <a:solidFill>
                  <a:schemeClr val="tx1"/>
                </a:solidFill>
                <a:latin typeface="Arial" charset="0"/>
                <a:ea typeface="Heiti SC Light" charset="0"/>
                <a:cs typeface="Heiti SC Light" charset="0"/>
              </a:rPr>
              <a:t> </a:t>
            </a:r>
            <a:endParaRPr lang="en-US" sz="3360" i="1" dirty="0">
              <a:solidFill>
                <a:schemeClr val="tx1"/>
              </a:solidFill>
              <a:latin typeface="Arial" charset="0"/>
              <a:ea typeface="Heiti SC Light" charset="0"/>
              <a:cs typeface="Heiti SC Light" charset="0"/>
            </a:endParaRPr>
          </a:p>
        </p:txBody>
      </p:sp>
      <p:sp>
        <p:nvSpPr>
          <p:cNvPr id="44034" name="Oval 4"/>
          <p:cNvSpPr>
            <a:spLocks noChangeArrowheads="1"/>
          </p:cNvSpPr>
          <p:nvPr/>
        </p:nvSpPr>
        <p:spPr bwMode="auto">
          <a:xfrm>
            <a:off x="7772400" y="5206366"/>
            <a:ext cx="1188720" cy="1188720"/>
          </a:xfrm>
          <a:prstGeom prst="ellipse">
            <a:avLst/>
          </a:prstGeom>
          <a:solidFill>
            <a:schemeClr val="bg1"/>
          </a:solidFill>
          <a:ln w="9525">
            <a:solidFill>
              <a:schemeClr val="tx1"/>
            </a:solidFill>
            <a:round/>
            <a:headEnd/>
            <a:tailEnd/>
          </a:ln>
        </p:spPr>
        <p:txBody>
          <a:bodyPr wrap="none" anchor="ctr"/>
          <a:lstStyle/>
          <a:p>
            <a:pPr algn="ctr"/>
            <a:endParaRPr lang="en-US" sz="2400">
              <a:latin typeface="Symbol" charset="0"/>
            </a:endParaRPr>
          </a:p>
        </p:txBody>
      </p:sp>
      <p:grpSp>
        <p:nvGrpSpPr>
          <p:cNvPr id="44035" name="Group 7"/>
          <p:cNvGrpSpPr>
            <a:grpSpLocks/>
          </p:cNvGrpSpPr>
          <p:nvPr/>
        </p:nvGrpSpPr>
        <p:grpSpPr bwMode="auto">
          <a:xfrm>
            <a:off x="5029200" y="5206366"/>
            <a:ext cx="2194560" cy="1280160"/>
            <a:chOff x="1680" y="2544"/>
            <a:chExt cx="1152" cy="672"/>
          </a:xfrm>
        </p:grpSpPr>
        <p:sp>
          <p:nvSpPr>
            <p:cNvPr id="44067" name="Freeform 3"/>
            <p:cNvSpPr>
              <a:spLocks/>
            </p:cNvSpPr>
            <p:nvPr/>
          </p:nvSpPr>
          <p:spPr bwMode="auto">
            <a:xfrm>
              <a:off x="1680" y="2544"/>
              <a:ext cx="1152" cy="672"/>
            </a:xfrm>
            <a:custGeom>
              <a:avLst/>
              <a:gdLst>
                <a:gd name="T0" fmla="*/ 0 w 1152"/>
                <a:gd name="T1" fmla="*/ 0 h 672"/>
                <a:gd name="T2" fmla="*/ 1152 w 1152"/>
                <a:gd name="T3" fmla="*/ 0 h 672"/>
                <a:gd name="T4" fmla="*/ 1152 w 1152"/>
                <a:gd name="T5" fmla="*/ 672 h 672"/>
                <a:gd name="T6" fmla="*/ 0 w 1152"/>
                <a:gd name="T7" fmla="*/ 672 h 672"/>
                <a:gd name="T8" fmla="*/ 0 60000 65536"/>
                <a:gd name="T9" fmla="*/ 0 60000 65536"/>
                <a:gd name="T10" fmla="*/ 0 60000 65536"/>
                <a:gd name="T11" fmla="*/ 0 60000 65536"/>
                <a:gd name="T12" fmla="*/ 0 w 1152"/>
                <a:gd name="T13" fmla="*/ 0 h 672"/>
                <a:gd name="T14" fmla="*/ 1152 w 1152"/>
                <a:gd name="T15" fmla="*/ 672 h 672"/>
              </a:gdLst>
              <a:ahLst/>
              <a:cxnLst>
                <a:cxn ang="T8">
                  <a:pos x="T0" y="T1"/>
                </a:cxn>
                <a:cxn ang="T9">
                  <a:pos x="T2" y="T3"/>
                </a:cxn>
                <a:cxn ang="T10">
                  <a:pos x="T4" y="T5"/>
                </a:cxn>
                <a:cxn ang="T11">
                  <a:pos x="T6" y="T7"/>
                </a:cxn>
              </a:cxnLst>
              <a:rect l="T12" t="T13" r="T14" b="T15"/>
              <a:pathLst>
                <a:path w="1152" h="672">
                  <a:moveTo>
                    <a:pt x="0" y="0"/>
                  </a:moveTo>
                  <a:lnTo>
                    <a:pt x="1152" y="0"/>
                  </a:lnTo>
                  <a:lnTo>
                    <a:pt x="1152" y="672"/>
                  </a:lnTo>
                  <a:lnTo>
                    <a:pt x="0" y="672"/>
                  </a:lnTo>
                </a:path>
              </a:pathLst>
            </a:custGeom>
            <a:noFill/>
            <a:ln w="9525">
              <a:solidFill>
                <a:schemeClr val="tx1"/>
              </a:solidFill>
              <a:round/>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txBody>
            <a:bodyPr/>
            <a:lstStyle/>
            <a:p>
              <a:endParaRPr lang="en-US" sz="4114"/>
            </a:p>
          </p:txBody>
        </p:sp>
        <p:sp>
          <p:nvSpPr>
            <p:cNvPr id="44068" name="Line 5"/>
            <p:cNvSpPr>
              <a:spLocks noChangeShapeType="1"/>
            </p:cNvSpPr>
            <p:nvPr/>
          </p:nvSpPr>
          <p:spPr bwMode="auto">
            <a:xfrm>
              <a:off x="2544" y="2544"/>
              <a:ext cx="0" cy="672"/>
            </a:xfrm>
            <a:prstGeom prst="line">
              <a:avLst/>
            </a:prstGeom>
            <a:noFill/>
            <a:ln w="9525">
              <a:solidFill>
                <a:schemeClr val="tx1"/>
              </a:solidFill>
              <a:round/>
              <a:headEnd/>
              <a:tailEn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sp>
          <p:nvSpPr>
            <p:cNvPr id="44069" name="Line 6"/>
            <p:cNvSpPr>
              <a:spLocks noChangeShapeType="1"/>
            </p:cNvSpPr>
            <p:nvPr/>
          </p:nvSpPr>
          <p:spPr bwMode="auto">
            <a:xfrm>
              <a:off x="2256" y="2544"/>
              <a:ext cx="0" cy="672"/>
            </a:xfrm>
            <a:prstGeom prst="line">
              <a:avLst/>
            </a:prstGeom>
            <a:noFill/>
            <a:ln w="9525">
              <a:solidFill>
                <a:schemeClr val="tx1"/>
              </a:solidFill>
              <a:round/>
              <a:headEnd/>
              <a:tailEn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grpSp>
      <p:grpSp>
        <p:nvGrpSpPr>
          <p:cNvPr id="44036" name="Group 8"/>
          <p:cNvGrpSpPr>
            <a:grpSpLocks/>
          </p:cNvGrpSpPr>
          <p:nvPr/>
        </p:nvGrpSpPr>
        <p:grpSpPr bwMode="auto">
          <a:xfrm rot="5400000">
            <a:off x="7818120" y="3514726"/>
            <a:ext cx="1097280" cy="822960"/>
            <a:chOff x="1680" y="2544"/>
            <a:chExt cx="1152" cy="672"/>
          </a:xfrm>
        </p:grpSpPr>
        <p:sp>
          <p:nvSpPr>
            <p:cNvPr id="44064" name="Freeform 9"/>
            <p:cNvSpPr>
              <a:spLocks/>
            </p:cNvSpPr>
            <p:nvPr/>
          </p:nvSpPr>
          <p:spPr bwMode="auto">
            <a:xfrm>
              <a:off x="1680" y="2544"/>
              <a:ext cx="1152" cy="672"/>
            </a:xfrm>
            <a:custGeom>
              <a:avLst/>
              <a:gdLst>
                <a:gd name="T0" fmla="*/ 0 w 1152"/>
                <a:gd name="T1" fmla="*/ 0 h 672"/>
                <a:gd name="T2" fmla="*/ 1152 w 1152"/>
                <a:gd name="T3" fmla="*/ 0 h 672"/>
                <a:gd name="T4" fmla="*/ 1152 w 1152"/>
                <a:gd name="T5" fmla="*/ 672 h 672"/>
                <a:gd name="T6" fmla="*/ 0 w 1152"/>
                <a:gd name="T7" fmla="*/ 672 h 672"/>
                <a:gd name="T8" fmla="*/ 0 60000 65536"/>
                <a:gd name="T9" fmla="*/ 0 60000 65536"/>
                <a:gd name="T10" fmla="*/ 0 60000 65536"/>
                <a:gd name="T11" fmla="*/ 0 60000 65536"/>
                <a:gd name="T12" fmla="*/ 0 w 1152"/>
                <a:gd name="T13" fmla="*/ 0 h 672"/>
                <a:gd name="T14" fmla="*/ 1152 w 1152"/>
                <a:gd name="T15" fmla="*/ 672 h 672"/>
              </a:gdLst>
              <a:ahLst/>
              <a:cxnLst>
                <a:cxn ang="T8">
                  <a:pos x="T0" y="T1"/>
                </a:cxn>
                <a:cxn ang="T9">
                  <a:pos x="T2" y="T3"/>
                </a:cxn>
                <a:cxn ang="T10">
                  <a:pos x="T4" y="T5"/>
                </a:cxn>
                <a:cxn ang="T11">
                  <a:pos x="T6" y="T7"/>
                </a:cxn>
              </a:cxnLst>
              <a:rect l="T12" t="T13" r="T14" b="T15"/>
              <a:pathLst>
                <a:path w="1152" h="672">
                  <a:moveTo>
                    <a:pt x="0" y="0"/>
                  </a:moveTo>
                  <a:lnTo>
                    <a:pt x="1152" y="0"/>
                  </a:lnTo>
                  <a:lnTo>
                    <a:pt x="1152" y="672"/>
                  </a:lnTo>
                  <a:lnTo>
                    <a:pt x="0" y="672"/>
                  </a:lnTo>
                </a:path>
              </a:pathLst>
            </a:custGeom>
            <a:noFill/>
            <a:ln w="9525">
              <a:solidFill>
                <a:schemeClr val="tx1"/>
              </a:solidFill>
              <a:round/>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txBody>
            <a:bodyPr/>
            <a:lstStyle/>
            <a:p>
              <a:endParaRPr lang="en-US" sz="4114"/>
            </a:p>
          </p:txBody>
        </p:sp>
        <p:sp>
          <p:nvSpPr>
            <p:cNvPr id="44065" name="Line 10"/>
            <p:cNvSpPr>
              <a:spLocks noChangeShapeType="1"/>
            </p:cNvSpPr>
            <p:nvPr/>
          </p:nvSpPr>
          <p:spPr bwMode="auto">
            <a:xfrm>
              <a:off x="2544" y="2544"/>
              <a:ext cx="0" cy="672"/>
            </a:xfrm>
            <a:prstGeom prst="line">
              <a:avLst/>
            </a:prstGeom>
            <a:noFill/>
            <a:ln w="9525">
              <a:solidFill>
                <a:schemeClr val="tx1"/>
              </a:solidFill>
              <a:round/>
              <a:headEnd/>
              <a:tailEn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sp>
          <p:nvSpPr>
            <p:cNvPr id="44066" name="Line 11"/>
            <p:cNvSpPr>
              <a:spLocks noChangeShapeType="1"/>
            </p:cNvSpPr>
            <p:nvPr/>
          </p:nvSpPr>
          <p:spPr bwMode="auto">
            <a:xfrm>
              <a:off x="2256" y="2544"/>
              <a:ext cx="0" cy="672"/>
            </a:xfrm>
            <a:prstGeom prst="line">
              <a:avLst/>
            </a:prstGeom>
            <a:noFill/>
            <a:ln w="9525">
              <a:solidFill>
                <a:schemeClr val="tx1"/>
              </a:solidFill>
              <a:round/>
              <a:headEnd/>
              <a:tailEn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grpSp>
      <p:sp>
        <p:nvSpPr>
          <p:cNvPr id="44037" name="Line 12"/>
          <p:cNvSpPr>
            <a:spLocks noChangeShapeType="1"/>
          </p:cNvSpPr>
          <p:nvPr/>
        </p:nvSpPr>
        <p:spPr bwMode="auto">
          <a:xfrm>
            <a:off x="7223760" y="5846446"/>
            <a:ext cx="548640" cy="0"/>
          </a:xfrm>
          <a:prstGeom prst="line">
            <a:avLst/>
          </a:prstGeom>
          <a:noFill/>
          <a:ln w="38100">
            <a:solidFill>
              <a:schemeClr val="tx1"/>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sp>
        <p:nvSpPr>
          <p:cNvPr id="44038" name="Line 13"/>
          <p:cNvSpPr>
            <a:spLocks noChangeShapeType="1"/>
          </p:cNvSpPr>
          <p:nvPr/>
        </p:nvSpPr>
        <p:spPr bwMode="auto">
          <a:xfrm>
            <a:off x="8961120" y="5846446"/>
            <a:ext cx="1737360" cy="0"/>
          </a:xfrm>
          <a:prstGeom prst="line">
            <a:avLst/>
          </a:prstGeom>
          <a:noFill/>
          <a:ln w="38100">
            <a:solidFill>
              <a:schemeClr val="tx1"/>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sp>
        <p:nvSpPr>
          <p:cNvPr id="44039" name="Line 14"/>
          <p:cNvSpPr>
            <a:spLocks noChangeShapeType="1"/>
          </p:cNvSpPr>
          <p:nvPr/>
        </p:nvSpPr>
        <p:spPr bwMode="auto">
          <a:xfrm>
            <a:off x="3017520" y="5846446"/>
            <a:ext cx="2286000" cy="0"/>
          </a:xfrm>
          <a:prstGeom prst="line">
            <a:avLst/>
          </a:prstGeom>
          <a:noFill/>
          <a:ln w="38100">
            <a:solidFill>
              <a:schemeClr val="tx1"/>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sp>
        <p:nvSpPr>
          <p:cNvPr id="44040" name="Line 15"/>
          <p:cNvSpPr>
            <a:spLocks noChangeShapeType="1"/>
          </p:cNvSpPr>
          <p:nvPr/>
        </p:nvSpPr>
        <p:spPr bwMode="auto">
          <a:xfrm>
            <a:off x="8321040" y="4474846"/>
            <a:ext cx="0" cy="731520"/>
          </a:xfrm>
          <a:prstGeom prst="line">
            <a:avLst/>
          </a:prstGeom>
          <a:noFill/>
          <a:ln w="9525" cap="rnd">
            <a:solidFill>
              <a:schemeClr val="tx1"/>
            </a:solidFill>
            <a:prstDash val="sysDot"/>
            <a:round/>
            <a:headEnd/>
            <a:tailEnd type="triangle" w="med" len="me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sp>
        <p:nvSpPr>
          <p:cNvPr id="44041" name="Freeform 16"/>
          <p:cNvSpPr>
            <a:spLocks/>
          </p:cNvSpPr>
          <p:nvPr/>
        </p:nvSpPr>
        <p:spPr bwMode="auto">
          <a:xfrm>
            <a:off x="7412356" y="2920366"/>
            <a:ext cx="908684" cy="640080"/>
          </a:xfrm>
          <a:custGeom>
            <a:avLst/>
            <a:gdLst>
              <a:gd name="T0" fmla="*/ 0 w 525"/>
              <a:gd name="T1" fmla="*/ 3175 h 336"/>
              <a:gd name="T2" fmla="*/ 757237 w 525"/>
              <a:gd name="T3" fmla="*/ 0 h 336"/>
              <a:gd name="T4" fmla="*/ 757237 w 525"/>
              <a:gd name="T5" fmla="*/ 533400 h 336"/>
              <a:gd name="T6" fmla="*/ 0 60000 65536"/>
              <a:gd name="T7" fmla="*/ 0 60000 65536"/>
              <a:gd name="T8" fmla="*/ 0 60000 65536"/>
              <a:gd name="T9" fmla="*/ 0 w 525"/>
              <a:gd name="T10" fmla="*/ 0 h 336"/>
              <a:gd name="T11" fmla="*/ 525 w 525"/>
              <a:gd name="T12" fmla="*/ 336 h 336"/>
            </a:gdLst>
            <a:ahLst/>
            <a:cxnLst>
              <a:cxn ang="T6">
                <a:pos x="T0" y="T1"/>
              </a:cxn>
              <a:cxn ang="T7">
                <a:pos x="T2" y="T3"/>
              </a:cxn>
              <a:cxn ang="T8">
                <a:pos x="T4" y="T5"/>
              </a:cxn>
            </a:cxnLst>
            <a:rect l="T9" t="T10" r="T11" b="T12"/>
            <a:pathLst>
              <a:path w="525" h="336">
                <a:moveTo>
                  <a:pt x="0" y="2"/>
                </a:moveTo>
                <a:lnTo>
                  <a:pt x="525" y="0"/>
                </a:lnTo>
                <a:lnTo>
                  <a:pt x="525" y="336"/>
                </a:lnTo>
              </a:path>
            </a:pathLst>
          </a:custGeom>
          <a:noFill/>
          <a:ln w="9525" cap="rnd">
            <a:solidFill>
              <a:schemeClr val="tx1"/>
            </a:solidFill>
            <a:prstDash val="sysDot"/>
            <a:round/>
            <a:headEnd/>
            <a:tailEnd type="triangle" w="med" len="me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txBody>
          <a:bodyPr/>
          <a:lstStyle/>
          <a:p>
            <a:endParaRPr lang="en-US" sz="4114"/>
          </a:p>
        </p:txBody>
      </p:sp>
      <p:sp>
        <p:nvSpPr>
          <p:cNvPr id="44042" name="Text Box 17"/>
          <p:cNvSpPr txBox="1">
            <a:spLocks noChangeArrowheads="1"/>
          </p:cNvSpPr>
          <p:nvPr/>
        </p:nvSpPr>
        <p:spPr bwMode="auto">
          <a:xfrm>
            <a:off x="4646223" y="2549553"/>
            <a:ext cx="2715808" cy="978729"/>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Arial" charset="0"/>
                <a:ea typeface="Heiti SC Light" charset="0"/>
                <a:cs typeface="Heiti SC Light" charset="0"/>
                <a:sym typeface="Arial" charset="0"/>
              </a:defRPr>
            </a:lvl1pPr>
            <a:lvl2pPr marL="742950" indent="-285750" eaLnBrk="0" hangingPunct="0">
              <a:defRPr sz="2400">
                <a:solidFill>
                  <a:srgbClr val="000000"/>
                </a:solidFill>
                <a:latin typeface="Arial" charset="0"/>
                <a:ea typeface="Heiti SC Light" charset="0"/>
                <a:cs typeface="Heiti SC Light" charset="0"/>
                <a:sym typeface="Arial" charset="0"/>
              </a:defRPr>
            </a:lvl2pPr>
            <a:lvl3pPr marL="1143000" indent="-228600" eaLnBrk="0" hangingPunct="0">
              <a:defRPr sz="2400">
                <a:solidFill>
                  <a:srgbClr val="000000"/>
                </a:solidFill>
                <a:latin typeface="Arial" charset="0"/>
                <a:ea typeface="Heiti SC Light" charset="0"/>
                <a:cs typeface="Heiti SC Light" charset="0"/>
                <a:sym typeface="Arial" charset="0"/>
              </a:defRPr>
            </a:lvl3pPr>
            <a:lvl4pPr marL="1600200" indent="-228600" eaLnBrk="0" hangingPunct="0">
              <a:defRPr sz="2400">
                <a:solidFill>
                  <a:srgbClr val="000000"/>
                </a:solidFill>
                <a:latin typeface="Arial" charset="0"/>
                <a:ea typeface="Heiti SC Light" charset="0"/>
                <a:cs typeface="Heiti SC Light" charset="0"/>
                <a:sym typeface="Arial" charset="0"/>
              </a:defRPr>
            </a:lvl4pPr>
            <a:lvl5pPr marL="2057400" indent="-228600" eaLnBrk="0" hangingPunct="0">
              <a:defRPr sz="2400">
                <a:solidFill>
                  <a:srgbClr val="000000"/>
                </a:solidFill>
                <a:latin typeface="Arial" charset="0"/>
                <a:ea typeface="Heiti SC Light" charset="0"/>
                <a:cs typeface="Heiti SC Light"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9pPr>
          </a:lstStyle>
          <a:p>
            <a:pPr eaLnBrk="1" hangingPunct="1"/>
            <a:r>
              <a:rPr lang="en-US" sz="2880"/>
              <a:t>Tokens at</a:t>
            </a:r>
            <a:endParaRPr lang="en-US" sz="2880" dirty="0"/>
          </a:p>
          <a:p>
            <a:pPr eaLnBrk="1" hangingPunct="1"/>
            <a:r>
              <a:rPr lang="en-US" sz="2880" dirty="0"/>
              <a:t>constant rate,</a:t>
            </a:r>
            <a:r>
              <a:rPr lang="en-US" sz="2880" dirty="0">
                <a:latin typeface="Times New Roman" charset="0"/>
              </a:rPr>
              <a:t> </a:t>
            </a:r>
            <a:r>
              <a:rPr lang="en-US" sz="2880" dirty="0">
                <a:solidFill>
                  <a:srgbClr val="000099"/>
                </a:solidFill>
                <a:latin typeface="Symbol" charset="0"/>
              </a:rPr>
              <a:t>r</a:t>
            </a:r>
          </a:p>
        </p:txBody>
      </p:sp>
      <p:sp>
        <p:nvSpPr>
          <p:cNvPr id="44043" name="Oval 18"/>
          <p:cNvSpPr>
            <a:spLocks noChangeArrowheads="1"/>
          </p:cNvSpPr>
          <p:nvPr/>
        </p:nvSpPr>
        <p:spPr bwMode="auto">
          <a:xfrm>
            <a:off x="8229600" y="4291966"/>
            <a:ext cx="274320" cy="182880"/>
          </a:xfrm>
          <a:prstGeom prst="ellipse">
            <a:avLst/>
          </a:prstGeom>
          <a:solidFill>
            <a:schemeClr val="accent1"/>
          </a:solidFill>
          <a:ln w="9525">
            <a:solidFill>
              <a:schemeClr val="tx1"/>
            </a:solidFill>
            <a:round/>
            <a:headEnd/>
            <a:tailEnd/>
          </a:ln>
        </p:spPr>
        <p:txBody>
          <a:bodyPr wrap="none" anchor="ctr"/>
          <a:lstStyle/>
          <a:p>
            <a:endParaRPr lang="en-US" sz="4114"/>
          </a:p>
        </p:txBody>
      </p:sp>
      <p:sp>
        <p:nvSpPr>
          <p:cNvPr id="44044" name="Oval 19"/>
          <p:cNvSpPr>
            <a:spLocks noChangeArrowheads="1"/>
          </p:cNvSpPr>
          <p:nvPr/>
        </p:nvSpPr>
        <p:spPr bwMode="auto">
          <a:xfrm>
            <a:off x="8229600" y="4017646"/>
            <a:ext cx="274320" cy="182880"/>
          </a:xfrm>
          <a:prstGeom prst="ellipse">
            <a:avLst/>
          </a:prstGeom>
          <a:solidFill>
            <a:schemeClr val="accent1"/>
          </a:solidFill>
          <a:ln w="9525">
            <a:solidFill>
              <a:schemeClr val="tx1"/>
            </a:solidFill>
            <a:round/>
            <a:headEnd/>
            <a:tailEnd/>
          </a:ln>
        </p:spPr>
        <p:txBody>
          <a:bodyPr wrap="none" anchor="ctr"/>
          <a:lstStyle/>
          <a:p>
            <a:endParaRPr lang="en-US" sz="4114"/>
          </a:p>
        </p:txBody>
      </p:sp>
      <p:sp>
        <p:nvSpPr>
          <p:cNvPr id="44046" name="Oval 21"/>
          <p:cNvSpPr>
            <a:spLocks noChangeArrowheads="1"/>
          </p:cNvSpPr>
          <p:nvPr/>
        </p:nvSpPr>
        <p:spPr bwMode="auto">
          <a:xfrm>
            <a:off x="7772400" y="2828926"/>
            <a:ext cx="274320" cy="182880"/>
          </a:xfrm>
          <a:prstGeom prst="ellipse">
            <a:avLst/>
          </a:prstGeom>
          <a:solidFill>
            <a:schemeClr val="accent1"/>
          </a:solidFill>
          <a:ln w="9525">
            <a:solidFill>
              <a:schemeClr val="tx1"/>
            </a:solidFill>
            <a:round/>
            <a:headEnd/>
            <a:tailEnd/>
          </a:ln>
        </p:spPr>
        <p:txBody>
          <a:bodyPr wrap="none" anchor="ctr"/>
          <a:lstStyle/>
          <a:p>
            <a:endParaRPr lang="en-US" sz="4114"/>
          </a:p>
        </p:txBody>
      </p:sp>
      <p:sp>
        <p:nvSpPr>
          <p:cNvPr id="44047" name="Line 22"/>
          <p:cNvSpPr>
            <a:spLocks noChangeShapeType="1"/>
          </p:cNvSpPr>
          <p:nvPr/>
        </p:nvSpPr>
        <p:spPr bwMode="auto">
          <a:xfrm>
            <a:off x="9144000" y="3377566"/>
            <a:ext cx="0" cy="1097280"/>
          </a:xfrm>
          <a:prstGeom prst="line">
            <a:avLst/>
          </a:prstGeom>
          <a:noFill/>
          <a:ln w="9525">
            <a:solidFill>
              <a:schemeClr val="tx1"/>
            </a:solidFill>
            <a:round/>
            <a:headEnd type="triangle" w="med" len="med"/>
            <a:tailEnd type="triangle" w="med" len="me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sp>
        <p:nvSpPr>
          <p:cNvPr id="44048" name="Text Box 23"/>
          <p:cNvSpPr txBox="1">
            <a:spLocks noChangeArrowheads="1"/>
          </p:cNvSpPr>
          <p:nvPr/>
        </p:nvSpPr>
        <p:spPr bwMode="auto">
          <a:xfrm>
            <a:off x="9235440" y="3489960"/>
            <a:ext cx="1999073" cy="90486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Arial" charset="0"/>
                <a:ea typeface="Heiti SC Light" charset="0"/>
                <a:cs typeface="Heiti SC Light" charset="0"/>
                <a:sym typeface="Arial" charset="0"/>
              </a:defRPr>
            </a:lvl1pPr>
            <a:lvl2pPr marL="742950" indent="-285750" eaLnBrk="0" hangingPunct="0">
              <a:defRPr sz="2400">
                <a:solidFill>
                  <a:srgbClr val="000000"/>
                </a:solidFill>
                <a:latin typeface="Arial" charset="0"/>
                <a:ea typeface="Heiti SC Light" charset="0"/>
                <a:cs typeface="Heiti SC Light" charset="0"/>
                <a:sym typeface="Arial" charset="0"/>
              </a:defRPr>
            </a:lvl2pPr>
            <a:lvl3pPr marL="1143000" indent="-228600" eaLnBrk="0" hangingPunct="0">
              <a:defRPr sz="2400">
                <a:solidFill>
                  <a:srgbClr val="000000"/>
                </a:solidFill>
                <a:latin typeface="Arial" charset="0"/>
                <a:ea typeface="Heiti SC Light" charset="0"/>
                <a:cs typeface="Heiti SC Light" charset="0"/>
                <a:sym typeface="Arial" charset="0"/>
              </a:defRPr>
            </a:lvl3pPr>
            <a:lvl4pPr marL="1600200" indent="-228600" eaLnBrk="0" hangingPunct="0">
              <a:defRPr sz="2400">
                <a:solidFill>
                  <a:srgbClr val="000000"/>
                </a:solidFill>
                <a:latin typeface="Arial" charset="0"/>
                <a:ea typeface="Heiti SC Light" charset="0"/>
                <a:cs typeface="Heiti SC Light" charset="0"/>
                <a:sym typeface="Arial" charset="0"/>
              </a:defRPr>
            </a:lvl4pPr>
            <a:lvl5pPr marL="2057400" indent="-228600" eaLnBrk="0" hangingPunct="0">
              <a:defRPr sz="2400">
                <a:solidFill>
                  <a:srgbClr val="000000"/>
                </a:solidFill>
                <a:latin typeface="Arial" charset="0"/>
                <a:ea typeface="Heiti SC Light" charset="0"/>
                <a:cs typeface="Heiti SC Light"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9pPr>
          </a:lstStyle>
          <a:p>
            <a:pPr eaLnBrk="1" hangingPunct="1"/>
            <a:r>
              <a:rPr lang="en-US"/>
              <a:t>Token bucket</a:t>
            </a:r>
          </a:p>
          <a:p>
            <a:pPr eaLnBrk="1" hangingPunct="1"/>
            <a:r>
              <a:rPr lang="en-US"/>
              <a:t>size,</a:t>
            </a:r>
            <a:r>
              <a:rPr lang="en-US" sz="2880">
                <a:latin typeface="Times New Roman" charset="0"/>
              </a:rPr>
              <a:t> </a:t>
            </a:r>
            <a:r>
              <a:rPr lang="en-US" sz="2880">
                <a:solidFill>
                  <a:srgbClr val="000099"/>
                </a:solidFill>
                <a:latin typeface="Symbol" charset="0"/>
              </a:rPr>
              <a:t>s</a:t>
            </a:r>
          </a:p>
        </p:txBody>
      </p:sp>
      <p:sp>
        <p:nvSpPr>
          <p:cNvPr id="44050" name="Text Box 26"/>
          <p:cNvSpPr txBox="1">
            <a:spLocks noChangeArrowheads="1"/>
          </p:cNvSpPr>
          <p:nvPr/>
        </p:nvSpPr>
        <p:spPr bwMode="auto">
          <a:xfrm>
            <a:off x="2133600" y="5170171"/>
            <a:ext cx="2339102" cy="64633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Arial" charset="0"/>
                <a:ea typeface="Heiti SC Light" charset="0"/>
                <a:cs typeface="Heiti SC Light" charset="0"/>
                <a:sym typeface="Arial" charset="0"/>
              </a:defRPr>
            </a:lvl1pPr>
            <a:lvl2pPr marL="742950" indent="-285750" eaLnBrk="0" hangingPunct="0">
              <a:defRPr sz="2400">
                <a:solidFill>
                  <a:srgbClr val="000000"/>
                </a:solidFill>
                <a:latin typeface="Arial" charset="0"/>
                <a:ea typeface="Heiti SC Light" charset="0"/>
                <a:cs typeface="Heiti SC Light" charset="0"/>
                <a:sym typeface="Arial" charset="0"/>
              </a:defRPr>
            </a:lvl2pPr>
            <a:lvl3pPr marL="1143000" indent="-228600" eaLnBrk="0" hangingPunct="0">
              <a:defRPr sz="2400">
                <a:solidFill>
                  <a:srgbClr val="000000"/>
                </a:solidFill>
                <a:latin typeface="Arial" charset="0"/>
                <a:ea typeface="Heiti SC Light" charset="0"/>
                <a:cs typeface="Heiti SC Light" charset="0"/>
                <a:sym typeface="Arial" charset="0"/>
              </a:defRPr>
            </a:lvl3pPr>
            <a:lvl4pPr marL="1600200" indent="-228600" eaLnBrk="0" hangingPunct="0">
              <a:defRPr sz="2400">
                <a:solidFill>
                  <a:srgbClr val="000000"/>
                </a:solidFill>
                <a:latin typeface="Arial" charset="0"/>
                <a:ea typeface="Heiti SC Light" charset="0"/>
                <a:cs typeface="Heiti SC Light" charset="0"/>
                <a:sym typeface="Arial" charset="0"/>
              </a:defRPr>
            </a:lvl4pPr>
            <a:lvl5pPr marL="2057400" indent="-228600" eaLnBrk="0" hangingPunct="0">
              <a:defRPr sz="2400">
                <a:solidFill>
                  <a:srgbClr val="000000"/>
                </a:solidFill>
                <a:latin typeface="Arial" charset="0"/>
                <a:ea typeface="Heiti SC Light" charset="0"/>
                <a:cs typeface="Heiti SC Light"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9pPr>
          </a:lstStyle>
          <a:p>
            <a:pPr eaLnBrk="1" hangingPunct="1"/>
            <a:r>
              <a:rPr lang="en-US" sz="3600"/>
              <a:t>Packets In</a:t>
            </a:r>
          </a:p>
        </p:txBody>
      </p:sp>
      <p:sp>
        <p:nvSpPr>
          <p:cNvPr id="44051" name="Text Box 27"/>
          <p:cNvSpPr txBox="1">
            <a:spLocks noChangeArrowheads="1"/>
          </p:cNvSpPr>
          <p:nvPr/>
        </p:nvSpPr>
        <p:spPr bwMode="auto">
          <a:xfrm>
            <a:off x="9798625" y="5120641"/>
            <a:ext cx="2698175" cy="64633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Arial" charset="0"/>
                <a:ea typeface="Heiti SC Light" charset="0"/>
                <a:cs typeface="Heiti SC Light" charset="0"/>
                <a:sym typeface="Arial" charset="0"/>
              </a:defRPr>
            </a:lvl1pPr>
            <a:lvl2pPr marL="742950" indent="-285750" eaLnBrk="0" hangingPunct="0">
              <a:defRPr sz="2400">
                <a:solidFill>
                  <a:srgbClr val="000000"/>
                </a:solidFill>
                <a:latin typeface="Arial" charset="0"/>
                <a:ea typeface="Heiti SC Light" charset="0"/>
                <a:cs typeface="Heiti SC Light" charset="0"/>
                <a:sym typeface="Arial" charset="0"/>
              </a:defRPr>
            </a:lvl2pPr>
            <a:lvl3pPr marL="1143000" indent="-228600" eaLnBrk="0" hangingPunct="0">
              <a:defRPr sz="2400">
                <a:solidFill>
                  <a:srgbClr val="000000"/>
                </a:solidFill>
                <a:latin typeface="Arial" charset="0"/>
                <a:ea typeface="Heiti SC Light" charset="0"/>
                <a:cs typeface="Heiti SC Light" charset="0"/>
                <a:sym typeface="Arial" charset="0"/>
              </a:defRPr>
            </a:lvl3pPr>
            <a:lvl4pPr marL="1600200" indent="-228600" eaLnBrk="0" hangingPunct="0">
              <a:defRPr sz="2400">
                <a:solidFill>
                  <a:srgbClr val="000000"/>
                </a:solidFill>
                <a:latin typeface="Arial" charset="0"/>
                <a:ea typeface="Heiti SC Light" charset="0"/>
                <a:cs typeface="Heiti SC Light" charset="0"/>
                <a:sym typeface="Arial" charset="0"/>
              </a:defRPr>
            </a:lvl4pPr>
            <a:lvl5pPr marL="2057400" indent="-228600" eaLnBrk="0" hangingPunct="0">
              <a:defRPr sz="2400">
                <a:solidFill>
                  <a:srgbClr val="000000"/>
                </a:solidFill>
                <a:latin typeface="Arial" charset="0"/>
                <a:ea typeface="Heiti SC Light" charset="0"/>
                <a:cs typeface="Heiti SC Light"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9pPr>
          </a:lstStyle>
          <a:p>
            <a:pPr eaLnBrk="1" hangingPunct="1"/>
            <a:r>
              <a:rPr lang="en-US" sz="3600"/>
              <a:t>Packets Out</a:t>
            </a:r>
          </a:p>
        </p:txBody>
      </p:sp>
      <p:sp>
        <p:nvSpPr>
          <p:cNvPr id="2" name="TextBox 1"/>
          <p:cNvSpPr txBox="1"/>
          <p:nvPr/>
        </p:nvSpPr>
        <p:spPr>
          <a:xfrm>
            <a:off x="6899022" y="6657989"/>
            <a:ext cx="6412653" cy="1358577"/>
          </a:xfrm>
          <a:prstGeom prst="rect">
            <a:avLst/>
          </a:prstGeom>
          <a:solidFill>
            <a:schemeClr val="bg1"/>
          </a:solidFill>
          <a:ln>
            <a:solidFill>
              <a:srgbClr val="000000"/>
            </a:solidFill>
          </a:ln>
          <a:effectLst>
            <a:outerShdw blurRad="50800" dist="38100" dir="2700000" algn="tl" rotWithShape="0">
              <a:prstClr val="black">
                <a:alpha val="40000"/>
              </a:prstClr>
            </a:outerShdw>
          </a:effectLst>
        </p:spPr>
        <p:txBody>
          <a:bodyPr wrap="none" rtlCol="0">
            <a:spAutoFit/>
          </a:bodyPr>
          <a:lstStyle/>
          <a:p>
            <a:pPr algn="ctr"/>
            <a:r>
              <a:rPr lang="en-US" sz="4114" dirty="0">
                <a:latin typeface="+mj-lt"/>
              </a:rPr>
              <a:t>Send packet if </a:t>
            </a:r>
            <a:r>
              <a:rPr lang="en-US" sz="4114">
                <a:latin typeface="+mj-lt"/>
              </a:rPr>
              <a:t>and only if we </a:t>
            </a:r>
            <a:br>
              <a:rPr lang="en-US" sz="4114">
                <a:latin typeface="+mj-lt"/>
              </a:rPr>
            </a:br>
            <a:r>
              <a:rPr lang="en-US" sz="4114">
                <a:latin typeface="+mj-lt"/>
              </a:rPr>
              <a:t>have tokens in the bucket</a:t>
            </a:r>
            <a:endParaRPr lang="en-US" sz="4114" dirty="0">
              <a:latin typeface="+mj-lt"/>
            </a:endParaRPr>
          </a:p>
        </p:txBody>
      </p:sp>
      <p:sp>
        <p:nvSpPr>
          <p:cNvPr id="27" name="Rectangle 26"/>
          <p:cNvSpPr/>
          <p:nvPr/>
        </p:nvSpPr>
        <p:spPr bwMode="auto">
          <a:xfrm>
            <a:off x="856130" y="5505224"/>
            <a:ext cx="909021" cy="666976"/>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28" name="Rectangle 27"/>
          <p:cNvSpPr/>
          <p:nvPr/>
        </p:nvSpPr>
        <p:spPr bwMode="auto">
          <a:xfrm>
            <a:off x="-76200" y="5505224"/>
            <a:ext cx="830607" cy="666976"/>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Tree>
    <p:extLst>
      <p:ext uri="{BB962C8B-B14F-4D97-AF65-F5344CB8AC3E}">
        <p14:creationId xmlns:p14="http://schemas.microsoft.com/office/powerpoint/2010/main" val="1859797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1.77083E-6 -7.40741E-7 L 0.36881 -0.00039 " pathEditMode="relative" rAng="0" ptsTypes="AA">
                                      <p:cBhvr>
                                        <p:cTn id="6" dur="1000" fill="hold"/>
                                        <p:tgtEl>
                                          <p:spTgt spid="27"/>
                                        </p:tgtEl>
                                        <p:attrNameLst>
                                          <p:attrName>ppt_x</p:attrName>
                                          <p:attrName>ppt_y</p:attrName>
                                        </p:attrNameLst>
                                      </p:cBhvr>
                                      <p:rCtr x="18435" y="-19"/>
                                    </p:animMotion>
                                  </p:childTnLst>
                                </p:cTn>
                              </p:par>
                              <p:par>
                                <p:cTn id="7" presetID="0" presetClass="path" presetSubtype="0" accel="50000" decel="50000" fill="hold" grpId="0" nodeType="withEffect">
                                  <p:stCondLst>
                                    <p:cond delay="0"/>
                                  </p:stCondLst>
                                  <p:childTnLst>
                                    <p:animMotion origin="layout" path="M -1.97917E-6 -7.40741E-7 L 0.36882 -0.00039 " pathEditMode="relative" rAng="0" ptsTypes="AA">
                                      <p:cBhvr>
                                        <p:cTn id="8" dur="1000" fill="hold"/>
                                        <p:tgtEl>
                                          <p:spTgt spid="28"/>
                                        </p:tgtEl>
                                        <p:attrNameLst>
                                          <p:attrName>ppt_x</p:attrName>
                                          <p:attrName>ppt_y</p:attrName>
                                        </p:attrNameLst>
                                      </p:cBhvr>
                                      <p:rCtr x="18435" y="-19"/>
                                    </p:animMotion>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404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4044"/>
                                        </p:tgtEl>
                                        <p:attrNameLst>
                                          <p:attrName>style.visibility</p:attrName>
                                        </p:attrNameLst>
                                      </p:cBhvr>
                                      <p:to>
                                        <p:strVal val="visible"/>
                                      </p:to>
                                    </p:set>
                                  </p:childTnLst>
                                </p:cTn>
                              </p:par>
                            </p:childTnLst>
                          </p:cTn>
                        </p:par>
                        <p:par>
                          <p:cTn id="17" fill="hold">
                            <p:stCondLst>
                              <p:cond delay="0"/>
                            </p:stCondLst>
                            <p:childTnLst>
                              <p:par>
                                <p:cTn id="18" presetID="0" presetClass="path" presetSubtype="0" accel="50000" decel="50000" fill="hold" grpId="1" nodeType="afterEffect">
                                  <p:stCondLst>
                                    <p:cond delay="0"/>
                                  </p:stCondLst>
                                  <p:childTnLst>
                                    <p:animMotion origin="layout" path="M 0.36881 -0.00039 L 0.85525 -0.00039 " pathEditMode="relative" rAng="0" ptsTypes="AA">
                                      <p:cBhvr>
                                        <p:cTn id="19" dur="1000" fill="hold"/>
                                        <p:tgtEl>
                                          <p:spTgt spid="27"/>
                                        </p:tgtEl>
                                        <p:attrNameLst>
                                          <p:attrName>ppt_x</p:attrName>
                                          <p:attrName>ppt_y</p:attrName>
                                        </p:attrNameLst>
                                      </p:cBhvr>
                                      <p:rCtr x="24316" y="0"/>
                                    </p:animMotion>
                                  </p:childTnLst>
                                </p:cTn>
                              </p:par>
                            </p:childTnLst>
                          </p:cTn>
                        </p:par>
                        <p:par>
                          <p:cTn id="20" fill="hold">
                            <p:stCondLst>
                              <p:cond delay="1000"/>
                            </p:stCondLst>
                            <p:childTnLst>
                              <p:par>
                                <p:cTn id="21" presetID="1" presetClass="exit" presetSubtype="0" fill="hold" grpId="1" nodeType="afterEffect">
                                  <p:stCondLst>
                                    <p:cond delay="0"/>
                                  </p:stCondLst>
                                  <p:childTnLst>
                                    <p:set>
                                      <p:cBhvr>
                                        <p:cTn id="22" dur="1" fill="hold">
                                          <p:stCondLst>
                                            <p:cond delay="0"/>
                                          </p:stCondLst>
                                        </p:cTn>
                                        <p:tgtEl>
                                          <p:spTgt spid="44043"/>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4404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2" nodeType="clickEffect">
                                  <p:stCondLst>
                                    <p:cond delay="0"/>
                                  </p:stCondLst>
                                  <p:childTnLst>
                                    <p:set>
                                      <p:cBhvr>
                                        <p:cTn id="28" dur="1" fill="hold">
                                          <p:stCondLst>
                                            <p:cond delay="0"/>
                                          </p:stCondLst>
                                        </p:cTn>
                                        <p:tgtEl>
                                          <p:spTgt spid="4404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2" nodeType="clickEffect">
                                  <p:stCondLst>
                                    <p:cond delay="0"/>
                                  </p:stCondLst>
                                  <p:childTnLst>
                                    <p:set>
                                      <p:cBhvr>
                                        <p:cTn id="32" dur="1" fill="hold">
                                          <p:stCondLst>
                                            <p:cond delay="0"/>
                                          </p:stCondLst>
                                        </p:cTn>
                                        <p:tgtEl>
                                          <p:spTgt spid="44044"/>
                                        </p:tgtEl>
                                        <p:attrNameLst>
                                          <p:attrName>style.visibility</p:attrName>
                                        </p:attrNameLst>
                                      </p:cBhvr>
                                      <p:to>
                                        <p:strVal val="visible"/>
                                      </p:to>
                                    </p:set>
                                  </p:childTnLst>
                                </p:cTn>
                              </p:par>
                            </p:childTnLst>
                          </p:cTn>
                        </p:par>
                        <p:par>
                          <p:cTn id="33" fill="hold">
                            <p:stCondLst>
                              <p:cond delay="0"/>
                            </p:stCondLst>
                            <p:childTnLst>
                              <p:par>
                                <p:cTn id="34" presetID="0" presetClass="path" presetSubtype="0" accel="50000" decel="50000" fill="hold" grpId="1" nodeType="afterEffect">
                                  <p:stCondLst>
                                    <p:cond delay="0"/>
                                  </p:stCondLst>
                                  <p:childTnLst>
                                    <p:animMotion origin="layout" path="M 0.36882 -0.00039 L 0.85525 -0.00039 " pathEditMode="relative" rAng="0" ptsTypes="AA">
                                      <p:cBhvr>
                                        <p:cTn id="35" dur="1000" fill="hold"/>
                                        <p:tgtEl>
                                          <p:spTgt spid="28"/>
                                        </p:tgtEl>
                                        <p:attrNameLst>
                                          <p:attrName>ppt_x</p:attrName>
                                          <p:attrName>ppt_y</p:attrName>
                                        </p:attrNameLst>
                                      </p:cBhvr>
                                      <p:rCtr x="24316" y="0"/>
                                    </p:animMotion>
                                  </p:childTnLst>
                                </p:cTn>
                              </p:par>
                            </p:childTnLst>
                          </p:cTn>
                        </p:par>
                        <p:par>
                          <p:cTn id="36" fill="hold">
                            <p:stCondLst>
                              <p:cond delay="1000"/>
                            </p:stCondLst>
                            <p:childTnLst>
                              <p:par>
                                <p:cTn id="37" presetID="1" presetClass="exit" presetSubtype="0" fill="hold" grpId="3" nodeType="afterEffect">
                                  <p:stCondLst>
                                    <p:cond delay="0"/>
                                  </p:stCondLst>
                                  <p:childTnLst>
                                    <p:set>
                                      <p:cBhvr>
                                        <p:cTn id="38" dur="1" fill="hold">
                                          <p:stCondLst>
                                            <p:cond delay="0"/>
                                          </p:stCondLst>
                                        </p:cTn>
                                        <p:tgtEl>
                                          <p:spTgt spid="44043"/>
                                        </p:tgtEl>
                                        <p:attrNameLst>
                                          <p:attrName>style.visibility</p:attrName>
                                        </p:attrNameLst>
                                      </p:cBhvr>
                                      <p:to>
                                        <p:strVal val="hidden"/>
                                      </p:to>
                                    </p:set>
                                  </p:childTnLst>
                                </p:cTn>
                              </p:par>
                              <p:par>
                                <p:cTn id="39" presetID="1" presetClass="exit" presetSubtype="0" fill="hold" grpId="3" nodeType="withEffect">
                                  <p:stCondLst>
                                    <p:cond delay="0"/>
                                  </p:stCondLst>
                                  <p:childTnLst>
                                    <p:set>
                                      <p:cBhvr>
                                        <p:cTn id="40" dur="1" fill="hold">
                                          <p:stCondLst>
                                            <p:cond delay="0"/>
                                          </p:stCondLst>
                                        </p:cTn>
                                        <p:tgtEl>
                                          <p:spTgt spid="440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43" grpId="0" animBg="1"/>
      <p:bldP spid="44043" grpId="1" animBg="1"/>
      <p:bldP spid="44043" grpId="2" animBg="1"/>
      <p:bldP spid="44043" grpId="3" animBg="1"/>
      <p:bldP spid="44044" grpId="0" animBg="1"/>
      <p:bldP spid="44044" grpId="1" animBg="1"/>
      <p:bldP spid="44044" grpId="2" animBg="1"/>
      <p:bldP spid="44044" grpId="3" animBg="1"/>
      <p:bldP spid="27" grpId="0" animBg="1"/>
      <p:bldP spid="27" grpId="1" animBg="1"/>
      <p:bldP spid="28" grpId="0" animBg="1"/>
      <p:bldP spid="28"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ChangeArrowheads="1"/>
          </p:cNvSpPr>
          <p:nvPr>
            <p:ph type="title"/>
          </p:nvPr>
        </p:nvSpPr>
        <p:spPr>
          <a:xfrm>
            <a:off x="1097280" y="457200"/>
            <a:ext cx="12435840" cy="1371600"/>
          </a:xfrm>
        </p:spPr>
        <p:txBody>
          <a:bodyPr/>
          <a:lstStyle/>
          <a:p>
            <a:r>
              <a:rPr lang="en-US">
                <a:latin typeface="Arial" charset="0"/>
                <a:ea typeface="Heiti SC Light" charset="0"/>
                <a:cs typeface="Heiti SC Light" charset="0"/>
              </a:rPr>
              <a:t>The leaky bucket regulator</a:t>
            </a:r>
            <a:r>
              <a:rPr lang="en-US" sz="3360" i="1">
                <a:latin typeface="Arial" charset="0"/>
                <a:ea typeface="Heiti SC Light" charset="0"/>
                <a:cs typeface="Heiti SC Light" charset="0"/>
              </a:rPr>
              <a:t> </a:t>
            </a:r>
            <a:endParaRPr lang="en-US" dirty="0">
              <a:latin typeface="Arial" charset="0"/>
              <a:ea typeface="Heiti SC Light" charset="0"/>
              <a:cs typeface="Heiti SC Light" charset="0"/>
            </a:endParaRPr>
          </a:p>
        </p:txBody>
      </p:sp>
      <mc:AlternateContent xmlns:mc="http://schemas.openxmlformats.org/markup-compatibility/2006" xmlns:a14="http://schemas.microsoft.com/office/drawing/2010/main">
        <mc:Choice Requires="a14">
          <p:sp>
            <p:nvSpPr>
              <p:cNvPr id="42001" name="Text Box 20"/>
              <p:cNvSpPr txBox="1">
                <a:spLocks noChangeArrowheads="1"/>
              </p:cNvSpPr>
              <p:nvPr/>
            </p:nvSpPr>
            <p:spPr bwMode="auto">
              <a:xfrm>
                <a:off x="884064" y="5813219"/>
                <a:ext cx="5985509" cy="1569660"/>
              </a:xfrm>
              <a:prstGeom prst="rect">
                <a:avLst/>
              </a:prstGeom>
              <a:solidFill>
                <a:schemeClr val="bg1"/>
              </a:solidFill>
              <a:ln>
                <a:solidFill>
                  <a:schemeClr val="accent3">
                    <a:lumMod val="50000"/>
                  </a:schemeClr>
                </a:solidFill>
              </a:ln>
              <a:effectLst>
                <a:outerShdw blurRad="50800" dist="38100" dir="2700000" algn="tl" rotWithShape="0">
                  <a:prstClr val="black">
                    <a:alpha val="40000"/>
                  </a:prstClr>
                </a:outerShdw>
              </a:effectLst>
              <a:extLst>
                <a:ext uri="{909E8E84-426E-40dd-AFC4-6F175D3DCCD1}">
                  <a14:hiddenFill xmlns:mv="urn:schemas-microsoft-com:mac:vml" xmlns="">
                    <a:solidFill>
                      <a:srgbClr val="FFFFFF"/>
                    </a:solidFill>
                  </a14:hiddenFill>
                </a:ext>
                <a:ext uri="{91240B29-F687-4f45-9708-019B960494DF}">
                  <a14:hiddenLine xmlns:mv="urn:schemas-microsoft-com:mac:vml" xmlns="" w="9525">
                    <a:solidFill>
                      <a:srgbClr val="000000"/>
                    </a:solidFill>
                    <a:miter lim="800000"/>
                    <a:headEnd/>
                    <a:tailEnd/>
                  </a14:hiddenLine>
                </a:ext>
              </a:extLst>
            </p:spPr>
            <p:txBody>
              <a:bodyPr wrap="square">
                <a:spAutoFit/>
              </a:bodyPr>
              <a:lstStyle>
                <a:lvl1pPr eaLnBrk="0" hangingPunct="0">
                  <a:defRPr sz="2400">
                    <a:solidFill>
                      <a:srgbClr val="000000"/>
                    </a:solidFill>
                    <a:latin typeface="Arial" charset="0"/>
                    <a:ea typeface="Heiti SC Light" charset="0"/>
                    <a:cs typeface="Heiti SC Light" charset="0"/>
                    <a:sym typeface="Arial" charset="0"/>
                  </a:defRPr>
                </a:lvl1pPr>
                <a:lvl2pPr marL="742950" indent="-285750" eaLnBrk="0" hangingPunct="0">
                  <a:defRPr sz="2400">
                    <a:solidFill>
                      <a:srgbClr val="000000"/>
                    </a:solidFill>
                    <a:latin typeface="Arial" charset="0"/>
                    <a:ea typeface="Heiti SC Light" charset="0"/>
                    <a:cs typeface="Heiti SC Light" charset="0"/>
                    <a:sym typeface="Arial" charset="0"/>
                  </a:defRPr>
                </a:lvl2pPr>
                <a:lvl3pPr marL="1143000" indent="-228600" eaLnBrk="0" hangingPunct="0">
                  <a:defRPr sz="2400">
                    <a:solidFill>
                      <a:srgbClr val="000000"/>
                    </a:solidFill>
                    <a:latin typeface="Arial" charset="0"/>
                    <a:ea typeface="Heiti SC Light" charset="0"/>
                    <a:cs typeface="Heiti SC Light" charset="0"/>
                    <a:sym typeface="Arial" charset="0"/>
                  </a:defRPr>
                </a:lvl3pPr>
                <a:lvl4pPr marL="1600200" indent="-228600" eaLnBrk="0" hangingPunct="0">
                  <a:defRPr sz="2400">
                    <a:solidFill>
                      <a:srgbClr val="000000"/>
                    </a:solidFill>
                    <a:latin typeface="Arial" charset="0"/>
                    <a:ea typeface="Heiti SC Light" charset="0"/>
                    <a:cs typeface="Heiti SC Light" charset="0"/>
                    <a:sym typeface="Arial" charset="0"/>
                  </a:defRPr>
                </a:lvl4pPr>
                <a:lvl5pPr marL="2057400" indent="-228600" eaLnBrk="0" hangingPunct="0">
                  <a:defRPr sz="2400">
                    <a:solidFill>
                      <a:srgbClr val="000000"/>
                    </a:solidFill>
                    <a:latin typeface="Arial" charset="0"/>
                    <a:ea typeface="Heiti SC Light" charset="0"/>
                    <a:cs typeface="Heiti SC Light"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9pPr>
              </a:lstStyle>
              <a:p>
                <a:pPr eaLnBrk="1" hangingPunct="1"/>
                <a:r>
                  <a:rPr lang="en-US" dirty="0">
                    <a:latin typeface="+mj-lt"/>
                  </a:rPr>
                  <a:t>Number of bits that can be sent in </a:t>
                </a:r>
                <a:r>
                  <a:rPr lang="en-US" u="sng" dirty="0">
                    <a:latin typeface="+mj-lt"/>
                  </a:rPr>
                  <a:t>any</a:t>
                </a:r>
                <a:r>
                  <a:rPr lang="en-US" dirty="0">
                    <a:latin typeface="+mj-lt"/>
                  </a:rPr>
                  <a:t> period of length </a:t>
                </a:r>
                <a:r>
                  <a:rPr lang="en-US" i="1" dirty="0">
                    <a:latin typeface="+mj-lt"/>
                  </a:rPr>
                  <a:t>t </a:t>
                </a:r>
                <a:r>
                  <a:rPr lang="en-US" dirty="0">
                    <a:latin typeface="+mj-lt"/>
                  </a:rPr>
                  <a:t>is bounded by: </a:t>
                </a:r>
                <a14:m>
                  <m:oMath xmlns:m="http://schemas.openxmlformats.org/officeDocument/2006/math">
                    <m:r>
                      <a:rPr lang="en-US" i="1" smtClean="0">
                        <a:latin typeface="Cambria Math" charset="0"/>
                        <a:ea typeface="Cambria Math" charset="0"/>
                        <a:cs typeface="Cambria Math" charset="0"/>
                      </a:rPr>
                      <m:t>𝜎</m:t>
                    </m:r>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𝜌</m:t>
                    </m:r>
                    <m:r>
                      <a:rPr lang="en-US" b="0" i="1" smtClean="0">
                        <a:latin typeface="Cambria Math" charset="0"/>
                        <a:ea typeface="Cambria Math" charset="0"/>
                        <a:cs typeface="Cambria Math" charset="0"/>
                      </a:rPr>
                      <m:t>𝑡</m:t>
                    </m:r>
                  </m:oMath>
                </a14:m>
                <a:endParaRPr lang="en-US" dirty="0">
                  <a:latin typeface="+mj-lt"/>
                </a:endParaRPr>
              </a:p>
              <a:p>
                <a:pPr eaLnBrk="1" hangingPunct="1"/>
                <a:endParaRPr lang="en-US" dirty="0">
                  <a:latin typeface="+mj-lt"/>
                </a:endParaRPr>
              </a:p>
              <a:p>
                <a:pPr eaLnBrk="1" hangingPunct="1"/>
                <a:r>
                  <a:rPr lang="en-US" dirty="0">
                    <a:latin typeface="+mj-lt"/>
                  </a:rPr>
                  <a:t>It is also called a “</a:t>
                </a:r>
                <a:r>
                  <a:rPr lang="en-US" altLang="ja-JP" dirty="0">
                    <a:latin typeface="+mj-lt"/>
                  </a:rPr>
                  <a:t>(</a:t>
                </a:r>
                <a14:m>
                  <m:oMath xmlns:m="http://schemas.openxmlformats.org/officeDocument/2006/math">
                    <m:r>
                      <a:rPr lang="en-US" i="1">
                        <a:latin typeface="Cambria Math" charset="0"/>
                        <a:ea typeface="Cambria Math" charset="0"/>
                        <a:cs typeface="Cambria Math" charset="0"/>
                      </a:rPr>
                      <m:t>𝜎</m:t>
                    </m:r>
                  </m:oMath>
                </a14:m>
                <a:r>
                  <a:rPr lang="en-US" altLang="ja-JP" dirty="0">
                    <a:latin typeface="+mj-lt"/>
                  </a:rPr>
                  <a:t>,</a:t>
                </a:r>
                <a:r>
                  <a:rPr lang="en-US" dirty="0">
                    <a:ea typeface="Cambria Math" charset="0"/>
                    <a:cs typeface="Cambria Math" charset="0"/>
                  </a:rPr>
                  <a:t> </a:t>
                </a:r>
                <a14:m>
                  <m:oMath xmlns:m="http://schemas.openxmlformats.org/officeDocument/2006/math">
                    <m:r>
                      <a:rPr lang="en-US" i="1">
                        <a:latin typeface="Cambria Math" charset="0"/>
                        <a:ea typeface="Cambria Math" charset="0"/>
                        <a:cs typeface="Cambria Math" charset="0"/>
                      </a:rPr>
                      <m:t>𝜌</m:t>
                    </m:r>
                  </m:oMath>
                </a14:m>
                <a:r>
                  <a:rPr lang="en-US" altLang="ja-JP" dirty="0">
                    <a:latin typeface="+mj-lt"/>
                  </a:rPr>
                  <a:t>) regulator”</a:t>
                </a:r>
              </a:p>
            </p:txBody>
          </p:sp>
        </mc:Choice>
        <mc:Fallback xmlns="">
          <p:sp>
            <p:nvSpPr>
              <p:cNvPr id="42001" name="Text Box 20"/>
              <p:cNvSpPr txBox="1">
                <a:spLocks noRot="1" noChangeAspect="1" noMove="1" noResize="1" noEditPoints="1" noAdjustHandles="1" noChangeArrowheads="1" noChangeShapeType="1" noTextEdit="1"/>
              </p:cNvSpPr>
              <p:nvPr/>
            </p:nvSpPr>
            <p:spPr bwMode="auto">
              <a:xfrm>
                <a:off x="884064" y="5813219"/>
                <a:ext cx="5985509" cy="1569660"/>
              </a:xfrm>
              <a:prstGeom prst="rect">
                <a:avLst/>
              </a:prstGeom>
              <a:blipFill rotWithShape="0">
                <a:blip r:embed="rId3"/>
                <a:stretch>
                  <a:fillRect/>
                </a:stretch>
              </a:blipFill>
              <a:ln>
                <a:solidFill>
                  <a:schemeClr val="accent3">
                    <a:lumMod val="50000"/>
                  </a:schemeClr>
                </a:solidFill>
              </a:ln>
              <a:effectLst>
                <a:outerShdw blurRad="50800" dist="38100" dir="2700000" algn="tl" rotWithShape="0">
                  <a:prstClr val="black">
                    <a:alpha val="40000"/>
                  </a:prstClr>
                </a:outerShdw>
              </a:effectLst>
              <a:extLst>
                <a:ext uri="{909E8E84-426E-40dd-AFC4-6F175D3DCCD1}">
                  <a14:hiddenFill xmlns="" xmlns:mv="urn:schemas-microsoft-com:mac:vml" xmlns:a14="http://schemas.microsoft.com/office/drawing/2010/main">
                    <a:solidFill>
                      <a:srgbClr val="FFFFFF"/>
                    </a:solidFill>
                  </a14:hiddenFill>
                </a:ext>
                <a:ext uri="{91240B29-F687-4f45-9708-019B960494DF}">
                  <a14:hiddenLine xmlns="" xmlns:mv="urn:schemas-microsoft-com:mac:vml"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grpSp>
        <p:nvGrpSpPr>
          <p:cNvPr id="16" name="Group 15"/>
          <p:cNvGrpSpPr/>
          <p:nvPr/>
        </p:nvGrpSpPr>
        <p:grpSpPr>
          <a:xfrm>
            <a:off x="8865869" y="3347705"/>
            <a:ext cx="4049885" cy="3219375"/>
            <a:chOff x="8865869" y="3347705"/>
            <a:chExt cx="4049885" cy="3219375"/>
          </a:xfrm>
        </p:grpSpPr>
        <p:sp>
          <p:nvSpPr>
            <p:cNvPr id="41993" name="Freeform 10"/>
            <p:cNvSpPr>
              <a:spLocks/>
            </p:cNvSpPr>
            <p:nvPr/>
          </p:nvSpPr>
          <p:spPr bwMode="auto">
            <a:xfrm>
              <a:off x="8865869" y="3347705"/>
              <a:ext cx="3680332" cy="3219375"/>
            </a:xfrm>
            <a:custGeom>
              <a:avLst/>
              <a:gdLst>
                <a:gd name="T0" fmla="*/ 0 w 1257"/>
                <a:gd name="T1" fmla="*/ 2525713 h 948"/>
                <a:gd name="T2" fmla="*/ 305042 w 1257"/>
                <a:gd name="T3" fmla="*/ 2400493 h 948"/>
                <a:gd name="T4" fmla="*/ 482236 w 1257"/>
                <a:gd name="T5" fmla="*/ 2288594 h 948"/>
                <a:gd name="T6" fmla="*/ 529338 w 1257"/>
                <a:gd name="T7" fmla="*/ 2219324 h 948"/>
                <a:gd name="T8" fmla="*/ 540553 w 1257"/>
                <a:gd name="T9" fmla="*/ 2176696 h 948"/>
                <a:gd name="T10" fmla="*/ 587655 w 1257"/>
                <a:gd name="T11" fmla="*/ 2091440 h 948"/>
                <a:gd name="T12" fmla="*/ 634758 w 1257"/>
                <a:gd name="T13" fmla="*/ 1966220 h 948"/>
                <a:gd name="T14" fmla="*/ 668402 w 1257"/>
                <a:gd name="T15" fmla="*/ 1841000 h 948"/>
                <a:gd name="T16" fmla="*/ 787279 w 1257"/>
                <a:gd name="T17" fmla="*/ 1689137 h 948"/>
                <a:gd name="T18" fmla="*/ 1256057 w 1257"/>
                <a:gd name="T19" fmla="*/ 1577238 h 948"/>
                <a:gd name="T20" fmla="*/ 1339047 w 1257"/>
                <a:gd name="T21" fmla="*/ 1505304 h 948"/>
                <a:gd name="T22" fmla="*/ 1386149 w 1257"/>
                <a:gd name="T23" fmla="*/ 1422712 h 948"/>
                <a:gd name="T24" fmla="*/ 1444466 w 1257"/>
                <a:gd name="T25" fmla="*/ 1004424 h 948"/>
                <a:gd name="T26" fmla="*/ 1513998 w 1257"/>
                <a:gd name="T27" fmla="*/ 849897 h 948"/>
                <a:gd name="T28" fmla="*/ 1644089 w 1257"/>
                <a:gd name="T29" fmla="*/ 753984 h 948"/>
                <a:gd name="T30" fmla="*/ 1774181 w 1257"/>
                <a:gd name="T31" fmla="*/ 668728 h 948"/>
                <a:gd name="T32" fmla="*/ 1879600 w 1257"/>
                <a:gd name="T33" fmla="*/ 599457 h 948"/>
                <a:gd name="T34" fmla="*/ 2220530 w 1257"/>
                <a:gd name="T35" fmla="*/ 586136 h 948"/>
                <a:gd name="T36" fmla="*/ 2373051 w 1257"/>
                <a:gd name="T37" fmla="*/ 391645 h 948"/>
                <a:gd name="T38" fmla="*/ 2478470 w 1257"/>
                <a:gd name="T39" fmla="*/ 250440 h 948"/>
                <a:gd name="T40" fmla="*/ 2548002 w 1257"/>
                <a:gd name="T41" fmla="*/ 223797 h 948"/>
                <a:gd name="T42" fmla="*/ 2761083 w 1257"/>
                <a:gd name="T43" fmla="*/ 55949 h 948"/>
                <a:gd name="T44" fmla="*/ 2819400 w 1257"/>
                <a:gd name="T45" fmla="*/ 0 h 94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257"/>
                <a:gd name="T70" fmla="*/ 0 h 948"/>
                <a:gd name="T71" fmla="*/ 1257 w 1257"/>
                <a:gd name="T72" fmla="*/ 948 h 948"/>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371 w 10000"/>
                <a:gd name="connsiteY7" fmla="*/ 7289 h 10000"/>
                <a:gd name="connsiteX8" fmla="*/ 2419 w 10000"/>
                <a:gd name="connsiteY8" fmla="*/ 6203 h 10000"/>
                <a:gd name="connsiteX9" fmla="*/ 4455 w 10000"/>
                <a:gd name="connsiteY9" fmla="*/ 6245 h 10000"/>
                <a:gd name="connsiteX10" fmla="*/ 4749 w 10000"/>
                <a:gd name="connsiteY10" fmla="*/ 5960 h 10000"/>
                <a:gd name="connsiteX11" fmla="*/ 4916 w 10000"/>
                <a:gd name="connsiteY11" fmla="*/ 5633 h 10000"/>
                <a:gd name="connsiteX12" fmla="*/ 5123 w 10000"/>
                <a:gd name="connsiteY12" fmla="*/ 3977 h 10000"/>
                <a:gd name="connsiteX13" fmla="*/ 5370 w 10000"/>
                <a:gd name="connsiteY13" fmla="*/ 3365 h 10000"/>
                <a:gd name="connsiteX14" fmla="*/ 5831 w 10000"/>
                <a:gd name="connsiteY14" fmla="*/ 2985 h 10000"/>
                <a:gd name="connsiteX15" fmla="*/ 6293 w 10000"/>
                <a:gd name="connsiteY15" fmla="*/ 2648 h 10000"/>
                <a:gd name="connsiteX16" fmla="*/ 6667 w 10000"/>
                <a:gd name="connsiteY16" fmla="*/ 2373 h 10000"/>
                <a:gd name="connsiteX17" fmla="*/ 7876 w 10000"/>
                <a:gd name="connsiteY17" fmla="*/ 2321 h 10000"/>
                <a:gd name="connsiteX18" fmla="*/ 8417 w 10000"/>
                <a:gd name="connsiteY18" fmla="*/ 1551 h 10000"/>
                <a:gd name="connsiteX19" fmla="*/ 8791 w 10000"/>
                <a:gd name="connsiteY19" fmla="*/ 992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371 w 10000"/>
                <a:gd name="connsiteY7" fmla="*/ 7289 h 10000"/>
                <a:gd name="connsiteX8" fmla="*/ 2419 w 10000"/>
                <a:gd name="connsiteY8" fmla="*/ 6203 h 10000"/>
                <a:gd name="connsiteX9" fmla="*/ 3678 w 10000"/>
                <a:gd name="connsiteY9" fmla="*/ 5274 h 10000"/>
                <a:gd name="connsiteX10" fmla="*/ 4749 w 10000"/>
                <a:gd name="connsiteY10" fmla="*/ 5960 h 10000"/>
                <a:gd name="connsiteX11" fmla="*/ 4916 w 10000"/>
                <a:gd name="connsiteY11" fmla="*/ 5633 h 10000"/>
                <a:gd name="connsiteX12" fmla="*/ 5123 w 10000"/>
                <a:gd name="connsiteY12" fmla="*/ 3977 h 10000"/>
                <a:gd name="connsiteX13" fmla="*/ 5370 w 10000"/>
                <a:gd name="connsiteY13" fmla="*/ 3365 h 10000"/>
                <a:gd name="connsiteX14" fmla="*/ 5831 w 10000"/>
                <a:gd name="connsiteY14" fmla="*/ 2985 h 10000"/>
                <a:gd name="connsiteX15" fmla="*/ 6293 w 10000"/>
                <a:gd name="connsiteY15" fmla="*/ 2648 h 10000"/>
                <a:gd name="connsiteX16" fmla="*/ 6667 w 10000"/>
                <a:gd name="connsiteY16" fmla="*/ 2373 h 10000"/>
                <a:gd name="connsiteX17" fmla="*/ 7876 w 10000"/>
                <a:gd name="connsiteY17" fmla="*/ 2321 h 10000"/>
                <a:gd name="connsiteX18" fmla="*/ 8417 w 10000"/>
                <a:gd name="connsiteY18" fmla="*/ 1551 h 10000"/>
                <a:gd name="connsiteX19" fmla="*/ 8791 w 10000"/>
                <a:gd name="connsiteY19" fmla="*/ 992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371 w 10000"/>
                <a:gd name="connsiteY7" fmla="*/ 7289 h 10000"/>
                <a:gd name="connsiteX8" fmla="*/ 2419 w 10000"/>
                <a:gd name="connsiteY8" fmla="*/ 6203 h 10000"/>
                <a:gd name="connsiteX9" fmla="*/ 3678 w 10000"/>
                <a:gd name="connsiteY9" fmla="*/ 5274 h 10000"/>
                <a:gd name="connsiteX10" fmla="*/ 5401 w 10000"/>
                <a:gd name="connsiteY10" fmla="*/ 5162 h 10000"/>
                <a:gd name="connsiteX11" fmla="*/ 4916 w 10000"/>
                <a:gd name="connsiteY11" fmla="*/ 5633 h 10000"/>
                <a:gd name="connsiteX12" fmla="*/ 5123 w 10000"/>
                <a:gd name="connsiteY12" fmla="*/ 3977 h 10000"/>
                <a:gd name="connsiteX13" fmla="*/ 5370 w 10000"/>
                <a:gd name="connsiteY13" fmla="*/ 3365 h 10000"/>
                <a:gd name="connsiteX14" fmla="*/ 5831 w 10000"/>
                <a:gd name="connsiteY14" fmla="*/ 2985 h 10000"/>
                <a:gd name="connsiteX15" fmla="*/ 6293 w 10000"/>
                <a:gd name="connsiteY15" fmla="*/ 2648 h 10000"/>
                <a:gd name="connsiteX16" fmla="*/ 6667 w 10000"/>
                <a:gd name="connsiteY16" fmla="*/ 2373 h 10000"/>
                <a:gd name="connsiteX17" fmla="*/ 7876 w 10000"/>
                <a:gd name="connsiteY17" fmla="*/ 2321 h 10000"/>
                <a:gd name="connsiteX18" fmla="*/ 8417 w 10000"/>
                <a:gd name="connsiteY18" fmla="*/ 1551 h 10000"/>
                <a:gd name="connsiteX19" fmla="*/ 8791 w 10000"/>
                <a:gd name="connsiteY19" fmla="*/ 992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371 w 10000"/>
                <a:gd name="connsiteY7" fmla="*/ 7289 h 10000"/>
                <a:gd name="connsiteX8" fmla="*/ 2419 w 10000"/>
                <a:gd name="connsiteY8" fmla="*/ 6203 h 10000"/>
                <a:gd name="connsiteX9" fmla="*/ 3585 w 10000"/>
                <a:gd name="connsiteY9" fmla="*/ 5482 h 10000"/>
                <a:gd name="connsiteX10" fmla="*/ 5401 w 10000"/>
                <a:gd name="connsiteY10" fmla="*/ 5162 h 10000"/>
                <a:gd name="connsiteX11" fmla="*/ 4916 w 10000"/>
                <a:gd name="connsiteY11" fmla="*/ 5633 h 10000"/>
                <a:gd name="connsiteX12" fmla="*/ 5123 w 10000"/>
                <a:gd name="connsiteY12" fmla="*/ 3977 h 10000"/>
                <a:gd name="connsiteX13" fmla="*/ 5370 w 10000"/>
                <a:gd name="connsiteY13" fmla="*/ 3365 h 10000"/>
                <a:gd name="connsiteX14" fmla="*/ 5831 w 10000"/>
                <a:gd name="connsiteY14" fmla="*/ 2985 h 10000"/>
                <a:gd name="connsiteX15" fmla="*/ 6293 w 10000"/>
                <a:gd name="connsiteY15" fmla="*/ 2648 h 10000"/>
                <a:gd name="connsiteX16" fmla="*/ 6667 w 10000"/>
                <a:gd name="connsiteY16" fmla="*/ 2373 h 10000"/>
                <a:gd name="connsiteX17" fmla="*/ 7876 w 10000"/>
                <a:gd name="connsiteY17" fmla="*/ 2321 h 10000"/>
                <a:gd name="connsiteX18" fmla="*/ 8417 w 10000"/>
                <a:gd name="connsiteY18" fmla="*/ 1551 h 10000"/>
                <a:gd name="connsiteX19" fmla="*/ 8791 w 10000"/>
                <a:gd name="connsiteY19" fmla="*/ 992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371 w 10000"/>
                <a:gd name="connsiteY7" fmla="*/ 7289 h 10000"/>
                <a:gd name="connsiteX8" fmla="*/ 2419 w 10000"/>
                <a:gd name="connsiteY8" fmla="*/ 6203 h 10000"/>
                <a:gd name="connsiteX9" fmla="*/ 3585 w 10000"/>
                <a:gd name="connsiteY9" fmla="*/ 5482 h 10000"/>
                <a:gd name="connsiteX10" fmla="*/ 5401 w 10000"/>
                <a:gd name="connsiteY10" fmla="*/ 5162 h 10000"/>
                <a:gd name="connsiteX11" fmla="*/ 5444 w 10000"/>
                <a:gd name="connsiteY11" fmla="*/ 4801 h 10000"/>
                <a:gd name="connsiteX12" fmla="*/ 5123 w 10000"/>
                <a:gd name="connsiteY12" fmla="*/ 3977 h 10000"/>
                <a:gd name="connsiteX13" fmla="*/ 5370 w 10000"/>
                <a:gd name="connsiteY13" fmla="*/ 3365 h 10000"/>
                <a:gd name="connsiteX14" fmla="*/ 5831 w 10000"/>
                <a:gd name="connsiteY14" fmla="*/ 2985 h 10000"/>
                <a:gd name="connsiteX15" fmla="*/ 6293 w 10000"/>
                <a:gd name="connsiteY15" fmla="*/ 2648 h 10000"/>
                <a:gd name="connsiteX16" fmla="*/ 6667 w 10000"/>
                <a:gd name="connsiteY16" fmla="*/ 2373 h 10000"/>
                <a:gd name="connsiteX17" fmla="*/ 7876 w 10000"/>
                <a:gd name="connsiteY17" fmla="*/ 2321 h 10000"/>
                <a:gd name="connsiteX18" fmla="*/ 8417 w 10000"/>
                <a:gd name="connsiteY18" fmla="*/ 1551 h 10000"/>
                <a:gd name="connsiteX19" fmla="*/ 8791 w 10000"/>
                <a:gd name="connsiteY19" fmla="*/ 992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371 w 10000"/>
                <a:gd name="connsiteY7" fmla="*/ 7289 h 10000"/>
                <a:gd name="connsiteX8" fmla="*/ 2419 w 10000"/>
                <a:gd name="connsiteY8" fmla="*/ 6203 h 10000"/>
                <a:gd name="connsiteX9" fmla="*/ 3585 w 10000"/>
                <a:gd name="connsiteY9" fmla="*/ 5482 h 10000"/>
                <a:gd name="connsiteX10" fmla="*/ 5090 w 10000"/>
                <a:gd name="connsiteY10" fmla="*/ 5370 h 10000"/>
                <a:gd name="connsiteX11" fmla="*/ 5444 w 10000"/>
                <a:gd name="connsiteY11" fmla="*/ 4801 h 10000"/>
                <a:gd name="connsiteX12" fmla="*/ 5123 w 10000"/>
                <a:gd name="connsiteY12" fmla="*/ 3977 h 10000"/>
                <a:gd name="connsiteX13" fmla="*/ 5370 w 10000"/>
                <a:gd name="connsiteY13" fmla="*/ 3365 h 10000"/>
                <a:gd name="connsiteX14" fmla="*/ 5831 w 10000"/>
                <a:gd name="connsiteY14" fmla="*/ 2985 h 10000"/>
                <a:gd name="connsiteX15" fmla="*/ 6293 w 10000"/>
                <a:gd name="connsiteY15" fmla="*/ 2648 h 10000"/>
                <a:gd name="connsiteX16" fmla="*/ 6667 w 10000"/>
                <a:gd name="connsiteY16" fmla="*/ 2373 h 10000"/>
                <a:gd name="connsiteX17" fmla="*/ 7876 w 10000"/>
                <a:gd name="connsiteY17" fmla="*/ 2321 h 10000"/>
                <a:gd name="connsiteX18" fmla="*/ 8417 w 10000"/>
                <a:gd name="connsiteY18" fmla="*/ 1551 h 10000"/>
                <a:gd name="connsiteX19" fmla="*/ 8791 w 10000"/>
                <a:gd name="connsiteY19" fmla="*/ 992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371 w 10000"/>
                <a:gd name="connsiteY7" fmla="*/ 7289 h 10000"/>
                <a:gd name="connsiteX8" fmla="*/ 2419 w 10000"/>
                <a:gd name="connsiteY8" fmla="*/ 6203 h 10000"/>
                <a:gd name="connsiteX9" fmla="*/ 3585 w 10000"/>
                <a:gd name="connsiteY9" fmla="*/ 5482 h 10000"/>
                <a:gd name="connsiteX10" fmla="*/ 5090 w 10000"/>
                <a:gd name="connsiteY10" fmla="*/ 5370 h 10000"/>
                <a:gd name="connsiteX11" fmla="*/ 5151 w 10000"/>
                <a:gd name="connsiteY11" fmla="*/ 4599 h 10000"/>
                <a:gd name="connsiteX12" fmla="*/ 5123 w 10000"/>
                <a:gd name="connsiteY12" fmla="*/ 3977 h 10000"/>
                <a:gd name="connsiteX13" fmla="*/ 5370 w 10000"/>
                <a:gd name="connsiteY13" fmla="*/ 3365 h 10000"/>
                <a:gd name="connsiteX14" fmla="*/ 5831 w 10000"/>
                <a:gd name="connsiteY14" fmla="*/ 2985 h 10000"/>
                <a:gd name="connsiteX15" fmla="*/ 6293 w 10000"/>
                <a:gd name="connsiteY15" fmla="*/ 2648 h 10000"/>
                <a:gd name="connsiteX16" fmla="*/ 6667 w 10000"/>
                <a:gd name="connsiteY16" fmla="*/ 2373 h 10000"/>
                <a:gd name="connsiteX17" fmla="*/ 7876 w 10000"/>
                <a:gd name="connsiteY17" fmla="*/ 2321 h 10000"/>
                <a:gd name="connsiteX18" fmla="*/ 8417 w 10000"/>
                <a:gd name="connsiteY18" fmla="*/ 1551 h 10000"/>
                <a:gd name="connsiteX19" fmla="*/ 8791 w 10000"/>
                <a:gd name="connsiteY19" fmla="*/ 992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371 w 10000"/>
                <a:gd name="connsiteY7" fmla="*/ 7289 h 10000"/>
                <a:gd name="connsiteX8" fmla="*/ 2419 w 10000"/>
                <a:gd name="connsiteY8" fmla="*/ 6203 h 10000"/>
                <a:gd name="connsiteX9" fmla="*/ 3585 w 10000"/>
                <a:gd name="connsiteY9" fmla="*/ 5482 h 10000"/>
                <a:gd name="connsiteX10" fmla="*/ 5090 w 10000"/>
                <a:gd name="connsiteY10" fmla="*/ 5370 h 10000"/>
                <a:gd name="connsiteX11" fmla="*/ 5151 w 10000"/>
                <a:gd name="connsiteY11" fmla="*/ 4599 h 10000"/>
                <a:gd name="connsiteX12" fmla="*/ 5123 w 10000"/>
                <a:gd name="connsiteY12" fmla="*/ 3977 h 10000"/>
                <a:gd name="connsiteX13" fmla="*/ 5454 w 10000"/>
                <a:gd name="connsiteY13" fmla="*/ 3381 h 10000"/>
                <a:gd name="connsiteX14" fmla="*/ 5831 w 10000"/>
                <a:gd name="connsiteY14" fmla="*/ 2985 h 10000"/>
                <a:gd name="connsiteX15" fmla="*/ 6293 w 10000"/>
                <a:gd name="connsiteY15" fmla="*/ 2648 h 10000"/>
                <a:gd name="connsiteX16" fmla="*/ 6667 w 10000"/>
                <a:gd name="connsiteY16" fmla="*/ 2373 h 10000"/>
                <a:gd name="connsiteX17" fmla="*/ 7876 w 10000"/>
                <a:gd name="connsiteY17" fmla="*/ 2321 h 10000"/>
                <a:gd name="connsiteX18" fmla="*/ 8417 w 10000"/>
                <a:gd name="connsiteY18" fmla="*/ 1551 h 10000"/>
                <a:gd name="connsiteX19" fmla="*/ 8791 w 10000"/>
                <a:gd name="connsiteY19" fmla="*/ 992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371 w 10000"/>
                <a:gd name="connsiteY7" fmla="*/ 7289 h 10000"/>
                <a:gd name="connsiteX8" fmla="*/ 2419 w 10000"/>
                <a:gd name="connsiteY8" fmla="*/ 6203 h 10000"/>
                <a:gd name="connsiteX9" fmla="*/ 3585 w 10000"/>
                <a:gd name="connsiteY9" fmla="*/ 5482 h 10000"/>
                <a:gd name="connsiteX10" fmla="*/ 5090 w 10000"/>
                <a:gd name="connsiteY10" fmla="*/ 5370 h 10000"/>
                <a:gd name="connsiteX11" fmla="*/ 5151 w 10000"/>
                <a:gd name="connsiteY11" fmla="*/ 4599 h 10000"/>
                <a:gd name="connsiteX12" fmla="*/ 5123 w 10000"/>
                <a:gd name="connsiteY12" fmla="*/ 3977 h 10000"/>
                <a:gd name="connsiteX13" fmla="*/ 5454 w 10000"/>
                <a:gd name="connsiteY13" fmla="*/ 3381 h 10000"/>
                <a:gd name="connsiteX14" fmla="*/ 5901 w 10000"/>
                <a:gd name="connsiteY14" fmla="*/ 2969 h 10000"/>
                <a:gd name="connsiteX15" fmla="*/ 6293 w 10000"/>
                <a:gd name="connsiteY15" fmla="*/ 2648 h 10000"/>
                <a:gd name="connsiteX16" fmla="*/ 6667 w 10000"/>
                <a:gd name="connsiteY16" fmla="*/ 2373 h 10000"/>
                <a:gd name="connsiteX17" fmla="*/ 7876 w 10000"/>
                <a:gd name="connsiteY17" fmla="*/ 2321 h 10000"/>
                <a:gd name="connsiteX18" fmla="*/ 8417 w 10000"/>
                <a:gd name="connsiteY18" fmla="*/ 1551 h 10000"/>
                <a:gd name="connsiteX19" fmla="*/ 8791 w 10000"/>
                <a:gd name="connsiteY19" fmla="*/ 992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371 w 10000"/>
                <a:gd name="connsiteY7" fmla="*/ 7289 h 10000"/>
                <a:gd name="connsiteX8" fmla="*/ 2419 w 10000"/>
                <a:gd name="connsiteY8" fmla="*/ 6203 h 10000"/>
                <a:gd name="connsiteX9" fmla="*/ 3585 w 10000"/>
                <a:gd name="connsiteY9" fmla="*/ 5482 h 10000"/>
                <a:gd name="connsiteX10" fmla="*/ 5090 w 10000"/>
                <a:gd name="connsiteY10" fmla="*/ 5370 h 10000"/>
                <a:gd name="connsiteX11" fmla="*/ 5151 w 10000"/>
                <a:gd name="connsiteY11" fmla="*/ 4599 h 10000"/>
                <a:gd name="connsiteX12" fmla="*/ 5123 w 10000"/>
                <a:gd name="connsiteY12" fmla="*/ 3977 h 10000"/>
                <a:gd name="connsiteX13" fmla="*/ 5454 w 10000"/>
                <a:gd name="connsiteY13" fmla="*/ 3381 h 10000"/>
                <a:gd name="connsiteX14" fmla="*/ 5901 w 10000"/>
                <a:gd name="connsiteY14" fmla="*/ 2969 h 10000"/>
                <a:gd name="connsiteX15" fmla="*/ 6711 w 10000"/>
                <a:gd name="connsiteY15" fmla="*/ 2228 h 10000"/>
                <a:gd name="connsiteX16" fmla="*/ 6667 w 10000"/>
                <a:gd name="connsiteY16" fmla="*/ 2373 h 10000"/>
                <a:gd name="connsiteX17" fmla="*/ 7876 w 10000"/>
                <a:gd name="connsiteY17" fmla="*/ 2321 h 10000"/>
                <a:gd name="connsiteX18" fmla="*/ 8417 w 10000"/>
                <a:gd name="connsiteY18" fmla="*/ 1551 h 10000"/>
                <a:gd name="connsiteX19" fmla="*/ 8791 w 10000"/>
                <a:gd name="connsiteY19" fmla="*/ 992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371 w 10000"/>
                <a:gd name="connsiteY7" fmla="*/ 7289 h 10000"/>
                <a:gd name="connsiteX8" fmla="*/ 2419 w 10000"/>
                <a:gd name="connsiteY8" fmla="*/ 6203 h 10000"/>
                <a:gd name="connsiteX9" fmla="*/ 3585 w 10000"/>
                <a:gd name="connsiteY9" fmla="*/ 5482 h 10000"/>
                <a:gd name="connsiteX10" fmla="*/ 5090 w 10000"/>
                <a:gd name="connsiteY10" fmla="*/ 5370 h 10000"/>
                <a:gd name="connsiteX11" fmla="*/ 5151 w 10000"/>
                <a:gd name="connsiteY11" fmla="*/ 4599 h 10000"/>
                <a:gd name="connsiteX12" fmla="*/ 5123 w 10000"/>
                <a:gd name="connsiteY12" fmla="*/ 3977 h 10000"/>
                <a:gd name="connsiteX13" fmla="*/ 5454 w 10000"/>
                <a:gd name="connsiteY13" fmla="*/ 3381 h 10000"/>
                <a:gd name="connsiteX14" fmla="*/ 5901 w 10000"/>
                <a:gd name="connsiteY14" fmla="*/ 2969 h 10000"/>
                <a:gd name="connsiteX15" fmla="*/ 6711 w 10000"/>
                <a:gd name="connsiteY15" fmla="*/ 2228 h 10000"/>
                <a:gd name="connsiteX16" fmla="*/ 7378 w 10000"/>
                <a:gd name="connsiteY16" fmla="*/ 1642 h 10000"/>
                <a:gd name="connsiteX17" fmla="*/ 7876 w 10000"/>
                <a:gd name="connsiteY17" fmla="*/ 2321 h 10000"/>
                <a:gd name="connsiteX18" fmla="*/ 8417 w 10000"/>
                <a:gd name="connsiteY18" fmla="*/ 1551 h 10000"/>
                <a:gd name="connsiteX19" fmla="*/ 8791 w 10000"/>
                <a:gd name="connsiteY19" fmla="*/ 992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371 w 10000"/>
                <a:gd name="connsiteY7" fmla="*/ 7289 h 10000"/>
                <a:gd name="connsiteX8" fmla="*/ 2419 w 10000"/>
                <a:gd name="connsiteY8" fmla="*/ 6203 h 10000"/>
                <a:gd name="connsiteX9" fmla="*/ 3585 w 10000"/>
                <a:gd name="connsiteY9" fmla="*/ 5482 h 10000"/>
                <a:gd name="connsiteX10" fmla="*/ 5090 w 10000"/>
                <a:gd name="connsiteY10" fmla="*/ 5370 h 10000"/>
                <a:gd name="connsiteX11" fmla="*/ 5151 w 10000"/>
                <a:gd name="connsiteY11" fmla="*/ 4599 h 10000"/>
                <a:gd name="connsiteX12" fmla="*/ 5123 w 10000"/>
                <a:gd name="connsiteY12" fmla="*/ 3977 h 10000"/>
                <a:gd name="connsiteX13" fmla="*/ 5454 w 10000"/>
                <a:gd name="connsiteY13" fmla="*/ 3381 h 10000"/>
                <a:gd name="connsiteX14" fmla="*/ 5901 w 10000"/>
                <a:gd name="connsiteY14" fmla="*/ 2969 h 10000"/>
                <a:gd name="connsiteX15" fmla="*/ 6711 w 10000"/>
                <a:gd name="connsiteY15" fmla="*/ 2228 h 10000"/>
                <a:gd name="connsiteX16" fmla="*/ 7378 w 10000"/>
                <a:gd name="connsiteY16" fmla="*/ 1642 h 10000"/>
                <a:gd name="connsiteX17" fmla="*/ 7974 w 10000"/>
                <a:gd name="connsiteY17" fmla="*/ 1092 h 10000"/>
                <a:gd name="connsiteX18" fmla="*/ 8417 w 10000"/>
                <a:gd name="connsiteY18" fmla="*/ 1551 h 10000"/>
                <a:gd name="connsiteX19" fmla="*/ 8791 w 10000"/>
                <a:gd name="connsiteY19" fmla="*/ 992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371 w 10000"/>
                <a:gd name="connsiteY7" fmla="*/ 7289 h 10000"/>
                <a:gd name="connsiteX8" fmla="*/ 2419 w 10000"/>
                <a:gd name="connsiteY8" fmla="*/ 6203 h 10000"/>
                <a:gd name="connsiteX9" fmla="*/ 3585 w 10000"/>
                <a:gd name="connsiteY9" fmla="*/ 5482 h 10000"/>
                <a:gd name="connsiteX10" fmla="*/ 5090 w 10000"/>
                <a:gd name="connsiteY10" fmla="*/ 5370 h 10000"/>
                <a:gd name="connsiteX11" fmla="*/ 5151 w 10000"/>
                <a:gd name="connsiteY11" fmla="*/ 4599 h 10000"/>
                <a:gd name="connsiteX12" fmla="*/ 5123 w 10000"/>
                <a:gd name="connsiteY12" fmla="*/ 3977 h 10000"/>
                <a:gd name="connsiteX13" fmla="*/ 5454 w 10000"/>
                <a:gd name="connsiteY13" fmla="*/ 3381 h 10000"/>
                <a:gd name="connsiteX14" fmla="*/ 5901 w 10000"/>
                <a:gd name="connsiteY14" fmla="*/ 2969 h 10000"/>
                <a:gd name="connsiteX15" fmla="*/ 6711 w 10000"/>
                <a:gd name="connsiteY15" fmla="*/ 2228 h 10000"/>
                <a:gd name="connsiteX16" fmla="*/ 7378 w 10000"/>
                <a:gd name="connsiteY16" fmla="*/ 1642 h 10000"/>
                <a:gd name="connsiteX17" fmla="*/ 7974 w 10000"/>
                <a:gd name="connsiteY17" fmla="*/ 1092 h 10000"/>
                <a:gd name="connsiteX18" fmla="*/ 8417 w 10000"/>
                <a:gd name="connsiteY18" fmla="*/ 1551 h 10000"/>
                <a:gd name="connsiteX19" fmla="*/ 8791 w 10000"/>
                <a:gd name="connsiteY19" fmla="*/ 992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371 w 10000"/>
                <a:gd name="connsiteY7" fmla="*/ 7289 h 10000"/>
                <a:gd name="connsiteX8" fmla="*/ 2419 w 10000"/>
                <a:gd name="connsiteY8" fmla="*/ 6203 h 10000"/>
                <a:gd name="connsiteX9" fmla="*/ 3585 w 10000"/>
                <a:gd name="connsiteY9" fmla="*/ 5482 h 10000"/>
                <a:gd name="connsiteX10" fmla="*/ 5090 w 10000"/>
                <a:gd name="connsiteY10" fmla="*/ 5370 h 10000"/>
                <a:gd name="connsiteX11" fmla="*/ 5151 w 10000"/>
                <a:gd name="connsiteY11" fmla="*/ 4599 h 10000"/>
                <a:gd name="connsiteX12" fmla="*/ 5123 w 10000"/>
                <a:gd name="connsiteY12" fmla="*/ 3977 h 10000"/>
                <a:gd name="connsiteX13" fmla="*/ 5454 w 10000"/>
                <a:gd name="connsiteY13" fmla="*/ 3381 h 10000"/>
                <a:gd name="connsiteX14" fmla="*/ 5901 w 10000"/>
                <a:gd name="connsiteY14" fmla="*/ 2969 h 10000"/>
                <a:gd name="connsiteX15" fmla="*/ 6711 w 10000"/>
                <a:gd name="connsiteY15" fmla="*/ 2228 h 10000"/>
                <a:gd name="connsiteX16" fmla="*/ 7378 w 10000"/>
                <a:gd name="connsiteY16" fmla="*/ 1642 h 10000"/>
                <a:gd name="connsiteX17" fmla="*/ 8378 w 10000"/>
                <a:gd name="connsiteY17" fmla="*/ 594 h 10000"/>
                <a:gd name="connsiteX18" fmla="*/ 8417 w 10000"/>
                <a:gd name="connsiteY18" fmla="*/ 1551 h 10000"/>
                <a:gd name="connsiteX19" fmla="*/ 8791 w 10000"/>
                <a:gd name="connsiteY19" fmla="*/ 992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371 w 10000"/>
                <a:gd name="connsiteY7" fmla="*/ 7289 h 10000"/>
                <a:gd name="connsiteX8" fmla="*/ 2419 w 10000"/>
                <a:gd name="connsiteY8" fmla="*/ 6203 h 10000"/>
                <a:gd name="connsiteX9" fmla="*/ 3585 w 10000"/>
                <a:gd name="connsiteY9" fmla="*/ 5482 h 10000"/>
                <a:gd name="connsiteX10" fmla="*/ 5090 w 10000"/>
                <a:gd name="connsiteY10" fmla="*/ 5370 h 10000"/>
                <a:gd name="connsiteX11" fmla="*/ 5151 w 10000"/>
                <a:gd name="connsiteY11" fmla="*/ 4599 h 10000"/>
                <a:gd name="connsiteX12" fmla="*/ 5123 w 10000"/>
                <a:gd name="connsiteY12" fmla="*/ 3977 h 10000"/>
                <a:gd name="connsiteX13" fmla="*/ 5454 w 10000"/>
                <a:gd name="connsiteY13" fmla="*/ 3381 h 10000"/>
                <a:gd name="connsiteX14" fmla="*/ 5901 w 10000"/>
                <a:gd name="connsiteY14" fmla="*/ 2969 h 10000"/>
                <a:gd name="connsiteX15" fmla="*/ 6711 w 10000"/>
                <a:gd name="connsiteY15" fmla="*/ 2228 h 10000"/>
                <a:gd name="connsiteX16" fmla="*/ 7378 w 10000"/>
                <a:gd name="connsiteY16" fmla="*/ 1642 h 10000"/>
                <a:gd name="connsiteX17" fmla="*/ 8378 w 10000"/>
                <a:gd name="connsiteY17" fmla="*/ 594 h 10000"/>
                <a:gd name="connsiteX18" fmla="*/ 8849 w 10000"/>
                <a:gd name="connsiteY18" fmla="*/ 276 h 10000"/>
                <a:gd name="connsiteX19" fmla="*/ 8791 w 10000"/>
                <a:gd name="connsiteY19" fmla="*/ 992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371 w 10000"/>
                <a:gd name="connsiteY7" fmla="*/ 7289 h 10000"/>
                <a:gd name="connsiteX8" fmla="*/ 2419 w 10000"/>
                <a:gd name="connsiteY8" fmla="*/ 6203 h 10000"/>
                <a:gd name="connsiteX9" fmla="*/ 3585 w 10000"/>
                <a:gd name="connsiteY9" fmla="*/ 5482 h 10000"/>
                <a:gd name="connsiteX10" fmla="*/ 5090 w 10000"/>
                <a:gd name="connsiteY10" fmla="*/ 5370 h 10000"/>
                <a:gd name="connsiteX11" fmla="*/ 5151 w 10000"/>
                <a:gd name="connsiteY11" fmla="*/ 4599 h 10000"/>
                <a:gd name="connsiteX12" fmla="*/ 5123 w 10000"/>
                <a:gd name="connsiteY12" fmla="*/ 3977 h 10000"/>
                <a:gd name="connsiteX13" fmla="*/ 5454 w 10000"/>
                <a:gd name="connsiteY13" fmla="*/ 3381 h 10000"/>
                <a:gd name="connsiteX14" fmla="*/ 5901 w 10000"/>
                <a:gd name="connsiteY14" fmla="*/ 2969 h 10000"/>
                <a:gd name="connsiteX15" fmla="*/ 6711 w 10000"/>
                <a:gd name="connsiteY15" fmla="*/ 2228 h 10000"/>
                <a:gd name="connsiteX16" fmla="*/ 7378 w 10000"/>
                <a:gd name="connsiteY16" fmla="*/ 1642 h 10000"/>
                <a:gd name="connsiteX17" fmla="*/ 8378 w 10000"/>
                <a:gd name="connsiteY17" fmla="*/ 594 h 10000"/>
                <a:gd name="connsiteX18" fmla="*/ 8849 w 10000"/>
                <a:gd name="connsiteY18" fmla="*/ 276 h 10000"/>
                <a:gd name="connsiteX19" fmla="*/ 9320 w 10000"/>
                <a:gd name="connsiteY19" fmla="*/ 43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83 h 10083"/>
                <a:gd name="connsiteX1" fmla="*/ 1082 w 10000"/>
                <a:gd name="connsiteY1" fmla="*/ 9587 h 10083"/>
                <a:gd name="connsiteX2" fmla="*/ 1710 w 10000"/>
                <a:gd name="connsiteY2" fmla="*/ 9144 h 10083"/>
                <a:gd name="connsiteX3" fmla="*/ 1877 w 10000"/>
                <a:gd name="connsiteY3" fmla="*/ 8870 h 10083"/>
                <a:gd name="connsiteX4" fmla="*/ 1917 w 10000"/>
                <a:gd name="connsiteY4" fmla="*/ 8701 h 10083"/>
                <a:gd name="connsiteX5" fmla="*/ 2084 w 10000"/>
                <a:gd name="connsiteY5" fmla="*/ 8364 h 10083"/>
                <a:gd name="connsiteX6" fmla="*/ 2251 w 10000"/>
                <a:gd name="connsiteY6" fmla="*/ 7868 h 10083"/>
                <a:gd name="connsiteX7" fmla="*/ 2371 w 10000"/>
                <a:gd name="connsiteY7" fmla="*/ 7372 h 10083"/>
                <a:gd name="connsiteX8" fmla="*/ 2419 w 10000"/>
                <a:gd name="connsiteY8" fmla="*/ 6286 h 10083"/>
                <a:gd name="connsiteX9" fmla="*/ 3585 w 10000"/>
                <a:gd name="connsiteY9" fmla="*/ 5565 h 10083"/>
                <a:gd name="connsiteX10" fmla="*/ 5090 w 10000"/>
                <a:gd name="connsiteY10" fmla="*/ 5453 h 10083"/>
                <a:gd name="connsiteX11" fmla="*/ 5151 w 10000"/>
                <a:gd name="connsiteY11" fmla="*/ 4682 h 10083"/>
                <a:gd name="connsiteX12" fmla="*/ 5123 w 10000"/>
                <a:gd name="connsiteY12" fmla="*/ 4060 h 10083"/>
                <a:gd name="connsiteX13" fmla="*/ 5454 w 10000"/>
                <a:gd name="connsiteY13" fmla="*/ 3464 h 10083"/>
                <a:gd name="connsiteX14" fmla="*/ 5901 w 10000"/>
                <a:gd name="connsiteY14" fmla="*/ 3052 h 10083"/>
                <a:gd name="connsiteX15" fmla="*/ 6711 w 10000"/>
                <a:gd name="connsiteY15" fmla="*/ 2311 h 10083"/>
                <a:gd name="connsiteX16" fmla="*/ 7378 w 10000"/>
                <a:gd name="connsiteY16" fmla="*/ 1725 h 10083"/>
                <a:gd name="connsiteX17" fmla="*/ 8378 w 10000"/>
                <a:gd name="connsiteY17" fmla="*/ 677 h 10083"/>
                <a:gd name="connsiteX18" fmla="*/ 8849 w 10000"/>
                <a:gd name="connsiteY18" fmla="*/ 359 h 10083"/>
                <a:gd name="connsiteX19" fmla="*/ 9320 w 10000"/>
                <a:gd name="connsiteY19" fmla="*/ 126 h 10083"/>
                <a:gd name="connsiteX20" fmla="*/ 9761 w 10000"/>
                <a:gd name="connsiteY20" fmla="*/ 5 h 10083"/>
                <a:gd name="connsiteX21" fmla="*/ 9793 w 10000"/>
                <a:gd name="connsiteY21" fmla="*/ 305 h 10083"/>
                <a:gd name="connsiteX22" fmla="*/ 10000 w 10000"/>
                <a:gd name="connsiteY22" fmla="*/ 83 h 10083"/>
                <a:gd name="connsiteX0" fmla="*/ 0 w 10216"/>
                <a:gd name="connsiteY0" fmla="*/ 10389 h 10389"/>
                <a:gd name="connsiteX1" fmla="*/ 1082 w 10216"/>
                <a:gd name="connsiteY1" fmla="*/ 9893 h 10389"/>
                <a:gd name="connsiteX2" fmla="*/ 1710 w 10216"/>
                <a:gd name="connsiteY2" fmla="*/ 9450 h 10389"/>
                <a:gd name="connsiteX3" fmla="*/ 1877 w 10216"/>
                <a:gd name="connsiteY3" fmla="*/ 9176 h 10389"/>
                <a:gd name="connsiteX4" fmla="*/ 1917 w 10216"/>
                <a:gd name="connsiteY4" fmla="*/ 9007 h 10389"/>
                <a:gd name="connsiteX5" fmla="*/ 2084 w 10216"/>
                <a:gd name="connsiteY5" fmla="*/ 8670 h 10389"/>
                <a:gd name="connsiteX6" fmla="*/ 2251 w 10216"/>
                <a:gd name="connsiteY6" fmla="*/ 8174 h 10389"/>
                <a:gd name="connsiteX7" fmla="*/ 2371 w 10216"/>
                <a:gd name="connsiteY7" fmla="*/ 7678 h 10389"/>
                <a:gd name="connsiteX8" fmla="*/ 2419 w 10216"/>
                <a:gd name="connsiteY8" fmla="*/ 6592 h 10389"/>
                <a:gd name="connsiteX9" fmla="*/ 3585 w 10216"/>
                <a:gd name="connsiteY9" fmla="*/ 5871 h 10389"/>
                <a:gd name="connsiteX10" fmla="*/ 5090 w 10216"/>
                <a:gd name="connsiteY10" fmla="*/ 5759 h 10389"/>
                <a:gd name="connsiteX11" fmla="*/ 5151 w 10216"/>
                <a:gd name="connsiteY11" fmla="*/ 4988 h 10389"/>
                <a:gd name="connsiteX12" fmla="*/ 5123 w 10216"/>
                <a:gd name="connsiteY12" fmla="*/ 4366 h 10389"/>
                <a:gd name="connsiteX13" fmla="*/ 5454 w 10216"/>
                <a:gd name="connsiteY13" fmla="*/ 3770 h 10389"/>
                <a:gd name="connsiteX14" fmla="*/ 5901 w 10216"/>
                <a:gd name="connsiteY14" fmla="*/ 3358 h 10389"/>
                <a:gd name="connsiteX15" fmla="*/ 6711 w 10216"/>
                <a:gd name="connsiteY15" fmla="*/ 2617 h 10389"/>
                <a:gd name="connsiteX16" fmla="*/ 7378 w 10216"/>
                <a:gd name="connsiteY16" fmla="*/ 2031 h 10389"/>
                <a:gd name="connsiteX17" fmla="*/ 8378 w 10216"/>
                <a:gd name="connsiteY17" fmla="*/ 983 h 10389"/>
                <a:gd name="connsiteX18" fmla="*/ 8849 w 10216"/>
                <a:gd name="connsiteY18" fmla="*/ 665 h 10389"/>
                <a:gd name="connsiteX19" fmla="*/ 9320 w 10216"/>
                <a:gd name="connsiteY19" fmla="*/ 432 h 10389"/>
                <a:gd name="connsiteX20" fmla="*/ 9761 w 10216"/>
                <a:gd name="connsiteY20" fmla="*/ 311 h 10389"/>
                <a:gd name="connsiteX21" fmla="*/ 10211 w 10216"/>
                <a:gd name="connsiteY21" fmla="*/ 4 h 10389"/>
                <a:gd name="connsiteX22" fmla="*/ 10000 w 10216"/>
                <a:gd name="connsiteY22" fmla="*/ 389 h 10389"/>
                <a:gd name="connsiteX0" fmla="*/ 0 w 10878"/>
                <a:gd name="connsiteY0" fmla="*/ 10622 h 10622"/>
                <a:gd name="connsiteX1" fmla="*/ 1082 w 10878"/>
                <a:gd name="connsiteY1" fmla="*/ 10126 h 10622"/>
                <a:gd name="connsiteX2" fmla="*/ 1710 w 10878"/>
                <a:gd name="connsiteY2" fmla="*/ 9683 h 10622"/>
                <a:gd name="connsiteX3" fmla="*/ 1877 w 10878"/>
                <a:gd name="connsiteY3" fmla="*/ 9409 h 10622"/>
                <a:gd name="connsiteX4" fmla="*/ 1917 w 10878"/>
                <a:gd name="connsiteY4" fmla="*/ 9240 h 10622"/>
                <a:gd name="connsiteX5" fmla="*/ 2084 w 10878"/>
                <a:gd name="connsiteY5" fmla="*/ 8903 h 10622"/>
                <a:gd name="connsiteX6" fmla="*/ 2251 w 10878"/>
                <a:gd name="connsiteY6" fmla="*/ 8407 h 10622"/>
                <a:gd name="connsiteX7" fmla="*/ 2371 w 10878"/>
                <a:gd name="connsiteY7" fmla="*/ 7911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54 w 10878"/>
                <a:gd name="connsiteY13" fmla="*/ 4003 h 10622"/>
                <a:gd name="connsiteX14" fmla="*/ 5901 w 10878"/>
                <a:gd name="connsiteY14" fmla="*/ 3591 h 10622"/>
                <a:gd name="connsiteX15" fmla="*/ 6711 w 10878"/>
                <a:gd name="connsiteY15" fmla="*/ 2850 h 10622"/>
                <a:gd name="connsiteX16" fmla="*/ 7378 w 10878"/>
                <a:gd name="connsiteY16" fmla="*/ 2264 h 10622"/>
                <a:gd name="connsiteX17" fmla="*/ 8378 w 10878"/>
                <a:gd name="connsiteY17" fmla="*/ 1216 h 10622"/>
                <a:gd name="connsiteX18" fmla="*/ 8849 w 10878"/>
                <a:gd name="connsiteY18" fmla="*/ 898 h 10622"/>
                <a:gd name="connsiteX19" fmla="*/ 9320 w 10878"/>
                <a:gd name="connsiteY19" fmla="*/ 665 h 10622"/>
                <a:gd name="connsiteX20" fmla="*/ 9761 w 10878"/>
                <a:gd name="connsiteY20" fmla="*/ 544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710 w 10878"/>
                <a:gd name="connsiteY2" fmla="*/ 9683 h 10622"/>
                <a:gd name="connsiteX3" fmla="*/ 1877 w 10878"/>
                <a:gd name="connsiteY3" fmla="*/ 9409 h 10622"/>
                <a:gd name="connsiteX4" fmla="*/ 1917 w 10878"/>
                <a:gd name="connsiteY4" fmla="*/ 9240 h 10622"/>
                <a:gd name="connsiteX5" fmla="*/ 2084 w 10878"/>
                <a:gd name="connsiteY5" fmla="*/ 8903 h 10622"/>
                <a:gd name="connsiteX6" fmla="*/ 2251 w 10878"/>
                <a:gd name="connsiteY6" fmla="*/ 8407 h 10622"/>
                <a:gd name="connsiteX7" fmla="*/ 2371 w 10878"/>
                <a:gd name="connsiteY7" fmla="*/ 7911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54 w 10878"/>
                <a:gd name="connsiteY13" fmla="*/ 4003 h 10622"/>
                <a:gd name="connsiteX14" fmla="*/ 5901 w 10878"/>
                <a:gd name="connsiteY14" fmla="*/ 3591 h 10622"/>
                <a:gd name="connsiteX15" fmla="*/ 6711 w 10878"/>
                <a:gd name="connsiteY15" fmla="*/ 2850 h 10622"/>
                <a:gd name="connsiteX16" fmla="*/ 7378 w 10878"/>
                <a:gd name="connsiteY16" fmla="*/ 2264 h 10622"/>
                <a:gd name="connsiteX17" fmla="*/ 8378 w 10878"/>
                <a:gd name="connsiteY17" fmla="*/ 1216 h 10622"/>
                <a:gd name="connsiteX18" fmla="*/ 8905 w 10878"/>
                <a:gd name="connsiteY18" fmla="*/ 820 h 10622"/>
                <a:gd name="connsiteX19" fmla="*/ 9320 w 10878"/>
                <a:gd name="connsiteY19" fmla="*/ 665 h 10622"/>
                <a:gd name="connsiteX20" fmla="*/ 9761 w 10878"/>
                <a:gd name="connsiteY20" fmla="*/ 544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710 w 10878"/>
                <a:gd name="connsiteY2" fmla="*/ 9683 h 10622"/>
                <a:gd name="connsiteX3" fmla="*/ 1877 w 10878"/>
                <a:gd name="connsiteY3" fmla="*/ 9409 h 10622"/>
                <a:gd name="connsiteX4" fmla="*/ 1917 w 10878"/>
                <a:gd name="connsiteY4" fmla="*/ 9240 h 10622"/>
                <a:gd name="connsiteX5" fmla="*/ 2084 w 10878"/>
                <a:gd name="connsiteY5" fmla="*/ 8903 h 10622"/>
                <a:gd name="connsiteX6" fmla="*/ 2251 w 10878"/>
                <a:gd name="connsiteY6" fmla="*/ 8407 h 10622"/>
                <a:gd name="connsiteX7" fmla="*/ 2371 w 10878"/>
                <a:gd name="connsiteY7" fmla="*/ 7911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54 w 10878"/>
                <a:gd name="connsiteY13" fmla="*/ 4003 h 10622"/>
                <a:gd name="connsiteX14" fmla="*/ 5901 w 10878"/>
                <a:gd name="connsiteY14" fmla="*/ 3591 h 10622"/>
                <a:gd name="connsiteX15" fmla="*/ 6711 w 10878"/>
                <a:gd name="connsiteY15" fmla="*/ 2850 h 10622"/>
                <a:gd name="connsiteX16" fmla="*/ 7378 w 10878"/>
                <a:gd name="connsiteY16" fmla="*/ 2264 h 10622"/>
                <a:gd name="connsiteX17" fmla="*/ 8378 w 10878"/>
                <a:gd name="connsiteY17" fmla="*/ 1216 h 10622"/>
                <a:gd name="connsiteX18" fmla="*/ 8905 w 10878"/>
                <a:gd name="connsiteY18" fmla="*/ 820 h 10622"/>
                <a:gd name="connsiteX19" fmla="*/ 9390 w 10878"/>
                <a:gd name="connsiteY19" fmla="*/ 587 h 10622"/>
                <a:gd name="connsiteX20" fmla="*/ 9761 w 10878"/>
                <a:gd name="connsiteY20" fmla="*/ 544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710 w 10878"/>
                <a:gd name="connsiteY2" fmla="*/ 9683 h 10622"/>
                <a:gd name="connsiteX3" fmla="*/ 1877 w 10878"/>
                <a:gd name="connsiteY3" fmla="*/ 9409 h 10622"/>
                <a:gd name="connsiteX4" fmla="*/ 1917 w 10878"/>
                <a:gd name="connsiteY4" fmla="*/ 9240 h 10622"/>
                <a:gd name="connsiteX5" fmla="*/ 2084 w 10878"/>
                <a:gd name="connsiteY5" fmla="*/ 8903 h 10622"/>
                <a:gd name="connsiteX6" fmla="*/ 2251 w 10878"/>
                <a:gd name="connsiteY6" fmla="*/ 8407 h 10622"/>
                <a:gd name="connsiteX7" fmla="*/ 2371 w 10878"/>
                <a:gd name="connsiteY7" fmla="*/ 7911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54 w 10878"/>
                <a:gd name="connsiteY13" fmla="*/ 4003 h 10622"/>
                <a:gd name="connsiteX14" fmla="*/ 5901 w 10878"/>
                <a:gd name="connsiteY14" fmla="*/ 3591 h 10622"/>
                <a:gd name="connsiteX15" fmla="*/ 6711 w 10878"/>
                <a:gd name="connsiteY15" fmla="*/ 2850 h 10622"/>
                <a:gd name="connsiteX16" fmla="*/ 7378 w 10878"/>
                <a:gd name="connsiteY16" fmla="*/ 2264 h 10622"/>
                <a:gd name="connsiteX17" fmla="*/ 8378 w 10878"/>
                <a:gd name="connsiteY17" fmla="*/ 1216 h 10622"/>
                <a:gd name="connsiteX18" fmla="*/ 8905 w 10878"/>
                <a:gd name="connsiteY18" fmla="*/ 820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710 w 10878"/>
                <a:gd name="connsiteY2" fmla="*/ 9683 h 10622"/>
                <a:gd name="connsiteX3" fmla="*/ 1877 w 10878"/>
                <a:gd name="connsiteY3" fmla="*/ 9409 h 10622"/>
                <a:gd name="connsiteX4" fmla="*/ 1917 w 10878"/>
                <a:gd name="connsiteY4" fmla="*/ 9240 h 10622"/>
                <a:gd name="connsiteX5" fmla="*/ 2084 w 10878"/>
                <a:gd name="connsiteY5" fmla="*/ 8903 h 10622"/>
                <a:gd name="connsiteX6" fmla="*/ 2251 w 10878"/>
                <a:gd name="connsiteY6" fmla="*/ 8407 h 10622"/>
                <a:gd name="connsiteX7" fmla="*/ 2371 w 10878"/>
                <a:gd name="connsiteY7" fmla="*/ 7911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54 w 10878"/>
                <a:gd name="connsiteY13" fmla="*/ 4003 h 10622"/>
                <a:gd name="connsiteX14" fmla="*/ 5901 w 10878"/>
                <a:gd name="connsiteY14" fmla="*/ 3591 h 10622"/>
                <a:gd name="connsiteX15" fmla="*/ 6711 w 10878"/>
                <a:gd name="connsiteY15" fmla="*/ 2850 h 10622"/>
                <a:gd name="connsiteX16" fmla="*/ 7378 w 10878"/>
                <a:gd name="connsiteY16" fmla="*/ 2264 h 10622"/>
                <a:gd name="connsiteX17" fmla="*/ 8378 w 10878"/>
                <a:gd name="connsiteY17" fmla="*/ 1216 h 10622"/>
                <a:gd name="connsiteX18" fmla="*/ 8905 w 10878"/>
                <a:gd name="connsiteY18" fmla="*/ 820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710 w 10878"/>
                <a:gd name="connsiteY2" fmla="*/ 9683 h 10622"/>
                <a:gd name="connsiteX3" fmla="*/ 1877 w 10878"/>
                <a:gd name="connsiteY3" fmla="*/ 9409 h 10622"/>
                <a:gd name="connsiteX4" fmla="*/ 1917 w 10878"/>
                <a:gd name="connsiteY4" fmla="*/ 9240 h 10622"/>
                <a:gd name="connsiteX5" fmla="*/ 2084 w 10878"/>
                <a:gd name="connsiteY5" fmla="*/ 8903 h 10622"/>
                <a:gd name="connsiteX6" fmla="*/ 2251 w 10878"/>
                <a:gd name="connsiteY6" fmla="*/ 8407 h 10622"/>
                <a:gd name="connsiteX7" fmla="*/ 2371 w 10878"/>
                <a:gd name="connsiteY7" fmla="*/ 7911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54 w 10878"/>
                <a:gd name="connsiteY13" fmla="*/ 4003 h 10622"/>
                <a:gd name="connsiteX14" fmla="*/ 5901 w 10878"/>
                <a:gd name="connsiteY14" fmla="*/ 3591 h 10622"/>
                <a:gd name="connsiteX15" fmla="*/ 6711 w 10878"/>
                <a:gd name="connsiteY15" fmla="*/ 2850 h 10622"/>
                <a:gd name="connsiteX16" fmla="*/ 7364 w 10878"/>
                <a:gd name="connsiteY16" fmla="*/ 2202 h 10622"/>
                <a:gd name="connsiteX17" fmla="*/ 8378 w 10878"/>
                <a:gd name="connsiteY17" fmla="*/ 1216 h 10622"/>
                <a:gd name="connsiteX18" fmla="*/ 8905 w 10878"/>
                <a:gd name="connsiteY18" fmla="*/ 820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710 w 10878"/>
                <a:gd name="connsiteY2" fmla="*/ 9683 h 10622"/>
                <a:gd name="connsiteX3" fmla="*/ 1877 w 10878"/>
                <a:gd name="connsiteY3" fmla="*/ 9409 h 10622"/>
                <a:gd name="connsiteX4" fmla="*/ 1917 w 10878"/>
                <a:gd name="connsiteY4" fmla="*/ 9240 h 10622"/>
                <a:gd name="connsiteX5" fmla="*/ 2084 w 10878"/>
                <a:gd name="connsiteY5" fmla="*/ 8903 h 10622"/>
                <a:gd name="connsiteX6" fmla="*/ 2251 w 10878"/>
                <a:gd name="connsiteY6" fmla="*/ 8407 h 10622"/>
                <a:gd name="connsiteX7" fmla="*/ 2371 w 10878"/>
                <a:gd name="connsiteY7" fmla="*/ 7911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54 w 10878"/>
                <a:gd name="connsiteY13" fmla="*/ 4003 h 10622"/>
                <a:gd name="connsiteX14" fmla="*/ 5901 w 10878"/>
                <a:gd name="connsiteY14" fmla="*/ 3591 h 10622"/>
                <a:gd name="connsiteX15" fmla="*/ 6711 w 10878"/>
                <a:gd name="connsiteY15" fmla="*/ 2850 h 10622"/>
                <a:gd name="connsiteX16" fmla="*/ 7364 w 10878"/>
                <a:gd name="connsiteY16" fmla="*/ 2202 h 10622"/>
                <a:gd name="connsiteX17" fmla="*/ 8378 w 10878"/>
                <a:gd name="connsiteY17" fmla="*/ 1216 h 10622"/>
                <a:gd name="connsiteX18" fmla="*/ 8905 w 10878"/>
                <a:gd name="connsiteY18" fmla="*/ 820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710 w 10878"/>
                <a:gd name="connsiteY2" fmla="*/ 9683 h 10622"/>
                <a:gd name="connsiteX3" fmla="*/ 1877 w 10878"/>
                <a:gd name="connsiteY3" fmla="*/ 9409 h 10622"/>
                <a:gd name="connsiteX4" fmla="*/ 1917 w 10878"/>
                <a:gd name="connsiteY4" fmla="*/ 9240 h 10622"/>
                <a:gd name="connsiteX5" fmla="*/ 2084 w 10878"/>
                <a:gd name="connsiteY5" fmla="*/ 8903 h 10622"/>
                <a:gd name="connsiteX6" fmla="*/ 2251 w 10878"/>
                <a:gd name="connsiteY6" fmla="*/ 8407 h 10622"/>
                <a:gd name="connsiteX7" fmla="*/ 2371 w 10878"/>
                <a:gd name="connsiteY7" fmla="*/ 7911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54 w 10878"/>
                <a:gd name="connsiteY13" fmla="*/ 4003 h 10622"/>
                <a:gd name="connsiteX14" fmla="*/ 5901 w 10878"/>
                <a:gd name="connsiteY14" fmla="*/ 3591 h 10622"/>
                <a:gd name="connsiteX15" fmla="*/ 6711 w 10878"/>
                <a:gd name="connsiteY15" fmla="*/ 2850 h 10622"/>
                <a:gd name="connsiteX16" fmla="*/ 7364 w 10878"/>
                <a:gd name="connsiteY16" fmla="*/ 2202 h 10622"/>
                <a:gd name="connsiteX17" fmla="*/ 8378 w 10878"/>
                <a:gd name="connsiteY17" fmla="*/ 1216 h 10622"/>
                <a:gd name="connsiteX18" fmla="*/ 8905 w 10878"/>
                <a:gd name="connsiteY18" fmla="*/ 820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710 w 10878"/>
                <a:gd name="connsiteY2" fmla="*/ 9683 h 10622"/>
                <a:gd name="connsiteX3" fmla="*/ 1877 w 10878"/>
                <a:gd name="connsiteY3" fmla="*/ 9409 h 10622"/>
                <a:gd name="connsiteX4" fmla="*/ 1917 w 10878"/>
                <a:gd name="connsiteY4" fmla="*/ 9240 h 10622"/>
                <a:gd name="connsiteX5" fmla="*/ 2084 w 10878"/>
                <a:gd name="connsiteY5" fmla="*/ 8903 h 10622"/>
                <a:gd name="connsiteX6" fmla="*/ 2251 w 10878"/>
                <a:gd name="connsiteY6" fmla="*/ 8407 h 10622"/>
                <a:gd name="connsiteX7" fmla="*/ 2371 w 10878"/>
                <a:gd name="connsiteY7" fmla="*/ 7911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54 w 10878"/>
                <a:gd name="connsiteY13" fmla="*/ 4003 h 10622"/>
                <a:gd name="connsiteX14" fmla="*/ 5901 w 10878"/>
                <a:gd name="connsiteY14" fmla="*/ 3591 h 10622"/>
                <a:gd name="connsiteX15" fmla="*/ 6711 w 10878"/>
                <a:gd name="connsiteY15" fmla="*/ 2850 h 10622"/>
                <a:gd name="connsiteX16" fmla="*/ 7364 w 10878"/>
                <a:gd name="connsiteY16" fmla="*/ 2171 h 10622"/>
                <a:gd name="connsiteX17" fmla="*/ 8378 w 10878"/>
                <a:gd name="connsiteY17" fmla="*/ 1216 h 10622"/>
                <a:gd name="connsiteX18" fmla="*/ 8905 w 10878"/>
                <a:gd name="connsiteY18" fmla="*/ 820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710 w 10878"/>
                <a:gd name="connsiteY2" fmla="*/ 9683 h 10622"/>
                <a:gd name="connsiteX3" fmla="*/ 1877 w 10878"/>
                <a:gd name="connsiteY3" fmla="*/ 9409 h 10622"/>
                <a:gd name="connsiteX4" fmla="*/ 1917 w 10878"/>
                <a:gd name="connsiteY4" fmla="*/ 9240 h 10622"/>
                <a:gd name="connsiteX5" fmla="*/ 2084 w 10878"/>
                <a:gd name="connsiteY5" fmla="*/ 8903 h 10622"/>
                <a:gd name="connsiteX6" fmla="*/ 2251 w 10878"/>
                <a:gd name="connsiteY6" fmla="*/ 8407 h 10622"/>
                <a:gd name="connsiteX7" fmla="*/ 2371 w 10878"/>
                <a:gd name="connsiteY7" fmla="*/ 7911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54 w 10878"/>
                <a:gd name="connsiteY13" fmla="*/ 4003 h 10622"/>
                <a:gd name="connsiteX14" fmla="*/ 5901 w 10878"/>
                <a:gd name="connsiteY14" fmla="*/ 3591 h 10622"/>
                <a:gd name="connsiteX15" fmla="*/ 6711 w 10878"/>
                <a:gd name="connsiteY15" fmla="*/ 2819 h 10622"/>
                <a:gd name="connsiteX16" fmla="*/ 7364 w 10878"/>
                <a:gd name="connsiteY16" fmla="*/ 2171 h 10622"/>
                <a:gd name="connsiteX17" fmla="*/ 8378 w 10878"/>
                <a:gd name="connsiteY17" fmla="*/ 1216 h 10622"/>
                <a:gd name="connsiteX18" fmla="*/ 8905 w 10878"/>
                <a:gd name="connsiteY18" fmla="*/ 820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710 w 10878"/>
                <a:gd name="connsiteY2" fmla="*/ 9683 h 10622"/>
                <a:gd name="connsiteX3" fmla="*/ 1877 w 10878"/>
                <a:gd name="connsiteY3" fmla="*/ 9409 h 10622"/>
                <a:gd name="connsiteX4" fmla="*/ 1917 w 10878"/>
                <a:gd name="connsiteY4" fmla="*/ 9240 h 10622"/>
                <a:gd name="connsiteX5" fmla="*/ 2084 w 10878"/>
                <a:gd name="connsiteY5" fmla="*/ 8903 h 10622"/>
                <a:gd name="connsiteX6" fmla="*/ 2251 w 10878"/>
                <a:gd name="connsiteY6" fmla="*/ 8407 h 10622"/>
                <a:gd name="connsiteX7" fmla="*/ 2371 w 10878"/>
                <a:gd name="connsiteY7" fmla="*/ 7911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54 w 10878"/>
                <a:gd name="connsiteY13" fmla="*/ 4003 h 10622"/>
                <a:gd name="connsiteX14" fmla="*/ 5901 w 10878"/>
                <a:gd name="connsiteY14" fmla="*/ 3591 h 10622"/>
                <a:gd name="connsiteX15" fmla="*/ 6711 w 10878"/>
                <a:gd name="connsiteY15" fmla="*/ 2819 h 10622"/>
                <a:gd name="connsiteX16" fmla="*/ 7364 w 10878"/>
                <a:gd name="connsiteY16" fmla="*/ 2171 h 10622"/>
                <a:gd name="connsiteX17" fmla="*/ 8378 w 10878"/>
                <a:gd name="connsiteY17" fmla="*/ 1216 h 10622"/>
                <a:gd name="connsiteX18" fmla="*/ 8905 w 10878"/>
                <a:gd name="connsiteY18" fmla="*/ 820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710 w 10878"/>
                <a:gd name="connsiteY2" fmla="*/ 9683 h 10622"/>
                <a:gd name="connsiteX3" fmla="*/ 1877 w 10878"/>
                <a:gd name="connsiteY3" fmla="*/ 9409 h 10622"/>
                <a:gd name="connsiteX4" fmla="*/ 1917 w 10878"/>
                <a:gd name="connsiteY4" fmla="*/ 9240 h 10622"/>
                <a:gd name="connsiteX5" fmla="*/ 2084 w 10878"/>
                <a:gd name="connsiteY5" fmla="*/ 8903 h 10622"/>
                <a:gd name="connsiteX6" fmla="*/ 2251 w 10878"/>
                <a:gd name="connsiteY6" fmla="*/ 8407 h 10622"/>
                <a:gd name="connsiteX7" fmla="*/ 2371 w 10878"/>
                <a:gd name="connsiteY7" fmla="*/ 7911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54 w 10878"/>
                <a:gd name="connsiteY13" fmla="*/ 4003 h 10622"/>
                <a:gd name="connsiteX14" fmla="*/ 5901 w 10878"/>
                <a:gd name="connsiteY14" fmla="*/ 3591 h 10622"/>
                <a:gd name="connsiteX15" fmla="*/ 6711 w 10878"/>
                <a:gd name="connsiteY15" fmla="*/ 2819 h 10622"/>
                <a:gd name="connsiteX16" fmla="*/ 7364 w 10878"/>
                <a:gd name="connsiteY16" fmla="*/ 2171 h 10622"/>
                <a:gd name="connsiteX17" fmla="*/ 8378 w 10878"/>
                <a:gd name="connsiteY17" fmla="*/ 1216 h 10622"/>
                <a:gd name="connsiteX18" fmla="*/ 8905 w 10878"/>
                <a:gd name="connsiteY18" fmla="*/ 820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710 w 10878"/>
                <a:gd name="connsiteY2" fmla="*/ 9683 h 10622"/>
                <a:gd name="connsiteX3" fmla="*/ 1877 w 10878"/>
                <a:gd name="connsiteY3" fmla="*/ 9409 h 10622"/>
                <a:gd name="connsiteX4" fmla="*/ 1917 w 10878"/>
                <a:gd name="connsiteY4" fmla="*/ 9240 h 10622"/>
                <a:gd name="connsiteX5" fmla="*/ 2084 w 10878"/>
                <a:gd name="connsiteY5" fmla="*/ 8903 h 10622"/>
                <a:gd name="connsiteX6" fmla="*/ 2251 w 10878"/>
                <a:gd name="connsiteY6" fmla="*/ 8407 h 10622"/>
                <a:gd name="connsiteX7" fmla="*/ 2371 w 10878"/>
                <a:gd name="connsiteY7" fmla="*/ 7911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54 w 10878"/>
                <a:gd name="connsiteY13" fmla="*/ 4003 h 10622"/>
                <a:gd name="connsiteX14" fmla="*/ 5901 w 10878"/>
                <a:gd name="connsiteY14" fmla="*/ 3591 h 10622"/>
                <a:gd name="connsiteX15" fmla="*/ 6711 w 10878"/>
                <a:gd name="connsiteY15" fmla="*/ 2819 h 10622"/>
                <a:gd name="connsiteX16" fmla="*/ 7364 w 10878"/>
                <a:gd name="connsiteY16" fmla="*/ 2171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710 w 10878"/>
                <a:gd name="connsiteY2" fmla="*/ 9683 h 10622"/>
                <a:gd name="connsiteX3" fmla="*/ 1877 w 10878"/>
                <a:gd name="connsiteY3" fmla="*/ 9409 h 10622"/>
                <a:gd name="connsiteX4" fmla="*/ 1917 w 10878"/>
                <a:gd name="connsiteY4" fmla="*/ 9240 h 10622"/>
                <a:gd name="connsiteX5" fmla="*/ 2084 w 10878"/>
                <a:gd name="connsiteY5" fmla="*/ 8903 h 10622"/>
                <a:gd name="connsiteX6" fmla="*/ 2251 w 10878"/>
                <a:gd name="connsiteY6" fmla="*/ 8407 h 10622"/>
                <a:gd name="connsiteX7" fmla="*/ 2371 w 10878"/>
                <a:gd name="connsiteY7" fmla="*/ 7911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54 w 10878"/>
                <a:gd name="connsiteY13" fmla="*/ 4003 h 10622"/>
                <a:gd name="connsiteX14" fmla="*/ 5901 w 10878"/>
                <a:gd name="connsiteY14" fmla="*/ 3591 h 10622"/>
                <a:gd name="connsiteX15" fmla="*/ 6711 w 10878"/>
                <a:gd name="connsiteY15" fmla="*/ 2819 h 10622"/>
                <a:gd name="connsiteX16" fmla="*/ 7364 w 10878"/>
                <a:gd name="connsiteY16" fmla="*/ 2171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710 w 10878"/>
                <a:gd name="connsiteY2" fmla="*/ 9683 h 10622"/>
                <a:gd name="connsiteX3" fmla="*/ 1877 w 10878"/>
                <a:gd name="connsiteY3" fmla="*/ 9409 h 10622"/>
                <a:gd name="connsiteX4" fmla="*/ 1917 w 10878"/>
                <a:gd name="connsiteY4" fmla="*/ 9240 h 10622"/>
                <a:gd name="connsiteX5" fmla="*/ 2084 w 10878"/>
                <a:gd name="connsiteY5" fmla="*/ 8903 h 10622"/>
                <a:gd name="connsiteX6" fmla="*/ 2251 w 10878"/>
                <a:gd name="connsiteY6" fmla="*/ 8407 h 10622"/>
                <a:gd name="connsiteX7" fmla="*/ 2371 w 10878"/>
                <a:gd name="connsiteY7" fmla="*/ 7911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54 w 10878"/>
                <a:gd name="connsiteY13" fmla="*/ 4003 h 10622"/>
                <a:gd name="connsiteX14" fmla="*/ 5901 w 10878"/>
                <a:gd name="connsiteY14" fmla="*/ 3591 h 10622"/>
                <a:gd name="connsiteX15" fmla="*/ 6711 w 10878"/>
                <a:gd name="connsiteY15" fmla="*/ 2819 h 10622"/>
                <a:gd name="connsiteX16" fmla="*/ 7364 w 10878"/>
                <a:gd name="connsiteY16" fmla="*/ 2171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710 w 10878"/>
                <a:gd name="connsiteY2" fmla="*/ 9683 h 10622"/>
                <a:gd name="connsiteX3" fmla="*/ 1877 w 10878"/>
                <a:gd name="connsiteY3" fmla="*/ 9409 h 10622"/>
                <a:gd name="connsiteX4" fmla="*/ 1917 w 10878"/>
                <a:gd name="connsiteY4" fmla="*/ 9240 h 10622"/>
                <a:gd name="connsiteX5" fmla="*/ 2084 w 10878"/>
                <a:gd name="connsiteY5" fmla="*/ 8903 h 10622"/>
                <a:gd name="connsiteX6" fmla="*/ 2251 w 10878"/>
                <a:gd name="connsiteY6" fmla="*/ 8407 h 10622"/>
                <a:gd name="connsiteX7" fmla="*/ 2371 w 10878"/>
                <a:gd name="connsiteY7" fmla="*/ 7911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54 w 10878"/>
                <a:gd name="connsiteY13" fmla="*/ 4003 h 10622"/>
                <a:gd name="connsiteX14" fmla="*/ 5901 w 10878"/>
                <a:gd name="connsiteY14" fmla="*/ 3591 h 10622"/>
                <a:gd name="connsiteX15" fmla="*/ 6711 w 10878"/>
                <a:gd name="connsiteY15" fmla="*/ 2819 h 10622"/>
                <a:gd name="connsiteX16" fmla="*/ 7364 w 10878"/>
                <a:gd name="connsiteY16" fmla="*/ 2171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710 w 10878"/>
                <a:gd name="connsiteY2" fmla="*/ 9683 h 10622"/>
                <a:gd name="connsiteX3" fmla="*/ 1877 w 10878"/>
                <a:gd name="connsiteY3" fmla="*/ 9409 h 10622"/>
                <a:gd name="connsiteX4" fmla="*/ 1917 w 10878"/>
                <a:gd name="connsiteY4" fmla="*/ 9240 h 10622"/>
                <a:gd name="connsiteX5" fmla="*/ 2084 w 10878"/>
                <a:gd name="connsiteY5" fmla="*/ 8903 h 10622"/>
                <a:gd name="connsiteX6" fmla="*/ 2251 w 10878"/>
                <a:gd name="connsiteY6" fmla="*/ 8407 h 10622"/>
                <a:gd name="connsiteX7" fmla="*/ 2371 w 10878"/>
                <a:gd name="connsiteY7" fmla="*/ 7911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54 w 10878"/>
                <a:gd name="connsiteY13" fmla="*/ 4003 h 10622"/>
                <a:gd name="connsiteX14" fmla="*/ 5901 w 10878"/>
                <a:gd name="connsiteY14" fmla="*/ 3591 h 10622"/>
                <a:gd name="connsiteX15" fmla="*/ 6711 w 10878"/>
                <a:gd name="connsiteY15" fmla="*/ 2819 h 10622"/>
                <a:gd name="connsiteX16" fmla="*/ 7364 w 10878"/>
                <a:gd name="connsiteY16" fmla="*/ 2171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710 w 10878"/>
                <a:gd name="connsiteY2" fmla="*/ 9683 h 10622"/>
                <a:gd name="connsiteX3" fmla="*/ 1877 w 10878"/>
                <a:gd name="connsiteY3" fmla="*/ 9409 h 10622"/>
                <a:gd name="connsiteX4" fmla="*/ 1917 w 10878"/>
                <a:gd name="connsiteY4" fmla="*/ 9240 h 10622"/>
                <a:gd name="connsiteX5" fmla="*/ 2084 w 10878"/>
                <a:gd name="connsiteY5" fmla="*/ 8903 h 10622"/>
                <a:gd name="connsiteX6" fmla="*/ 2251 w 10878"/>
                <a:gd name="connsiteY6" fmla="*/ 8407 h 10622"/>
                <a:gd name="connsiteX7" fmla="*/ 2371 w 10878"/>
                <a:gd name="connsiteY7" fmla="*/ 7911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54 w 10878"/>
                <a:gd name="connsiteY13" fmla="*/ 4003 h 10622"/>
                <a:gd name="connsiteX14" fmla="*/ 5901 w 10878"/>
                <a:gd name="connsiteY14" fmla="*/ 3591 h 10622"/>
                <a:gd name="connsiteX15" fmla="*/ 6711 w 10878"/>
                <a:gd name="connsiteY15" fmla="*/ 2819 h 10622"/>
                <a:gd name="connsiteX16" fmla="*/ 7364 w 10878"/>
                <a:gd name="connsiteY16" fmla="*/ 2171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710 w 10878"/>
                <a:gd name="connsiteY2" fmla="*/ 9683 h 10622"/>
                <a:gd name="connsiteX3" fmla="*/ 1877 w 10878"/>
                <a:gd name="connsiteY3" fmla="*/ 9409 h 10622"/>
                <a:gd name="connsiteX4" fmla="*/ 1917 w 10878"/>
                <a:gd name="connsiteY4" fmla="*/ 9240 h 10622"/>
                <a:gd name="connsiteX5" fmla="*/ 2084 w 10878"/>
                <a:gd name="connsiteY5" fmla="*/ 8903 h 10622"/>
                <a:gd name="connsiteX6" fmla="*/ 2251 w 10878"/>
                <a:gd name="connsiteY6" fmla="*/ 8407 h 10622"/>
                <a:gd name="connsiteX7" fmla="*/ 2371 w 10878"/>
                <a:gd name="connsiteY7" fmla="*/ 7911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54 w 10878"/>
                <a:gd name="connsiteY13" fmla="*/ 4003 h 10622"/>
                <a:gd name="connsiteX14" fmla="*/ 5901 w 10878"/>
                <a:gd name="connsiteY14" fmla="*/ 3591 h 10622"/>
                <a:gd name="connsiteX15" fmla="*/ 6711 w 10878"/>
                <a:gd name="connsiteY15" fmla="*/ 2819 h 10622"/>
                <a:gd name="connsiteX16" fmla="*/ 7364 w 10878"/>
                <a:gd name="connsiteY16" fmla="*/ 2171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710 w 10878"/>
                <a:gd name="connsiteY2" fmla="*/ 9683 h 10622"/>
                <a:gd name="connsiteX3" fmla="*/ 1877 w 10878"/>
                <a:gd name="connsiteY3" fmla="*/ 9409 h 10622"/>
                <a:gd name="connsiteX4" fmla="*/ 1917 w 10878"/>
                <a:gd name="connsiteY4" fmla="*/ 9240 h 10622"/>
                <a:gd name="connsiteX5" fmla="*/ 2084 w 10878"/>
                <a:gd name="connsiteY5" fmla="*/ 8903 h 10622"/>
                <a:gd name="connsiteX6" fmla="*/ 2251 w 10878"/>
                <a:gd name="connsiteY6" fmla="*/ 8407 h 10622"/>
                <a:gd name="connsiteX7" fmla="*/ 2301 w 10878"/>
                <a:gd name="connsiteY7" fmla="*/ 7927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54 w 10878"/>
                <a:gd name="connsiteY13" fmla="*/ 4003 h 10622"/>
                <a:gd name="connsiteX14" fmla="*/ 5901 w 10878"/>
                <a:gd name="connsiteY14" fmla="*/ 3591 h 10622"/>
                <a:gd name="connsiteX15" fmla="*/ 6711 w 10878"/>
                <a:gd name="connsiteY15" fmla="*/ 2819 h 10622"/>
                <a:gd name="connsiteX16" fmla="*/ 7364 w 10878"/>
                <a:gd name="connsiteY16" fmla="*/ 2171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571 w 10878"/>
                <a:gd name="connsiteY2" fmla="*/ 9776 h 10622"/>
                <a:gd name="connsiteX3" fmla="*/ 1877 w 10878"/>
                <a:gd name="connsiteY3" fmla="*/ 9409 h 10622"/>
                <a:gd name="connsiteX4" fmla="*/ 1917 w 10878"/>
                <a:gd name="connsiteY4" fmla="*/ 9240 h 10622"/>
                <a:gd name="connsiteX5" fmla="*/ 2084 w 10878"/>
                <a:gd name="connsiteY5" fmla="*/ 8903 h 10622"/>
                <a:gd name="connsiteX6" fmla="*/ 2251 w 10878"/>
                <a:gd name="connsiteY6" fmla="*/ 8407 h 10622"/>
                <a:gd name="connsiteX7" fmla="*/ 2301 w 10878"/>
                <a:gd name="connsiteY7" fmla="*/ 7927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54 w 10878"/>
                <a:gd name="connsiteY13" fmla="*/ 4003 h 10622"/>
                <a:gd name="connsiteX14" fmla="*/ 5901 w 10878"/>
                <a:gd name="connsiteY14" fmla="*/ 3591 h 10622"/>
                <a:gd name="connsiteX15" fmla="*/ 6711 w 10878"/>
                <a:gd name="connsiteY15" fmla="*/ 2819 h 10622"/>
                <a:gd name="connsiteX16" fmla="*/ 7364 w 10878"/>
                <a:gd name="connsiteY16" fmla="*/ 2171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571 w 10878"/>
                <a:gd name="connsiteY2" fmla="*/ 9776 h 10622"/>
                <a:gd name="connsiteX3" fmla="*/ 1877 w 10878"/>
                <a:gd name="connsiteY3" fmla="*/ 9409 h 10622"/>
                <a:gd name="connsiteX4" fmla="*/ 1917 w 10878"/>
                <a:gd name="connsiteY4" fmla="*/ 9240 h 10622"/>
                <a:gd name="connsiteX5" fmla="*/ 2084 w 10878"/>
                <a:gd name="connsiteY5" fmla="*/ 8903 h 10622"/>
                <a:gd name="connsiteX6" fmla="*/ 2251 w 10878"/>
                <a:gd name="connsiteY6" fmla="*/ 8407 h 10622"/>
                <a:gd name="connsiteX7" fmla="*/ 2301 w 10878"/>
                <a:gd name="connsiteY7" fmla="*/ 7927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54 w 10878"/>
                <a:gd name="connsiteY13" fmla="*/ 4003 h 10622"/>
                <a:gd name="connsiteX14" fmla="*/ 5901 w 10878"/>
                <a:gd name="connsiteY14" fmla="*/ 3591 h 10622"/>
                <a:gd name="connsiteX15" fmla="*/ 6711 w 10878"/>
                <a:gd name="connsiteY15" fmla="*/ 2819 h 10622"/>
                <a:gd name="connsiteX16" fmla="*/ 7364 w 10878"/>
                <a:gd name="connsiteY16" fmla="*/ 2171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571 w 10878"/>
                <a:gd name="connsiteY2" fmla="*/ 9776 h 10622"/>
                <a:gd name="connsiteX3" fmla="*/ 1877 w 10878"/>
                <a:gd name="connsiteY3" fmla="*/ 9409 h 10622"/>
                <a:gd name="connsiteX4" fmla="*/ 2001 w 10878"/>
                <a:gd name="connsiteY4" fmla="*/ 9178 h 10622"/>
                <a:gd name="connsiteX5" fmla="*/ 2084 w 10878"/>
                <a:gd name="connsiteY5" fmla="*/ 8903 h 10622"/>
                <a:gd name="connsiteX6" fmla="*/ 2251 w 10878"/>
                <a:gd name="connsiteY6" fmla="*/ 8407 h 10622"/>
                <a:gd name="connsiteX7" fmla="*/ 2301 w 10878"/>
                <a:gd name="connsiteY7" fmla="*/ 7927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54 w 10878"/>
                <a:gd name="connsiteY13" fmla="*/ 4003 h 10622"/>
                <a:gd name="connsiteX14" fmla="*/ 5901 w 10878"/>
                <a:gd name="connsiteY14" fmla="*/ 3591 h 10622"/>
                <a:gd name="connsiteX15" fmla="*/ 6711 w 10878"/>
                <a:gd name="connsiteY15" fmla="*/ 2819 h 10622"/>
                <a:gd name="connsiteX16" fmla="*/ 7364 w 10878"/>
                <a:gd name="connsiteY16" fmla="*/ 2171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571 w 10878"/>
                <a:gd name="connsiteY2" fmla="*/ 9776 h 10622"/>
                <a:gd name="connsiteX3" fmla="*/ 1877 w 10878"/>
                <a:gd name="connsiteY3" fmla="*/ 9409 h 10622"/>
                <a:gd name="connsiteX4" fmla="*/ 2001 w 10878"/>
                <a:gd name="connsiteY4" fmla="*/ 9178 h 10622"/>
                <a:gd name="connsiteX5" fmla="*/ 2084 w 10878"/>
                <a:gd name="connsiteY5" fmla="*/ 8903 h 10622"/>
                <a:gd name="connsiteX6" fmla="*/ 2251 w 10878"/>
                <a:gd name="connsiteY6" fmla="*/ 8407 h 10622"/>
                <a:gd name="connsiteX7" fmla="*/ 2301 w 10878"/>
                <a:gd name="connsiteY7" fmla="*/ 7927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54 w 10878"/>
                <a:gd name="connsiteY13" fmla="*/ 4003 h 10622"/>
                <a:gd name="connsiteX14" fmla="*/ 5901 w 10878"/>
                <a:gd name="connsiteY14" fmla="*/ 3591 h 10622"/>
                <a:gd name="connsiteX15" fmla="*/ 6711 w 10878"/>
                <a:gd name="connsiteY15" fmla="*/ 2819 h 10622"/>
                <a:gd name="connsiteX16" fmla="*/ 7364 w 10878"/>
                <a:gd name="connsiteY16" fmla="*/ 2171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571 w 10878"/>
                <a:gd name="connsiteY2" fmla="*/ 9776 h 10622"/>
                <a:gd name="connsiteX3" fmla="*/ 1877 w 10878"/>
                <a:gd name="connsiteY3" fmla="*/ 9409 h 10622"/>
                <a:gd name="connsiteX4" fmla="*/ 2001 w 10878"/>
                <a:gd name="connsiteY4" fmla="*/ 9178 h 10622"/>
                <a:gd name="connsiteX5" fmla="*/ 2084 w 10878"/>
                <a:gd name="connsiteY5" fmla="*/ 8903 h 10622"/>
                <a:gd name="connsiteX6" fmla="*/ 2251 w 10878"/>
                <a:gd name="connsiteY6" fmla="*/ 8407 h 10622"/>
                <a:gd name="connsiteX7" fmla="*/ 2301 w 10878"/>
                <a:gd name="connsiteY7" fmla="*/ 7927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54 w 10878"/>
                <a:gd name="connsiteY13" fmla="*/ 4003 h 10622"/>
                <a:gd name="connsiteX14" fmla="*/ 5901 w 10878"/>
                <a:gd name="connsiteY14" fmla="*/ 3591 h 10622"/>
                <a:gd name="connsiteX15" fmla="*/ 6711 w 10878"/>
                <a:gd name="connsiteY15" fmla="*/ 2819 h 10622"/>
                <a:gd name="connsiteX16" fmla="*/ 7364 w 10878"/>
                <a:gd name="connsiteY16" fmla="*/ 2171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571 w 10878"/>
                <a:gd name="connsiteY2" fmla="*/ 9776 h 10622"/>
                <a:gd name="connsiteX3" fmla="*/ 1877 w 10878"/>
                <a:gd name="connsiteY3" fmla="*/ 9409 h 10622"/>
                <a:gd name="connsiteX4" fmla="*/ 2001 w 10878"/>
                <a:gd name="connsiteY4" fmla="*/ 9178 h 10622"/>
                <a:gd name="connsiteX5" fmla="*/ 2084 w 10878"/>
                <a:gd name="connsiteY5" fmla="*/ 8903 h 10622"/>
                <a:gd name="connsiteX6" fmla="*/ 2251 w 10878"/>
                <a:gd name="connsiteY6" fmla="*/ 8407 h 10622"/>
                <a:gd name="connsiteX7" fmla="*/ 2301 w 10878"/>
                <a:gd name="connsiteY7" fmla="*/ 7927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54 w 10878"/>
                <a:gd name="connsiteY13" fmla="*/ 4003 h 10622"/>
                <a:gd name="connsiteX14" fmla="*/ 6068 w 10878"/>
                <a:gd name="connsiteY14" fmla="*/ 3358 h 10622"/>
                <a:gd name="connsiteX15" fmla="*/ 6711 w 10878"/>
                <a:gd name="connsiteY15" fmla="*/ 2819 h 10622"/>
                <a:gd name="connsiteX16" fmla="*/ 7364 w 10878"/>
                <a:gd name="connsiteY16" fmla="*/ 2171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571 w 10878"/>
                <a:gd name="connsiteY2" fmla="*/ 9776 h 10622"/>
                <a:gd name="connsiteX3" fmla="*/ 1877 w 10878"/>
                <a:gd name="connsiteY3" fmla="*/ 9409 h 10622"/>
                <a:gd name="connsiteX4" fmla="*/ 2001 w 10878"/>
                <a:gd name="connsiteY4" fmla="*/ 9178 h 10622"/>
                <a:gd name="connsiteX5" fmla="*/ 2084 w 10878"/>
                <a:gd name="connsiteY5" fmla="*/ 8903 h 10622"/>
                <a:gd name="connsiteX6" fmla="*/ 2251 w 10878"/>
                <a:gd name="connsiteY6" fmla="*/ 8407 h 10622"/>
                <a:gd name="connsiteX7" fmla="*/ 2301 w 10878"/>
                <a:gd name="connsiteY7" fmla="*/ 7927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68 w 10878"/>
                <a:gd name="connsiteY13" fmla="*/ 3941 h 10622"/>
                <a:gd name="connsiteX14" fmla="*/ 6068 w 10878"/>
                <a:gd name="connsiteY14" fmla="*/ 3358 h 10622"/>
                <a:gd name="connsiteX15" fmla="*/ 6711 w 10878"/>
                <a:gd name="connsiteY15" fmla="*/ 2819 h 10622"/>
                <a:gd name="connsiteX16" fmla="*/ 7364 w 10878"/>
                <a:gd name="connsiteY16" fmla="*/ 2171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571 w 10878"/>
                <a:gd name="connsiteY2" fmla="*/ 9776 h 10622"/>
                <a:gd name="connsiteX3" fmla="*/ 1877 w 10878"/>
                <a:gd name="connsiteY3" fmla="*/ 9409 h 10622"/>
                <a:gd name="connsiteX4" fmla="*/ 2001 w 10878"/>
                <a:gd name="connsiteY4" fmla="*/ 9178 h 10622"/>
                <a:gd name="connsiteX5" fmla="*/ 2084 w 10878"/>
                <a:gd name="connsiteY5" fmla="*/ 8903 h 10622"/>
                <a:gd name="connsiteX6" fmla="*/ 2251 w 10878"/>
                <a:gd name="connsiteY6" fmla="*/ 8407 h 10622"/>
                <a:gd name="connsiteX7" fmla="*/ 2301 w 10878"/>
                <a:gd name="connsiteY7" fmla="*/ 7927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68 w 10878"/>
                <a:gd name="connsiteY13" fmla="*/ 3941 h 10622"/>
                <a:gd name="connsiteX14" fmla="*/ 6068 w 10878"/>
                <a:gd name="connsiteY14" fmla="*/ 3358 h 10622"/>
                <a:gd name="connsiteX15" fmla="*/ 6711 w 10878"/>
                <a:gd name="connsiteY15" fmla="*/ 2819 h 10622"/>
                <a:gd name="connsiteX16" fmla="*/ 7364 w 10878"/>
                <a:gd name="connsiteY16" fmla="*/ 2171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571 w 10878"/>
                <a:gd name="connsiteY2" fmla="*/ 9776 h 10622"/>
                <a:gd name="connsiteX3" fmla="*/ 1877 w 10878"/>
                <a:gd name="connsiteY3" fmla="*/ 9409 h 10622"/>
                <a:gd name="connsiteX4" fmla="*/ 2001 w 10878"/>
                <a:gd name="connsiteY4" fmla="*/ 9178 h 10622"/>
                <a:gd name="connsiteX5" fmla="*/ 2084 w 10878"/>
                <a:gd name="connsiteY5" fmla="*/ 8903 h 10622"/>
                <a:gd name="connsiteX6" fmla="*/ 2251 w 10878"/>
                <a:gd name="connsiteY6" fmla="*/ 8407 h 10622"/>
                <a:gd name="connsiteX7" fmla="*/ 2301 w 10878"/>
                <a:gd name="connsiteY7" fmla="*/ 7927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68 w 10878"/>
                <a:gd name="connsiteY13" fmla="*/ 3941 h 10622"/>
                <a:gd name="connsiteX14" fmla="*/ 6068 w 10878"/>
                <a:gd name="connsiteY14" fmla="*/ 3358 h 10622"/>
                <a:gd name="connsiteX15" fmla="*/ 6711 w 10878"/>
                <a:gd name="connsiteY15" fmla="*/ 2819 h 10622"/>
                <a:gd name="connsiteX16" fmla="*/ 7364 w 10878"/>
                <a:gd name="connsiteY16" fmla="*/ 2171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571 w 10878"/>
                <a:gd name="connsiteY2" fmla="*/ 9776 h 10622"/>
                <a:gd name="connsiteX3" fmla="*/ 1877 w 10878"/>
                <a:gd name="connsiteY3" fmla="*/ 9409 h 10622"/>
                <a:gd name="connsiteX4" fmla="*/ 2001 w 10878"/>
                <a:gd name="connsiteY4" fmla="*/ 9178 h 10622"/>
                <a:gd name="connsiteX5" fmla="*/ 2084 w 10878"/>
                <a:gd name="connsiteY5" fmla="*/ 8903 h 10622"/>
                <a:gd name="connsiteX6" fmla="*/ 2251 w 10878"/>
                <a:gd name="connsiteY6" fmla="*/ 8407 h 10622"/>
                <a:gd name="connsiteX7" fmla="*/ 2301 w 10878"/>
                <a:gd name="connsiteY7" fmla="*/ 7927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68 w 10878"/>
                <a:gd name="connsiteY13" fmla="*/ 3941 h 10622"/>
                <a:gd name="connsiteX14" fmla="*/ 6068 w 10878"/>
                <a:gd name="connsiteY14" fmla="*/ 3358 h 10622"/>
                <a:gd name="connsiteX15" fmla="*/ 6711 w 10878"/>
                <a:gd name="connsiteY15" fmla="*/ 2819 h 10622"/>
                <a:gd name="connsiteX16" fmla="*/ 7364 w 10878"/>
                <a:gd name="connsiteY16" fmla="*/ 2171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571 w 10878"/>
                <a:gd name="connsiteY2" fmla="*/ 9776 h 10622"/>
                <a:gd name="connsiteX3" fmla="*/ 1877 w 10878"/>
                <a:gd name="connsiteY3" fmla="*/ 9409 h 10622"/>
                <a:gd name="connsiteX4" fmla="*/ 2001 w 10878"/>
                <a:gd name="connsiteY4" fmla="*/ 9178 h 10622"/>
                <a:gd name="connsiteX5" fmla="*/ 2084 w 10878"/>
                <a:gd name="connsiteY5" fmla="*/ 8903 h 10622"/>
                <a:gd name="connsiteX6" fmla="*/ 2251 w 10878"/>
                <a:gd name="connsiteY6" fmla="*/ 8407 h 10622"/>
                <a:gd name="connsiteX7" fmla="*/ 2301 w 10878"/>
                <a:gd name="connsiteY7" fmla="*/ 7927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68 w 10878"/>
                <a:gd name="connsiteY13" fmla="*/ 3941 h 10622"/>
                <a:gd name="connsiteX14" fmla="*/ 6068 w 10878"/>
                <a:gd name="connsiteY14" fmla="*/ 3358 h 10622"/>
                <a:gd name="connsiteX15" fmla="*/ 6711 w 10878"/>
                <a:gd name="connsiteY15" fmla="*/ 2632 h 10622"/>
                <a:gd name="connsiteX16" fmla="*/ 7364 w 10878"/>
                <a:gd name="connsiteY16" fmla="*/ 2171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571 w 10878"/>
                <a:gd name="connsiteY2" fmla="*/ 9776 h 10622"/>
                <a:gd name="connsiteX3" fmla="*/ 1877 w 10878"/>
                <a:gd name="connsiteY3" fmla="*/ 9409 h 10622"/>
                <a:gd name="connsiteX4" fmla="*/ 2001 w 10878"/>
                <a:gd name="connsiteY4" fmla="*/ 9178 h 10622"/>
                <a:gd name="connsiteX5" fmla="*/ 2084 w 10878"/>
                <a:gd name="connsiteY5" fmla="*/ 8903 h 10622"/>
                <a:gd name="connsiteX6" fmla="*/ 2251 w 10878"/>
                <a:gd name="connsiteY6" fmla="*/ 8407 h 10622"/>
                <a:gd name="connsiteX7" fmla="*/ 2301 w 10878"/>
                <a:gd name="connsiteY7" fmla="*/ 7927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68 w 10878"/>
                <a:gd name="connsiteY13" fmla="*/ 3941 h 10622"/>
                <a:gd name="connsiteX14" fmla="*/ 6068 w 10878"/>
                <a:gd name="connsiteY14" fmla="*/ 3358 h 10622"/>
                <a:gd name="connsiteX15" fmla="*/ 6711 w 10878"/>
                <a:gd name="connsiteY15" fmla="*/ 2632 h 10622"/>
                <a:gd name="connsiteX16" fmla="*/ 7364 w 10878"/>
                <a:gd name="connsiteY16" fmla="*/ 1953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571 w 10878"/>
                <a:gd name="connsiteY2" fmla="*/ 9776 h 10622"/>
                <a:gd name="connsiteX3" fmla="*/ 1877 w 10878"/>
                <a:gd name="connsiteY3" fmla="*/ 9409 h 10622"/>
                <a:gd name="connsiteX4" fmla="*/ 2001 w 10878"/>
                <a:gd name="connsiteY4" fmla="*/ 9178 h 10622"/>
                <a:gd name="connsiteX5" fmla="*/ 2084 w 10878"/>
                <a:gd name="connsiteY5" fmla="*/ 8903 h 10622"/>
                <a:gd name="connsiteX6" fmla="*/ 2251 w 10878"/>
                <a:gd name="connsiteY6" fmla="*/ 8407 h 10622"/>
                <a:gd name="connsiteX7" fmla="*/ 2301 w 10878"/>
                <a:gd name="connsiteY7" fmla="*/ 7927 h 10622"/>
                <a:gd name="connsiteX8" fmla="*/ 2419 w 10878"/>
                <a:gd name="connsiteY8" fmla="*/ 6825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68 w 10878"/>
                <a:gd name="connsiteY13" fmla="*/ 3941 h 10622"/>
                <a:gd name="connsiteX14" fmla="*/ 6068 w 10878"/>
                <a:gd name="connsiteY14" fmla="*/ 3358 h 10622"/>
                <a:gd name="connsiteX15" fmla="*/ 6711 w 10878"/>
                <a:gd name="connsiteY15" fmla="*/ 2632 h 10622"/>
                <a:gd name="connsiteX16" fmla="*/ 7364 w 10878"/>
                <a:gd name="connsiteY16" fmla="*/ 1953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571 w 10878"/>
                <a:gd name="connsiteY2" fmla="*/ 9776 h 10622"/>
                <a:gd name="connsiteX3" fmla="*/ 1877 w 10878"/>
                <a:gd name="connsiteY3" fmla="*/ 9409 h 10622"/>
                <a:gd name="connsiteX4" fmla="*/ 2001 w 10878"/>
                <a:gd name="connsiteY4" fmla="*/ 9178 h 10622"/>
                <a:gd name="connsiteX5" fmla="*/ 2084 w 10878"/>
                <a:gd name="connsiteY5" fmla="*/ 8903 h 10622"/>
                <a:gd name="connsiteX6" fmla="*/ 2251 w 10878"/>
                <a:gd name="connsiteY6" fmla="*/ 8407 h 10622"/>
                <a:gd name="connsiteX7" fmla="*/ 2301 w 10878"/>
                <a:gd name="connsiteY7" fmla="*/ 7927 h 10622"/>
                <a:gd name="connsiteX8" fmla="*/ 2335 w 10878"/>
                <a:gd name="connsiteY8" fmla="*/ 7400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68 w 10878"/>
                <a:gd name="connsiteY13" fmla="*/ 3941 h 10622"/>
                <a:gd name="connsiteX14" fmla="*/ 6068 w 10878"/>
                <a:gd name="connsiteY14" fmla="*/ 3358 h 10622"/>
                <a:gd name="connsiteX15" fmla="*/ 6711 w 10878"/>
                <a:gd name="connsiteY15" fmla="*/ 2632 h 10622"/>
                <a:gd name="connsiteX16" fmla="*/ 7364 w 10878"/>
                <a:gd name="connsiteY16" fmla="*/ 1953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571 w 10878"/>
                <a:gd name="connsiteY2" fmla="*/ 9776 h 10622"/>
                <a:gd name="connsiteX3" fmla="*/ 1877 w 10878"/>
                <a:gd name="connsiteY3" fmla="*/ 9409 h 10622"/>
                <a:gd name="connsiteX4" fmla="*/ 2001 w 10878"/>
                <a:gd name="connsiteY4" fmla="*/ 9178 h 10622"/>
                <a:gd name="connsiteX5" fmla="*/ 2084 w 10878"/>
                <a:gd name="connsiteY5" fmla="*/ 8903 h 10622"/>
                <a:gd name="connsiteX6" fmla="*/ 2251 w 10878"/>
                <a:gd name="connsiteY6" fmla="*/ 8407 h 10622"/>
                <a:gd name="connsiteX7" fmla="*/ 2301 w 10878"/>
                <a:gd name="connsiteY7" fmla="*/ 7927 h 10622"/>
                <a:gd name="connsiteX8" fmla="*/ 2335 w 10878"/>
                <a:gd name="connsiteY8" fmla="*/ 7400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68 w 10878"/>
                <a:gd name="connsiteY13" fmla="*/ 3941 h 10622"/>
                <a:gd name="connsiteX14" fmla="*/ 6068 w 10878"/>
                <a:gd name="connsiteY14" fmla="*/ 3358 h 10622"/>
                <a:gd name="connsiteX15" fmla="*/ 6711 w 10878"/>
                <a:gd name="connsiteY15" fmla="*/ 2632 h 10622"/>
                <a:gd name="connsiteX16" fmla="*/ 7364 w 10878"/>
                <a:gd name="connsiteY16" fmla="*/ 1953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571 w 10878"/>
                <a:gd name="connsiteY2" fmla="*/ 9776 h 10622"/>
                <a:gd name="connsiteX3" fmla="*/ 1877 w 10878"/>
                <a:gd name="connsiteY3" fmla="*/ 9409 h 10622"/>
                <a:gd name="connsiteX4" fmla="*/ 2001 w 10878"/>
                <a:gd name="connsiteY4" fmla="*/ 9178 h 10622"/>
                <a:gd name="connsiteX5" fmla="*/ 2084 w 10878"/>
                <a:gd name="connsiteY5" fmla="*/ 8903 h 10622"/>
                <a:gd name="connsiteX6" fmla="*/ 2251 w 10878"/>
                <a:gd name="connsiteY6" fmla="*/ 8407 h 10622"/>
                <a:gd name="connsiteX7" fmla="*/ 2301 w 10878"/>
                <a:gd name="connsiteY7" fmla="*/ 7927 h 10622"/>
                <a:gd name="connsiteX8" fmla="*/ 2335 w 10878"/>
                <a:gd name="connsiteY8" fmla="*/ 7400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68 w 10878"/>
                <a:gd name="connsiteY13" fmla="*/ 3941 h 10622"/>
                <a:gd name="connsiteX14" fmla="*/ 6068 w 10878"/>
                <a:gd name="connsiteY14" fmla="*/ 3358 h 10622"/>
                <a:gd name="connsiteX15" fmla="*/ 6711 w 10878"/>
                <a:gd name="connsiteY15" fmla="*/ 2632 h 10622"/>
                <a:gd name="connsiteX16" fmla="*/ 7364 w 10878"/>
                <a:gd name="connsiteY16" fmla="*/ 1953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571 w 10878"/>
                <a:gd name="connsiteY2" fmla="*/ 9776 h 10622"/>
                <a:gd name="connsiteX3" fmla="*/ 1877 w 10878"/>
                <a:gd name="connsiteY3" fmla="*/ 9409 h 10622"/>
                <a:gd name="connsiteX4" fmla="*/ 2001 w 10878"/>
                <a:gd name="connsiteY4" fmla="*/ 9178 h 10622"/>
                <a:gd name="connsiteX5" fmla="*/ 2084 w 10878"/>
                <a:gd name="connsiteY5" fmla="*/ 8903 h 10622"/>
                <a:gd name="connsiteX6" fmla="*/ 2251 w 10878"/>
                <a:gd name="connsiteY6" fmla="*/ 8407 h 10622"/>
                <a:gd name="connsiteX7" fmla="*/ 2301 w 10878"/>
                <a:gd name="connsiteY7" fmla="*/ 7927 h 10622"/>
                <a:gd name="connsiteX8" fmla="*/ 2335 w 10878"/>
                <a:gd name="connsiteY8" fmla="*/ 7400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68 w 10878"/>
                <a:gd name="connsiteY13" fmla="*/ 3941 h 10622"/>
                <a:gd name="connsiteX14" fmla="*/ 6068 w 10878"/>
                <a:gd name="connsiteY14" fmla="*/ 3358 h 10622"/>
                <a:gd name="connsiteX15" fmla="*/ 6711 w 10878"/>
                <a:gd name="connsiteY15" fmla="*/ 2632 h 10622"/>
                <a:gd name="connsiteX16" fmla="*/ 7364 w 10878"/>
                <a:gd name="connsiteY16" fmla="*/ 1953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571 w 10878"/>
                <a:gd name="connsiteY2" fmla="*/ 9776 h 10622"/>
                <a:gd name="connsiteX3" fmla="*/ 1877 w 10878"/>
                <a:gd name="connsiteY3" fmla="*/ 9409 h 10622"/>
                <a:gd name="connsiteX4" fmla="*/ 2001 w 10878"/>
                <a:gd name="connsiteY4" fmla="*/ 9178 h 10622"/>
                <a:gd name="connsiteX5" fmla="*/ 2084 w 10878"/>
                <a:gd name="connsiteY5" fmla="*/ 8903 h 10622"/>
                <a:gd name="connsiteX6" fmla="*/ 2251 w 10878"/>
                <a:gd name="connsiteY6" fmla="*/ 8407 h 10622"/>
                <a:gd name="connsiteX7" fmla="*/ 2301 w 10878"/>
                <a:gd name="connsiteY7" fmla="*/ 7927 h 10622"/>
                <a:gd name="connsiteX8" fmla="*/ 2321 w 10878"/>
                <a:gd name="connsiteY8" fmla="*/ 7649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68 w 10878"/>
                <a:gd name="connsiteY13" fmla="*/ 3941 h 10622"/>
                <a:gd name="connsiteX14" fmla="*/ 6068 w 10878"/>
                <a:gd name="connsiteY14" fmla="*/ 3358 h 10622"/>
                <a:gd name="connsiteX15" fmla="*/ 6711 w 10878"/>
                <a:gd name="connsiteY15" fmla="*/ 2632 h 10622"/>
                <a:gd name="connsiteX16" fmla="*/ 7364 w 10878"/>
                <a:gd name="connsiteY16" fmla="*/ 1953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571 w 10878"/>
                <a:gd name="connsiteY2" fmla="*/ 9776 h 10622"/>
                <a:gd name="connsiteX3" fmla="*/ 1877 w 10878"/>
                <a:gd name="connsiteY3" fmla="*/ 9409 h 10622"/>
                <a:gd name="connsiteX4" fmla="*/ 2001 w 10878"/>
                <a:gd name="connsiteY4" fmla="*/ 9178 h 10622"/>
                <a:gd name="connsiteX5" fmla="*/ 2084 w 10878"/>
                <a:gd name="connsiteY5" fmla="*/ 8903 h 10622"/>
                <a:gd name="connsiteX6" fmla="*/ 2251 w 10878"/>
                <a:gd name="connsiteY6" fmla="*/ 8407 h 10622"/>
                <a:gd name="connsiteX7" fmla="*/ 2301 w 10878"/>
                <a:gd name="connsiteY7" fmla="*/ 7927 h 10622"/>
                <a:gd name="connsiteX8" fmla="*/ 2321 w 10878"/>
                <a:gd name="connsiteY8" fmla="*/ 7649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68 w 10878"/>
                <a:gd name="connsiteY13" fmla="*/ 3941 h 10622"/>
                <a:gd name="connsiteX14" fmla="*/ 6068 w 10878"/>
                <a:gd name="connsiteY14" fmla="*/ 3358 h 10622"/>
                <a:gd name="connsiteX15" fmla="*/ 6711 w 10878"/>
                <a:gd name="connsiteY15" fmla="*/ 2632 h 10622"/>
                <a:gd name="connsiteX16" fmla="*/ 7364 w 10878"/>
                <a:gd name="connsiteY16" fmla="*/ 1953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571 w 10878"/>
                <a:gd name="connsiteY2" fmla="*/ 9776 h 10622"/>
                <a:gd name="connsiteX3" fmla="*/ 1877 w 10878"/>
                <a:gd name="connsiteY3" fmla="*/ 9409 h 10622"/>
                <a:gd name="connsiteX4" fmla="*/ 2001 w 10878"/>
                <a:gd name="connsiteY4" fmla="*/ 9178 h 10622"/>
                <a:gd name="connsiteX5" fmla="*/ 2084 w 10878"/>
                <a:gd name="connsiteY5" fmla="*/ 8903 h 10622"/>
                <a:gd name="connsiteX6" fmla="*/ 2251 w 10878"/>
                <a:gd name="connsiteY6" fmla="*/ 8407 h 10622"/>
                <a:gd name="connsiteX7" fmla="*/ 2301 w 10878"/>
                <a:gd name="connsiteY7" fmla="*/ 8129 h 10622"/>
                <a:gd name="connsiteX8" fmla="*/ 2321 w 10878"/>
                <a:gd name="connsiteY8" fmla="*/ 7649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68 w 10878"/>
                <a:gd name="connsiteY13" fmla="*/ 3941 h 10622"/>
                <a:gd name="connsiteX14" fmla="*/ 6068 w 10878"/>
                <a:gd name="connsiteY14" fmla="*/ 3358 h 10622"/>
                <a:gd name="connsiteX15" fmla="*/ 6711 w 10878"/>
                <a:gd name="connsiteY15" fmla="*/ 2632 h 10622"/>
                <a:gd name="connsiteX16" fmla="*/ 7364 w 10878"/>
                <a:gd name="connsiteY16" fmla="*/ 1953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571 w 10878"/>
                <a:gd name="connsiteY2" fmla="*/ 9776 h 10622"/>
                <a:gd name="connsiteX3" fmla="*/ 1877 w 10878"/>
                <a:gd name="connsiteY3" fmla="*/ 9409 h 10622"/>
                <a:gd name="connsiteX4" fmla="*/ 2001 w 10878"/>
                <a:gd name="connsiteY4" fmla="*/ 9178 h 10622"/>
                <a:gd name="connsiteX5" fmla="*/ 2084 w 10878"/>
                <a:gd name="connsiteY5" fmla="*/ 8903 h 10622"/>
                <a:gd name="connsiteX6" fmla="*/ 2251 w 10878"/>
                <a:gd name="connsiteY6" fmla="*/ 8407 h 10622"/>
                <a:gd name="connsiteX7" fmla="*/ 2301 w 10878"/>
                <a:gd name="connsiteY7" fmla="*/ 8129 h 10622"/>
                <a:gd name="connsiteX8" fmla="*/ 2321 w 10878"/>
                <a:gd name="connsiteY8" fmla="*/ 7649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68 w 10878"/>
                <a:gd name="connsiteY13" fmla="*/ 3941 h 10622"/>
                <a:gd name="connsiteX14" fmla="*/ 6068 w 10878"/>
                <a:gd name="connsiteY14" fmla="*/ 3358 h 10622"/>
                <a:gd name="connsiteX15" fmla="*/ 6711 w 10878"/>
                <a:gd name="connsiteY15" fmla="*/ 2632 h 10622"/>
                <a:gd name="connsiteX16" fmla="*/ 7364 w 10878"/>
                <a:gd name="connsiteY16" fmla="*/ 1953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571 w 10878"/>
                <a:gd name="connsiteY2" fmla="*/ 9776 h 10622"/>
                <a:gd name="connsiteX3" fmla="*/ 1877 w 10878"/>
                <a:gd name="connsiteY3" fmla="*/ 9409 h 10622"/>
                <a:gd name="connsiteX4" fmla="*/ 2001 w 10878"/>
                <a:gd name="connsiteY4" fmla="*/ 9178 h 10622"/>
                <a:gd name="connsiteX5" fmla="*/ 2209 w 10878"/>
                <a:gd name="connsiteY5" fmla="*/ 8654 h 10622"/>
                <a:gd name="connsiteX6" fmla="*/ 2251 w 10878"/>
                <a:gd name="connsiteY6" fmla="*/ 8407 h 10622"/>
                <a:gd name="connsiteX7" fmla="*/ 2301 w 10878"/>
                <a:gd name="connsiteY7" fmla="*/ 8129 h 10622"/>
                <a:gd name="connsiteX8" fmla="*/ 2321 w 10878"/>
                <a:gd name="connsiteY8" fmla="*/ 7649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68 w 10878"/>
                <a:gd name="connsiteY13" fmla="*/ 3941 h 10622"/>
                <a:gd name="connsiteX14" fmla="*/ 6068 w 10878"/>
                <a:gd name="connsiteY14" fmla="*/ 3358 h 10622"/>
                <a:gd name="connsiteX15" fmla="*/ 6711 w 10878"/>
                <a:gd name="connsiteY15" fmla="*/ 2632 h 10622"/>
                <a:gd name="connsiteX16" fmla="*/ 7364 w 10878"/>
                <a:gd name="connsiteY16" fmla="*/ 1953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571 w 10878"/>
                <a:gd name="connsiteY2" fmla="*/ 9776 h 10622"/>
                <a:gd name="connsiteX3" fmla="*/ 1877 w 10878"/>
                <a:gd name="connsiteY3" fmla="*/ 9409 h 10622"/>
                <a:gd name="connsiteX4" fmla="*/ 2001 w 10878"/>
                <a:gd name="connsiteY4" fmla="*/ 9178 h 10622"/>
                <a:gd name="connsiteX5" fmla="*/ 2209 w 10878"/>
                <a:gd name="connsiteY5" fmla="*/ 8654 h 10622"/>
                <a:gd name="connsiteX6" fmla="*/ 2251 w 10878"/>
                <a:gd name="connsiteY6" fmla="*/ 8407 h 10622"/>
                <a:gd name="connsiteX7" fmla="*/ 2301 w 10878"/>
                <a:gd name="connsiteY7" fmla="*/ 8129 h 10622"/>
                <a:gd name="connsiteX8" fmla="*/ 2349 w 10878"/>
                <a:gd name="connsiteY8" fmla="*/ 7416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68 w 10878"/>
                <a:gd name="connsiteY13" fmla="*/ 3941 h 10622"/>
                <a:gd name="connsiteX14" fmla="*/ 6068 w 10878"/>
                <a:gd name="connsiteY14" fmla="*/ 3358 h 10622"/>
                <a:gd name="connsiteX15" fmla="*/ 6711 w 10878"/>
                <a:gd name="connsiteY15" fmla="*/ 2632 h 10622"/>
                <a:gd name="connsiteX16" fmla="*/ 7364 w 10878"/>
                <a:gd name="connsiteY16" fmla="*/ 1953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571 w 10878"/>
                <a:gd name="connsiteY2" fmla="*/ 9776 h 10622"/>
                <a:gd name="connsiteX3" fmla="*/ 1877 w 10878"/>
                <a:gd name="connsiteY3" fmla="*/ 9409 h 10622"/>
                <a:gd name="connsiteX4" fmla="*/ 2001 w 10878"/>
                <a:gd name="connsiteY4" fmla="*/ 9178 h 10622"/>
                <a:gd name="connsiteX5" fmla="*/ 2209 w 10878"/>
                <a:gd name="connsiteY5" fmla="*/ 8654 h 10622"/>
                <a:gd name="connsiteX6" fmla="*/ 2251 w 10878"/>
                <a:gd name="connsiteY6" fmla="*/ 8407 h 10622"/>
                <a:gd name="connsiteX7" fmla="*/ 2329 w 10878"/>
                <a:gd name="connsiteY7" fmla="*/ 7585 h 10622"/>
                <a:gd name="connsiteX8" fmla="*/ 2349 w 10878"/>
                <a:gd name="connsiteY8" fmla="*/ 7416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68 w 10878"/>
                <a:gd name="connsiteY13" fmla="*/ 3941 h 10622"/>
                <a:gd name="connsiteX14" fmla="*/ 6068 w 10878"/>
                <a:gd name="connsiteY14" fmla="*/ 3358 h 10622"/>
                <a:gd name="connsiteX15" fmla="*/ 6711 w 10878"/>
                <a:gd name="connsiteY15" fmla="*/ 2632 h 10622"/>
                <a:gd name="connsiteX16" fmla="*/ 7364 w 10878"/>
                <a:gd name="connsiteY16" fmla="*/ 1953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571 w 10878"/>
                <a:gd name="connsiteY2" fmla="*/ 9776 h 10622"/>
                <a:gd name="connsiteX3" fmla="*/ 1877 w 10878"/>
                <a:gd name="connsiteY3" fmla="*/ 9409 h 10622"/>
                <a:gd name="connsiteX4" fmla="*/ 2001 w 10878"/>
                <a:gd name="connsiteY4" fmla="*/ 9178 h 10622"/>
                <a:gd name="connsiteX5" fmla="*/ 2209 w 10878"/>
                <a:gd name="connsiteY5" fmla="*/ 8654 h 10622"/>
                <a:gd name="connsiteX6" fmla="*/ 2265 w 10878"/>
                <a:gd name="connsiteY6" fmla="*/ 8003 h 10622"/>
                <a:gd name="connsiteX7" fmla="*/ 2329 w 10878"/>
                <a:gd name="connsiteY7" fmla="*/ 7585 h 10622"/>
                <a:gd name="connsiteX8" fmla="*/ 2349 w 10878"/>
                <a:gd name="connsiteY8" fmla="*/ 7416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68 w 10878"/>
                <a:gd name="connsiteY13" fmla="*/ 3941 h 10622"/>
                <a:gd name="connsiteX14" fmla="*/ 6068 w 10878"/>
                <a:gd name="connsiteY14" fmla="*/ 3358 h 10622"/>
                <a:gd name="connsiteX15" fmla="*/ 6711 w 10878"/>
                <a:gd name="connsiteY15" fmla="*/ 2632 h 10622"/>
                <a:gd name="connsiteX16" fmla="*/ 7364 w 10878"/>
                <a:gd name="connsiteY16" fmla="*/ 1953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571 w 10878"/>
                <a:gd name="connsiteY2" fmla="*/ 9776 h 10622"/>
                <a:gd name="connsiteX3" fmla="*/ 1877 w 10878"/>
                <a:gd name="connsiteY3" fmla="*/ 9409 h 10622"/>
                <a:gd name="connsiteX4" fmla="*/ 2001 w 10878"/>
                <a:gd name="connsiteY4" fmla="*/ 9178 h 10622"/>
                <a:gd name="connsiteX5" fmla="*/ 2209 w 10878"/>
                <a:gd name="connsiteY5" fmla="*/ 8654 h 10622"/>
                <a:gd name="connsiteX6" fmla="*/ 2265 w 10878"/>
                <a:gd name="connsiteY6" fmla="*/ 8003 h 10622"/>
                <a:gd name="connsiteX7" fmla="*/ 2329 w 10878"/>
                <a:gd name="connsiteY7" fmla="*/ 7585 h 10622"/>
                <a:gd name="connsiteX8" fmla="*/ 2349 w 10878"/>
                <a:gd name="connsiteY8" fmla="*/ 7416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68 w 10878"/>
                <a:gd name="connsiteY13" fmla="*/ 3941 h 10622"/>
                <a:gd name="connsiteX14" fmla="*/ 6068 w 10878"/>
                <a:gd name="connsiteY14" fmla="*/ 3358 h 10622"/>
                <a:gd name="connsiteX15" fmla="*/ 6711 w 10878"/>
                <a:gd name="connsiteY15" fmla="*/ 2632 h 10622"/>
                <a:gd name="connsiteX16" fmla="*/ 7364 w 10878"/>
                <a:gd name="connsiteY16" fmla="*/ 1953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571 w 10878"/>
                <a:gd name="connsiteY2" fmla="*/ 9776 h 10622"/>
                <a:gd name="connsiteX3" fmla="*/ 1877 w 10878"/>
                <a:gd name="connsiteY3" fmla="*/ 9409 h 10622"/>
                <a:gd name="connsiteX4" fmla="*/ 2001 w 10878"/>
                <a:gd name="connsiteY4" fmla="*/ 9178 h 10622"/>
                <a:gd name="connsiteX5" fmla="*/ 2209 w 10878"/>
                <a:gd name="connsiteY5" fmla="*/ 8654 h 10622"/>
                <a:gd name="connsiteX6" fmla="*/ 2265 w 10878"/>
                <a:gd name="connsiteY6" fmla="*/ 8003 h 10622"/>
                <a:gd name="connsiteX7" fmla="*/ 2329 w 10878"/>
                <a:gd name="connsiteY7" fmla="*/ 7585 h 10622"/>
                <a:gd name="connsiteX8" fmla="*/ 2349 w 10878"/>
                <a:gd name="connsiteY8" fmla="*/ 7416 h 10622"/>
                <a:gd name="connsiteX9" fmla="*/ 3585 w 10878"/>
                <a:gd name="connsiteY9" fmla="*/ 6104 h 10622"/>
                <a:gd name="connsiteX10" fmla="*/ 5090 w 10878"/>
                <a:gd name="connsiteY10" fmla="*/ 5992 h 10622"/>
                <a:gd name="connsiteX11" fmla="*/ 5151 w 10878"/>
                <a:gd name="connsiteY11" fmla="*/ 5221 h 10622"/>
                <a:gd name="connsiteX12" fmla="*/ 5123 w 10878"/>
                <a:gd name="connsiteY12" fmla="*/ 4599 h 10622"/>
                <a:gd name="connsiteX13" fmla="*/ 5468 w 10878"/>
                <a:gd name="connsiteY13" fmla="*/ 3941 h 10622"/>
                <a:gd name="connsiteX14" fmla="*/ 6068 w 10878"/>
                <a:gd name="connsiteY14" fmla="*/ 3358 h 10622"/>
                <a:gd name="connsiteX15" fmla="*/ 6711 w 10878"/>
                <a:gd name="connsiteY15" fmla="*/ 2632 h 10622"/>
                <a:gd name="connsiteX16" fmla="*/ 7364 w 10878"/>
                <a:gd name="connsiteY16" fmla="*/ 1953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571 w 10878"/>
                <a:gd name="connsiteY2" fmla="*/ 9776 h 10622"/>
                <a:gd name="connsiteX3" fmla="*/ 1877 w 10878"/>
                <a:gd name="connsiteY3" fmla="*/ 9409 h 10622"/>
                <a:gd name="connsiteX4" fmla="*/ 2001 w 10878"/>
                <a:gd name="connsiteY4" fmla="*/ 9178 h 10622"/>
                <a:gd name="connsiteX5" fmla="*/ 2209 w 10878"/>
                <a:gd name="connsiteY5" fmla="*/ 8654 h 10622"/>
                <a:gd name="connsiteX6" fmla="*/ 2265 w 10878"/>
                <a:gd name="connsiteY6" fmla="*/ 8003 h 10622"/>
                <a:gd name="connsiteX7" fmla="*/ 2329 w 10878"/>
                <a:gd name="connsiteY7" fmla="*/ 7585 h 10622"/>
                <a:gd name="connsiteX8" fmla="*/ 2349 w 10878"/>
                <a:gd name="connsiteY8" fmla="*/ 7416 h 10622"/>
                <a:gd name="connsiteX9" fmla="*/ 3585 w 10878"/>
                <a:gd name="connsiteY9" fmla="*/ 6104 h 10622"/>
                <a:gd name="connsiteX10" fmla="*/ 4965 w 10878"/>
                <a:gd name="connsiteY10" fmla="*/ 6008 h 10622"/>
                <a:gd name="connsiteX11" fmla="*/ 5151 w 10878"/>
                <a:gd name="connsiteY11" fmla="*/ 5221 h 10622"/>
                <a:gd name="connsiteX12" fmla="*/ 5123 w 10878"/>
                <a:gd name="connsiteY12" fmla="*/ 4599 h 10622"/>
                <a:gd name="connsiteX13" fmla="*/ 5468 w 10878"/>
                <a:gd name="connsiteY13" fmla="*/ 3941 h 10622"/>
                <a:gd name="connsiteX14" fmla="*/ 6068 w 10878"/>
                <a:gd name="connsiteY14" fmla="*/ 3358 h 10622"/>
                <a:gd name="connsiteX15" fmla="*/ 6711 w 10878"/>
                <a:gd name="connsiteY15" fmla="*/ 2632 h 10622"/>
                <a:gd name="connsiteX16" fmla="*/ 7364 w 10878"/>
                <a:gd name="connsiteY16" fmla="*/ 1953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 name="connsiteX0" fmla="*/ 0 w 10878"/>
                <a:gd name="connsiteY0" fmla="*/ 10622 h 10622"/>
                <a:gd name="connsiteX1" fmla="*/ 1082 w 10878"/>
                <a:gd name="connsiteY1" fmla="*/ 10126 h 10622"/>
                <a:gd name="connsiteX2" fmla="*/ 1571 w 10878"/>
                <a:gd name="connsiteY2" fmla="*/ 9776 h 10622"/>
                <a:gd name="connsiteX3" fmla="*/ 1877 w 10878"/>
                <a:gd name="connsiteY3" fmla="*/ 9409 h 10622"/>
                <a:gd name="connsiteX4" fmla="*/ 2001 w 10878"/>
                <a:gd name="connsiteY4" fmla="*/ 9178 h 10622"/>
                <a:gd name="connsiteX5" fmla="*/ 2209 w 10878"/>
                <a:gd name="connsiteY5" fmla="*/ 8654 h 10622"/>
                <a:gd name="connsiteX6" fmla="*/ 2265 w 10878"/>
                <a:gd name="connsiteY6" fmla="*/ 8003 h 10622"/>
                <a:gd name="connsiteX7" fmla="*/ 2329 w 10878"/>
                <a:gd name="connsiteY7" fmla="*/ 7585 h 10622"/>
                <a:gd name="connsiteX8" fmla="*/ 2349 w 10878"/>
                <a:gd name="connsiteY8" fmla="*/ 7416 h 10622"/>
                <a:gd name="connsiteX9" fmla="*/ 3585 w 10878"/>
                <a:gd name="connsiteY9" fmla="*/ 6104 h 10622"/>
                <a:gd name="connsiteX10" fmla="*/ 4965 w 10878"/>
                <a:gd name="connsiteY10" fmla="*/ 6008 h 10622"/>
                <a:gd name="connsiteX11" fmla="*/ 5151 w 10878"/>
                <a:gd name="connsiteY11" fmla="*/ 5221 h 10622"/>
                <a:gd name="connsiteX12" fmla="*/ 5123 w 10878"/>
                <a:gd name="connsiteY12" fmla="*/ 4599 h 10622"/>
                <a:gd name="connsiteX13" fmla="*/ 5468 w 10878"/>
                <a:gd name="connsiteY13" fmla="*/ 3941 h 10622"/>
                <a:gd name="connsiteX14" fmla="*/ 6068 w 10878"/>
                <a:gd name="connsiteY14" fmla="*/ 3358 h 10622"/>
                <a:gd name="connsiteX15" fmla="*/ 6711 w 10878"/>
                <a:gd name="connsiteY15" fmla="*/ 2632 h 10622"/>
                <a:gd name="connsiteX16" fmla="*/ 7364 w 10878"/>
                <a:gd name="connsiteY16" fmla="*/ 1953 h 10622"/>
                <a:gd name="connsiteX17" fmla="*/ 8378 w 10878"/>
                <a:gd name="connsiteY17" fmla="*/ 1216 h 10622"/>
                <a:gd name="connsiteX18" fmla="*/ 8905 w 10878"/>
                <a:gd name="connsiteY18" fmla="*/ 773 h 10622"/>
                <a:gd name="connsiteX19" fmla="*/ 9390 w 10878"/>
                <a:gd name="connsiteY19" fmla="*/ 587 h 10622"/>
                <a:gd name="connsiteX20" fmla="*/ 9831 w 10878"/>
                <a:gd name="connsiteY20" fmla="*/ 482 h 10622"/>
                <a:gd name="connsiteX21" fmla="*/ 10211 w 10878"/>
                <a:gd name="connsiteY21" fmla="*/ 237 h 10622"/>
                <a:gd name="connsiteX22" fmla="*/ 10878 w 10878"/>
                <a:gd name="connsiteY22" fmla="*/ 0 h 10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878" h="10622">
                  <a:moveTo>
                    <a:pt x="0" y="10622"/>
                  </a:moveTo>
                  <a:cubicBezTo>
                    <a:pt x="223" y="10295"/>
                    <a:pt x="772" y="10253"/>
                    <a:pt x="1082" y="10126"/>
                  </a:cubicBezTo>
                  <a:cubicBezTo>
                    <a:pt x="1281" y="9947"/>
                    <a:pt x="1341" y="9871"/>
                    <a:pt x="1571" y="9776"/>
                  </a:cubicBezTo>
                  <a:cubicBezTo>
                    <a:pt x="1870" y="9478"/>
                    <a:pt x="1649" y="9675"/>
                    <a:pt x="1877" y="9409"/>
                  </a:cubicBezTo>
                  <a:cubicBezTo>
                    <a:pt x="1979" y="9258"/>
                    <a:pt x="1977" y="9231"/>
                    <a:pt x="2001" y="9178"/>
                  </a:cubicBezTo>
                  <a:cubicBezTo>
                    <a:pt x="2049" y="9062"/>
                    <a:pt x="2165" y="8850"/>
                    <a:pt x="2209" y="8654"/>
                  </a:cubicBezTo>
                  <a:cubicBezTo>
                    <a:pt x="2253" y="8458"/>
                    <a:pt x="2283" y="8438"/>
                    <a:pt x="2265" y="8003"/>
                  </a:cubicBezTo>
                  <a:cubicBezTo>
                    <a:pt x="2305" y="7834"/>
                    <a:pt x="2315" y="7683"/>
                    <a:pt x="2329" y="7585"/>
                  </a:cubicBezTo>
                  <a:cubicBezTo>
                    <a:pt x="2343" y="7487"/>
                    <a:pt x="2140" y="7663"/>
                    <a:pt x="2349" y="7416"/>
                  </a:cubicBezTo>
                  <a:cubicBezTo>
                    <a:pt x="2558" y="7169"/>
                    <a:pt x="3131" y="6618"/>
                    <a:pt x="3585" y="6104"/>
                  </a:cubicBezTo>
                  <a:cubicBezTo>
                    <a:pt x="3908" y="6144"/>
                    <a:pt x="4854" y="6282"/>
                    <a:pt x="4965" y="6008"/>
                  </a:cubicBezTo>
                  <a:cubicBezTo>
                    <a:pt x="5166" y="5845"/>
                    <a:pt x="5125" y="5456"/>
                    <a:pt x="5151" y="5221"/>
                  </a:cubicBezTo>
                  <a:cubicBezTo>
                    <a:pt x="5177" y="4986"/>
                    <a:pt x="5076" y="5158"/>
                    <a:pt x="5123" y="4599"/>
                  </a:cubicBezTo>
                  <a:cubicBezTo>
                    <a:pt x="5155" y="4177"/>
                    <a:pt x="5213" y="4078"/>
                    <a:pt x="5468" y="3941"/>
                  </a:cubicBezTo>
                  <a:cubicBezTo>
                    <a:pt x="5820" y="3539"/>
                    <a:pt x="5760" y="3650"/>
                    <a:pt x="6068" y="3358"/>
                  </a:cubicBezTo>
                  <a:cubicBezTo>
                    <a:pt x="6502" y="2862"/>
                    <a:pt x="6495" y="2866"/>
                    <a:pt x="6711" y="2632"/>
                  </a:cubicBezTo>
                  <a:cubicBezTo>
                    <a:pt x="6927" y="2398"/>
                    <a:pt x="7121" y="2193"/>
                    <a:pt x="7364" y="1953"/>
                  </a:cubicBezTo>
                  <a:cubicBezTo>
                    <a:pt x="7811" y="1452"/>
                    <a:pt x="8078" y="1446"/>
                    <a:pt x="8378" y="1216"/>
                  </a:cubicBezTo>
                  <a:cubicBezTo>
                    <a:pt x="8615" y="1097"/>
                    <a:pt x="8698" y="1003"/>
                    <a:pt x="8905" y="773"/>
                  </a:cubicBezTo>
                  <a:cubicBezTo>
                    <a:pt x="9106" y="676"/>
                    <a:pt x="9236" y="635"/>
                    <a:pt x="9390" y="587"/>
                  </a:cubicBezTo>
                  <a:cubicBezTo>
                    <a:pt x="9544" y="539"/>
                    <a:pt x="9694" y="540"/>
                    <a:pt x="9831" y="482"/>
                  </a:cubicBezTo>
                  <a:cubicBezTo>
                    <a:pt x="9968" y="424"/>
                    <a:pt x="10000" y="443"/>
                    <a:pt x="10211" y="237"/>
                  </a:cubicBezTo>
                  <a:cubicBezTo>
                    <a:pt x="10482" y="138"/>
                    <a:pt x="10878" y="53"/>
                    <a:pt x="10878" y="0"/>
                  </a:cubicBezTo>
                </a:path>
              </a:pathLst>
            </a:custGeom>
            <a:noFill/>
            <a:ln w="57150">
              <a:solidFill>
                <a:srgbClr val="00B050"/>
              </a:solidFill>
              <a:round/>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txBody>
            <a:bodyPr/>
            <a:lstStyle/>
            <a:p>
              <a:endParaRPr lang="en-US" sz="4114"/>
            </a:p>
          </p:txBody>
        </p:sp>
        <mc:AlternateContent xmlns:mc="http://schemas.openxmlformats.org/markup-compatibility/2006" xmlns:a14="http://schemas.microsoft.com/office/drawing/2010/main">
          <mc:Choice Requires="a14">
            <p:sp>
              <p:nvSpPr>
                <p:cNvPr id="2" name="TextBox 1"/>
                <p:cNvSpPr txBox="1"/>
                <p:nvPr/>
              </p:nvSpPr>
              <p:spPr>
                <a:xfrm>
                  <a:off x="10405964" y="5488161"/>
                  <a:ext cx="2509790" cy="70788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i="1">
                            <a:solidFill>
                              <a:srgbClr val="92D050"/>
                            </a:solidFill>
                            <a:latin typeface="Cambria Math" charset="0"/>
                          </a:rPr>
                          <m:t>𝐷</m:t>
                        </m:r>
                        <m:r>
                          <a:rPr lang="en-US" sz="2000" i="1">
                            <a:solidFill>
                              <a:srgbClr val="92D050"/>
                            </a:solidFill>
                            <a:latin typeface="Cambria Math" charset="0"/>
                          </a:rPr>
                          <m:t>(</m:t>
                        </m:r>
                        <m:r>
                          <a:rPr lang="en-US" sz="2000" i="1">
                            <a:solidFill>
                              <a:srgbClr val="92D050"/>
                            </a:solidFill>
                            <a:latin typeface="Cambria Math" charset="0"/>
                          </a:rPr>
                          <m:t>𝑡</m:t>
                        </m:r>
                        <m:r>
                          <a:rPr lang="en-US" sz="2000" i="1">
                            <a:solidFill>
                              <a:srgbClr val="92D050"/>
                            </a:solidFill>
                            <a:latin typeface="Cambria Math" charset="0"/>
                          </a:rPr>
                          <m:t>)</m:t>
                        </m:r>
                      </m:oMath>
                    </m:oMathPara>
                  </a14:m>
                  <a:endParaRPr lang="en-US" sz="2000" dirty="0">
                    <a:solidFill>
                      <a:srgbClr val="92D050"/>
                    </a:solidFill>
                  </a:endParaRPr>
                </a:p>
                <a:p>
                  <a:r>
                    <a:rPr lang="en-US" sz="2000" dirty="0">
                      <a:solidFill>
                        <a:srgbClr val="92D050"/>
                      </a:solidFill>
                      <a:latin typeface="+mj-lt"/>
                    </a:rPr>
                    <a:t>Output from regulator</a:t>
                  </a:r>
                </a:p>
              </p:txBody>
            </p:sp>
          </mc:Choice>
          <mc:Fallback xmlns="">
            <p:sp>
              <p:nvSpPr>
                <p:cNvPr id="2" name="TextBox 1"/>
                <p:cNvSpPr txBox="1">
                  <a:spLocks noRot="1" noChangeAspect="1" noMove="1" noResize="1" noEditPoints="1" noAdjustHandles="1" noChangeArrowheads="1" noChangeShapeType="1" noTextEdit="1"/>
                </p:cNvSpPr>
                <p:nvPr/>
              </p:nvSpPr>
              <p:spPr>
                <a:xfrm>
                  <a:off x="10405964" y="5488161"/>
                  <a:ext cx="2509790" cy="707886"/>
                </a:xfrm>
                <a:prstGeom prst="rect">
                  <a:avLst/>
                </a:prstGeom>
                <a:blipFill rotWithShape="0">
                  <a:blip r:embed="rId4"/>
                  <a:stretch>
                    <a:fillRect l="-2427" r="-2184" b="-14655"/>
                  </a:stretch>
                </a:blipFill>
              </p:spPr>
              <p:txBody>
                <a:bodyPr/>
                <a:lstStyle/>
                <a:p>
                  <a:r>
                    <a:rPr lang="en-US">
                      <a:noFill/>
                    </a:rPr>
                    <a:t> </a:t>
                  </a:r>
                </a:p>
              </p:txBody>
            </p:sp>
          </mc:Fallback>
        </mc:AlternateContent>
        <p:cxnSp>
          <p:nvCxnSpPr>
            <p:cNvPr id="4" name="Straight Arrow Connector 3"/>
            <p:cNvCxnSpPr/>
            <p:nvPr/>
          </p:nvCxnSpPr>
          <p:spPr bwMode="auto">
            <a:xfrm flipH="1" flipV="1">
              <a:off x="10430729" y="5257801"/>
              <a:ext cx="698007" cy="402198"/>
            </a:xfrm>
            <a:prstGeom prst="straightConnector1">
              <a:avLst/>
            </a:prstGeom>
            <a:solidFill>
              <a:schemeClr val="accent1"/>
            </a:solidFill>
            <a:ln w="9525" cap="flat" cmpd="sng" algn="ctr">
              <a:solidFill>
                <a:schemeClr val="tx1"/>
              </a:solidFill>
              <a:prstDash val="sysDot"/>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grpSp>
        <p:nvGrpSpPr>
          <p:cNvPr id="15" name="Group 14"/>
          <p:cNvGrpSpPr/>
          <p:nvPr/>
        </p:nvGrpSpPr>
        <p:grpSpPr>
          <a:xfrm>
            <a:off x="9406103" y="3726726"/>
            <a:ext cx="2169998" cy="2565056"/>
            <a:chOff x="9406103" y="3726726"/>
            <a:chExt cx="2169998" cy="2565056"/>
          </a:xfrm>
        </p:grpSpPr>
        <p:sp>
          <p:nvSpPr>
            <p:cNvPr id="24" name="Freeform 3"/>
            <p:cNvSpPr>
              <a:spLocks/>
            </p:cNvSpPr>
            <p:nvPr/>
          </p:nvSpPr>
          <p:spPr bwMode="auto">
            <a:xfrm>
              <a:off x="10576240" y="3726726"/>
              <a:ext cx="999861" cy="1406947"/>
            </a:xfrm>
            <a:custGeom>
              <a:avLst/>
              <a:gdLst>
                <a:gd name="T0" fmla="*/ 0 w 557"/>
                <a:gd name="T1" fmla="*/ 1101725 h 694"/>
                <a:gd name="T2" fmla="*/ 0 w 557"/>
                <a:gd name="T3" fmla="*/ 701675 h 694"/>
                <a:gd name="T4" fmla="*/ 884238 w 557"/>
                <a:gd name="T5" fmla="*/ 0 h 694"/>
                <a:gd name="T6" fmla="*/ 0 60000 65536"/>
                <a:gd name="T7" fmla="*/ 0 60000 65536"/>
                <a:gd name="T8" fmla="*/ 0 60000 65536"/>
                <a:gd name="T9" fmla="*/ 0 w 557"/>
                <a:gd name="T10" fmla="*/ 0 h 694"/>
                <a:gd name="T11" fmla="*/ 557 w 557"/>
                <a:gd name="T12" fmla="*/ 694 h 694"/>
                <a:gd name="connsiteX0" fmla="*/ 0 w 10000"/>
                <a:gd name="connsiteY0" fmla="*/ 10250 h 10250"/>
                <a:gd name="connsiteX1" fmla="*/ 0 w 10000"/>
                <a:gd name="connsiteY1" fmla="*/ 6619 h 10250"/>
                <a:gd name="connsiteX2" fmla="*/ 10000 w 10000"/>
                <a:gd name="connsiteY2" fmla="*/ 0 h 10250"/>
                <a:gd name="connsiteX0" fmla="*/ 0 w 9423"/>
                <a:gd name="connsiteY0" fmla="*/ 10642 h 10642"/>
                <a:gd name="connsiteX1" fmla="*/ 0 w 9423"/>
                <a:gd name="connsiteY1" fmla="*/ 7011 h 10642"/>
                <a:gd name="connsiteX2" fmla="*/ 9423 w 9423"/>
                <a:gd name="connsiteY2" fmla="*/ 0 h 10642"/>
                <a:gd name="connsiteX0" fmla="*/ 0 w 10000"/>
                <a:gd name="connsiteY0" fmla="*/ 10000 h 10000"/>
                <a:gd name="connsiteX1" fmla="*/ 0 w 10000"/>
                <a:gd name="connsiteY1" fmla="*/ 6588 h 10000"/>
                <a:gd name="connsiteX2" fmla="*/ 10000 w 10000"/>
                <a:gd name="connsiteY2" fmla="*/ 0 h 10000"/>
                <a:gd name="connsiteX0" fmla="*/ 0 w 10000"/>
                <a:gd name="connsiteY0" fmla="*/ 10000 h 10000"/>
                <a:gd name="connsiteX1" fmla="*/ 0 w 10000"/>
                <a:gd name="connsiteY1" fmla="*/ 6588 h 10000"/>
                <a:gd name="connsiteX2" fmla="*/ 10000 w 10000"/>
                <a:gd name="connsiteY2" fmla="*/ 0 h 10000"/>
                <a:gd name="connsiteX0" fmla="*/ 0 w 10000"/>
                <a:gd name="connsiteY0" fmla="*/ 10000 h 10000"/>
                <a:gd name="connsiteX1" fmla="*/ 0 w 10000"/>
                <a:gd name="connsiteY1" fmla="*/ 6588 h 10000"/>
                <a:gd name="connsiteX2" fmla="*/ 10000 w 10000"/>
                <a:gd name="connsiteY2" fmla="*/ 0 h 10000"/>
              </a:gdLst>
              <a:ahLst/>
              <a:cxnLst>
                <a:cxn ang="0">
                  <a:pos x="connsiteX0" y="connsiteY0"/>
                </a:cxn>
                <a:cxn ang="0">
                  <a:pos x="connsiteX1" y="connsiteY1"/>
                </a:cxn>
                <a:cxn ang="0">
                  <a:pos x="connsiteX2" y="connsiteY2"/>
                </a:cxn>
              </a:cxnLst>
              <a:rect l="l" t="t" r="r" b="b"/>
              <a:pathLst>
                <a:path w="10000" h="10000">
                  <a:moveTo>
                    <a:pt x="0" y="10000"/>
                  </a:moveTo>
                  <a:lnTo>
                    <a:pt x="0" y="6588"/>
                  </a:lnTo>
                  <a:cubicBezTo>
                    <a:pt x="3490" y="4392"/>
                    <a:pt x="6699" y="2264"/>
                    <a:pt x="10000" y="0"/>
                  </a:cubicBezTo>
                </a:path>
              </a:pathLst>
            </a:custGeom>
            <a:noFill/>
            <a:ln w="19050">
              <a:solidFill>
                <a:srgbClr val="000099"/>
              </a:solidFill>
              <a:round/>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txBody>
            <a:bodyPr/>
            <a:lstStyle/>
            <a:p>
              <a:endParaRPr lang="en-US" sz="4114"/>
            </a:p>
          </p:txBody>
        </p:sp>
        <p:sp>
          <p:nvSpPr>
            <p:cNvPr id="25" name="Freeform 3"/>
            <p:cNvSpPr>
              <a:spLocks/>
            </p:cNvSpPr>
            <p:nvPr/>
          </p:nvSpPr>
          <p:spPr bwMode="auto">
            <a:xfrm>
              <a:off x="9406103" y="4884835"/>
              <a:ext cx="999861" cy="1406947"/>
            </a:xfrm>
            <a:custGeom>
              <a:avLst/>
              <a:gdLst>
                <a:gd name="T0" fmla="*/ 0 w 557"/>
                <a:gd name="T1" fmla="*/ 1101725 h 694"/>
                <a:gd name="T2" fmla="*/ 0 w 557"/>
                <a:gd name="T3" fmla="*/ 701675 h 694"/>
                <a:gd name="T4" fmla="*/ 884238 w 557"/>
                <a:gd name="T5" fmla="*/ 0 h 694"/>
                <a:gd name="T6" fmla="*/ 0 60000 65536"/>
                <a:gd name="T7" fmla="*/ 0 60000 65536"/>
                <a:gd name="T8" fmla="*/ 0 60000 65536"/>
                <a:gd name="T9" fmla="*/ 0 w 557"/>
                <a:gd name="T10" fmla="*/ 0 h 694"/>
                <a:gd name="T11" fmla="*/ 557 w 557"/>
                <a:gd name="T12" fmla="*/ 694 h 694"/>
                <a:gd name="connsiteX0" fmla="*/ 0 w 10000"/>
                <a:gd name="connsiteY0" fmla="*/ 10250 h 10250"/>
                <a:gd name="connsiteX1" fmla="*/ 0 w 10000"/>
                <a:gd name="connsiteY1" fmla="*/ 6619 h 10250"/>
                <a:gd name="connsiteX2" fmla="*/ 10000 w 10000"/>
                <a:gd name="connsiteY2" fmla="*/ 0 h 10250"/>
                <a:gd name="connsiteX0" fmla="*/ 0 w 9423"/>
                <a:gd name="connsiteY0" fmla="*/ 10642 h 10642"/>
                <a:gd name="connsiteX1" fmla="*/ 0 w 9423"/>
                <a:gd name="connsiteY1" fmla="*/ 7011 h 10642"/>
                <a:gd name="connsiteX2" fmla="*/ 9423 w 9423"/>
                <a:gd name="connsiteY2" fmla="*/ 0 h 10642"/>
                <a:gd name="connsiteX0" fmla="*/ 0 w 10000"/>
                <a:gd name="connsiteY0" fmla="*/ 10000 h 10000"/>
                <a:gd name="connsiteX1" fmla="*/ 0 w 10000"/>
                <a:gd name="connsiteY1" fmla="*/ 6588 h 10000"/>
                <a:gd name="connsiteX2" fmla="*/ 10000 w 10000"/>
                <a:gd name="connsiteY2" fmla="*/ 0 h 10000"/>
                <a:gd name="connsiteX0" fmla="*/ 0 w 10000"/>
                <a:gd name="connsiteY0" fmla="*/ 10000 h 10000"/>
                <a:gd name="connsiteX1" fmla="*/ 0 w 10000"/>
                <a:gd name="connsiteY1" fmla="*/ 6588 h 10000"/>
                <a:gd name="connsiteX2" fmla="*/ 10000 w 10000"/>
                <a:gd name="connsiteY2" fmla="*/ 0 h 10000"/>
                <a:gd name="connsiteX0" fmla="*/ 0 w 10000"/>
                <a:gd name="connsiteY0" fmla="*/ 10000 h 10000"/>
                <a:gd name="connsiteX1" fmla="*/ 0 w 10000"/>
                <a:gd name="connsiteY1" fmla="*/ 6588 h 10000"/>
                <a:gd name="connsiteX2" fmla="*/ 10000 w 10000"/>
                <a:gd name="connsiteY2" fmla="*/ 0 h 10000"/>
              </a:gdLst>
              <a:ahLst/>
              <a:cxnLst>
                <a:cxn ang="0">
                  <a:pos x="connsiteX0" y="connsiteY0"/>
                </a:cxn>
                <a:cxn ang="0">
                  <a:pos x="connsiteX1" y="connsiteY1"/>
                </a:cxn>
                <a:cxn ang="0">
                  <a:pos x="connsiteX2" y="connsiteY2"/>
                </a:cxn>
              </a:cxnLst>
              <a:rect l="l" t="t" r="r" b="b"/>
              <a:pathLst>
                <a:path w="10000" h="10000">
                  <a:moveTo>
                    <a:pt x="0" y="10000"/>
                  </a:moveTo>
                  <a:lnTo>
                    <a:pt x="0" y="6588"/>
                  </a:lnTo>
                  <a:cubicBezTo>
                    <a:pt x="3490" y="4392"/>
                    <a:pt x="6699" y="2264"/>
                    <a:pt x="10000" y="0"/>
                  </a:cubicBezTo>
                </a:path>
              </a:pathLst>
            </a:custGeom>
            <a:noFill/>
            <a:ln w="19050">
              <a:solidFill>
                <a:srgbClr val="000099"/>
              </a:solidFill>
              <a:round/>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txBody>
            <a:bodyPr/>
            <a:lstStyle/>
            <a:p>
              <a:endParaRPr lang="en-US" sz="4114"/>
            </a:p>
          </p:txBody>
        </p:sp>
      </p:grpSp>
      <p:grpSp>
        <p:nvGrpSpPr>
          <p:cNvPr id="13" name="Group 12"/>
          <p:cNvGrpSpPr/>
          <p:nvPr/>
        </p:nvGrpSpPr>
        <p:grpSpPr>
          <a:xfrm>
            <a:off x="11128736" y="2150087"/>
            <a:ext cx="2039238" cy="1406947"/>
            <a:chOff x="11128736" y="2150087"/>
            <a:chExt cx="2039238" cy="1406947"/>
          </a:xfrm>
        </p:grpSpPr>
        <p:sp>
          <p:nvSpPr>
            <p:cNvPr id="41991" name="Freeform 8"/>
            <p:cNvSpPr>
              <a:spLocks/>
            </p:cNvSpPr>
            <p:nvPr/>
          </p:nvSpPr>
          <p:spPr bwMode="auto">
            <a:xfrm>
              <a:off x="12033882" y="2257970"/>
              <a:ext cx="775336" cy="758192"/>
            </a:xfrm>
            <a:custGeom>
              <a:avLst/>
              <a:gdLst>
                <a:gd name="T0" fmla="*/ 0 w 288"/>
                <a:gd name="T1" fmla="*/ 487363 h 240"/>
                <a:gd name="T2" fmla="*/ 646113 w 288"/>
                <a:gd name="T3" fmla="*/ 487363 h 240"/>
                <a:gd name="T4" fmla="*/ 646113 w 288"/>
                <a:gd name="T5" fmla="*/ 0 h 240"/>
                <a:gd name="T6" fmla="*/ 0 60000 65536"/>
                <a:gd name="T7" fmla="*/ 0 60000 65536"/>
                <a:gd name="T8" fmla="*/ 0 60000 65536"/>
                <a:gd name="T9" fmla="*/ 0 w 288"/>
                <a:gd name="T10" fmla="*/ 0 h 240"/>
                <a:gd name="T11" fmla="*/ 288 w 288"/>
                <a:gd name="T12" fmla="*/ 240 h 240"/>
              </a:gdLst>
              <a:ahLst/>
              <a:cxnLst>
                <a:cxn ang="T6">
                  <a:pos x="T0" y="T1"/>
                </a:cxn>
                <a:cxn ang="T7">
                  <a:pos x="T2" y="T3"/>
                </a:cxn>
                <a:cxn ang="T8">
                  <a:pos x="T4" y="T5"/>
                </a:cxn>
              </a:cxnLst>
              <a:rect l="T9" t="T10" r="T11" b="T12"/>
              <a:pathLst>
                <a:path w="288" h="240">
                  <a:moveTo>
                    <a:pt x="0" y="240"/>
                  </a:moveTo>
                  <a:lnTo>
                    <a:pt x="288" y="240"/>
                  </a:lnTo>
                  <a:lnTo>
                    <a:pt x="288" y="0"/>
                  </a:lnTo>
                </a:path>
              </a:pathLst>
            </a:custGeom>
            <a:noFill/>
            <a:ln w="9525">
              <a:solidFill>
                <a:schemeClr val="tx1"/>
              </a:solidFill>
              <a:round/>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txBody>
            <a:bodyPr/>
            <a:lstStyle/>
            <a:p>
              <a:endParaRPr lang="en-US" sz="4114"/>
            </a:p>
          </p:txBody>
        </p:sp>
        <p:sp>
          <p:nvSpPr>
            <p:cNvPr id="41992" name="Text Box 9"/>
            <p:cNvSpPr txBox="1">
              <a:spLocks noChangeArrowheads="1"/>
            </p:cNvSpPr>
            <p:nvPr/>
          </p:nvSpPr>
          <p:spPr bwMode="auto">
            <a:xfrm>
              <a:off x="12781330" y="2212866"/>
              <a:ext cx="386644" cy="53553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Arial" charset="0"/>
                  <a:ea typeface="Heiti SC Light" charset="0"/>
                  <a:cs typeface="Heiti SC Light" charset="0"/>
                  <a:sym typeface="Arial" charset="0"/>
                </a:defRPr>
              </a:lvl1pPr>
              <a:lvl2pPr marL="742950" indent="-285750" eaLnBrk="0" hangingPunct="0">
                <a:defRPr sz="2400">
                  <a:solidFill>
                    <a:srgbClr val="000000"/>
                  </a:solidFill>
                  <a:latin typeface="Arial" charset="0"/>
                  <a:ea typeface="Heiti SC Light" charset="0"/>
                  <a:cs typeface="Heiti SC Light" charset="0"/>
                  <a:sym typeface="Arial" charset="0"/>
                </a:defRPr>
              </a:lvl2pPr>
              <a:lvl3pPr marL="1143000" indent="-228600" eaLnBrk="0" hangingPunct="0">
                <a:defRPr sz="2400">
                  <a:solidFill>
                    <a:srgbClr val="000000"/>
                  </a:solidFill>
                  <a:latin typeface="Arial" charset="0"/>
                  <a:ea typeface="Heiti SC Light" charset="0"/>
                  <a:cs typeface="Heiti SC Light" charset="0"/>
                  <a:sym typeface="Arial" charset="0"/>
                </a:defRPr>
              </a:lvl3pPr>
              <a:lvl4pPr marL="1600200" indent="-228600" eaLnBrk="0" hangingPunct="0">
                <a:defRPr sz="2400">
                  <a:solidFill>
                    <a:srgbClr val="000000"/>
                  </a:solidFill>
                  <a:latin typeface="Arial" charset="0"/>
                  <a:ea typeface="Heiti SC Light" charset="0"/>
                  <a:cs typeface="Heiti SC Light" charset="0"/>
                  <a:sym typeface="Arial" charset="0"/>
                </a:defRPr>
              </a:lvl4pPr>
              <a:lvl5pPr marL="2057400" indent="-228600" eaLnBrk="0" hangingPunct="0">
                <a:defRPr sz="2400">
                  <a:solidFill>
                    <a:srgbClr val="000000"/>
                  </a:solidFill>
                  <a:latin typeface="Arial" charset="0"/>
                  <a:ea typeface="Heiti SC Light" charset="0"/>
                  <a:cs typeface="Heiti SC Light"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9pPr>
            </a:lstStyle>
            <a:p>
              <a:pPr eaLnBrk="1" hangingPunct="1"/>
              <a:r>
                <a:rPr lang="en-US" sz="2880">
                  <a:latin typeface="Symbol" charset="0"/>
                </a:rPr>
                <a:t>r</a:t>
              </a:r>
            </a:p>
          </p:txBody>
        </p:sp>
        <p:sp>
          <p:nvSpPr>
            <p:cNvPr id="41996" name="Line 14"/>
            <p:cNvSpPr>
              <a:spLocks noChangeShapeType="1"/>
            </p:cNvSpPr>
            <p:nvPr/>
          </p:nvSpPr>
          <p:spPr bwMode="auto">
            <a:xfrm>
              <a:off x="11513546" y="3073921"/>
              <a:ext cx="365760" cy="0"/>
            </a:xfrm>
            <a:prstGeom prst="line">
              <a:avLst/>
            </a:prstGeom>
            <a:noFill/>
            <a:ln w="9525">
              <a:solidFill>
                <a:schemeClr val="tx1"/>
              </a:solidFill>
              <a:round/>
              <a:headEnd/>
              <a:tailEn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sp>
          <p:nvSpPr>
            <p:cNvPr id="41997" name="Line 15"/>
            <p:cNvSpPr>
              <a:spLocks noChangeShapeType="1"/>
            </p:cNvSpPr>
            <p:nvPr/>
          </p:nvSpPr>
          <p:spPr bwMode="auto">
            <a:xfrm>
              <a:off x="11513546" y="3531121"/>
              <a:ext cx="365760" cy="0"/>
            </a:xfrm>
            <a:prstGeom prst="line">
              <a:avLst/>
            </a:prstGeom>
            <a:noFill/>
            <a:ln w="9525">
              <a:solidFill>
                <a:schemeClr val="tx1"/>
              </a:solidFill>
              <a:round/>
              <a:headEnd/>
              <a:tailEn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sp>
          <p:nvSpPr>
            <p:cNvPr id="41998" name="Line 17"/>
            <p:cNvSpPr>
              <a:spLocks noChangeShapeType="1"/>
            </p:cNvSpPr>
            <p:nvPr/>
          </p:nvSpPr>
          <p:spPr bwMode="auto">
            <a:xfrm>
              <a:off x="11696426" y="3073921"/>
              <a:ext cx="0" cy="457200"/>
            </a:xfrm>
            <a:prstGeom prst="line">
              <a:avLst/>
            </a:prstGeom>
            <a:noFill/>
            <a:ln w="9525">
              <a:solidFill>
                <a:schemeClr val="tx1"/>
              </a:solidFill>
              <a:round/>
              <a:headEnd type="triangle" w="med" len="med"/>
              <a:tailEnd type="triangle" w="med" len="me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sp>
          <p:nvSpPr>
            <p:cNvPr id="41999" name="Text Box 18"/>
            <p:cNvSpPr txBox="1">
              <a:spLocks noChangeArrowheads="1"/>
            </p:cNvSpPr>
            <p:nvPr/>
          </p:nvSpPr>
          <p:spPr bwMode="auto">
            <a:xfrm>
              <a:off x="11128736" y="2932952"/>
              <a:ext cx="407484" cy="53553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Arial" charset="0"/>
                  <a:ea typeface="Heiti SC Light" charset="0"/>
                  <a:cs typeface="Heiti SC Light" charset="0"/>
                  <a:sym typeface="Arial" charset="0"/>
                </a:defRPr>
              </a:lvl1pPr>
              <a:lvl2pPr marL="742950" indent="-285750" eaLnBrk="0" hangingPunct="0">
                <a:defRPr sz="2400">
                  <a:solidFill>
                    <a:srgbClr val="000000"/>
                  </a:solidFill>
                  <a:latin typeface="Arial" charset="0"/>
                  <a:ea typeface="Heiti SC Light" charset="0"/>
                  <a:cs typeface="Heiti SC Light" charset="0"/>
                  <a:sym typeface="Arial" charset="0"/>
                </a:defRPr>
              </a:lvl2pPr>
              <a:lvl3pPr marL="1143000" indent="-228600" eaLnBrk="0" hangingPunct="0">
                <a:defRPr sz="2400">
                  <a:solidFill>
                    <a:srgbClr val="000000"/>
                  </a:solidFill>
                  <a:latin typeface="Arial" charset="0"/>
                  <a:ea typeface="Heiti SC Light" charset="0"/>
                  <a:cs typeface="Heiti SC Light" charset="0"/>
                  <a:sym typeface="Arial" charset="0"/>
                </a:defRPr>
              </a:lvl3pPr>
              <a:lvl4pPr marL="1600200" indent="-228600" eaLnBrk="0" hangingPunct="0">
                <a:defRPr sz="2400">
                  <a:solidFill>
                    <a:srgbClr val="000000"/>
                  </a:solidFill>
                  <a:latin typeface="Arial" charset="0"/>
                  <a:ea typeface="Heiti SC Light" charset="0"/>
                  <a:cs typeface="Heiti SC Light" charset="0"/>
                  <a:sym typeface="Arial" charset="0"/>
                </a:defRPr>
              </a:lvl4pPr>
              <a:lvl5pPr marL="2057400" indent="-228600" eaLnBrk="0" hangingPunct="0">
                <a:defRPr sz="2400">
                  <a:solidFill>
                    <a:srgbClr val="000000"/>
                  </a:solidFill>
                  <a:latin typeface="Arial" charset="0"/>
                  <a:ea typeface="Heiti SC Light" charset="0"/>
                  <a:cs typeface="Heiti SC Light"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9pPr>
            </a:lstStyle>
            <a:p>
              <a:pPr eaLnBrk="1" hangingPunct="1"/>
              <a:r>
                <a:rPr lang="en-US" sz="2880">
                  <a:latin typeface="Symbol" charset="0"/>
                </a:rPr>
                <a:t>s</a:t>
              </a:r>
            </a:p>
          </p:txBody>
        </p:sp>
        <p:sp>
          <p:nvSpPr>
            <p:cNvPr id="26" name="Freeform 3"/>
            <p:cNvSpPr>
              <a:spLocks/>
            </p:cNvSpPr>
            <p:nvPr/>
          </p:nvSpPr>
          <p:spPr bwMode="auto">
            <a:xfrm>
              <a:off x="11942405" y="2150087"/>
              <a:ext cx="999861" cy="1406947"/>
            </a:xfrm>
            <a:custGeom>
              <a:avLst/>
              <a:gdLst>
                <a:gd name="T0" fmla="*/ 0 w 557"/>
                <a:gd name="T1" fmla="*/ 1101725 h 694"/>
                <a:gd name="T2" fmla="*/ 0 w 557"/>
                <a:gd name="T3" fmla="*/ 701675 h 694"/>
                <a:gd name="T4" fmla="*/ 884238 w 557"/>
                <a:gd name="T5" fmla="*/ 0 h 694"/>
                <a:gd name="T6" fmla="*/ 0 60000 65536"/>
                <a:gd name="T7" fmla="*/ 0 60000 65536"/>
                <a:gd name="T8" fmla="*/ 0 60000 65536"/>
                <a:gd name="T9" fmla="*/ 0 w 557"/>
                <a:gd name="T10" fmla="*/ 0 h 694"/>
                <a:gd name="T11" fmla="*/ 557 w 557"/>
                <a:gd name="T12" fmla="*/ 694 h 694"/>
                <a:gd name="connsiteX0" fmla="*/ 0 w 10000"/>
                <a:gd name="connsiteY0" fmla="*/ 10250 h 10250"/>
                <a:gd name="connsiteX1" fmla="*/ 0 w 10000"/>
                <a:gd name="connsiteY1" fmla="*/ 6619 h 10250"/>
                <a:gd name="connsiteX2" fmla="*/ 10000 w 10000"/>
                <a:gd name="connsiteY2" fmla="*/ 0 h 10250"/>
                <a:gd name="connsiteX0" fmla="*/ 0 w 9423"/>
                <a:gd name="connsiteY0" fmla="*/ 10642 h 10642"/>
                <a:gd name="connsiteX1" fmla="*/ 0 w 9423"/>
                <a:gd name="connsiteY1" fmla="*/ 7011 h 10642"/>
                <a:gd name="connsiteX2" fmla="*/ 9423 w 9423"/>
                <a:gd name="connsiteY2" fmla="*/ 0 h 10642"/>
                <a:gd name="connsiteX0" fmla="*/ 0 w 10000"/>
                <a:gd name="connsiteY0" fmla="*/ 10000 h 10000"/>
                <a:gd name="connsiteX1" fmla="*/ 0 w 10000"/>
                <a:gd name="connsiteY1" fmla="*/ 6588 h 10000"/>
                <a:gd name="connsiteX2" fmla="*/ 10000 w 10000"/>
                <a:gd name="connsiteY2" fmla="*/ 0 h 10000"/>
                <a:gd name="connsiteX0" fmla="*/ 0 w 10000"/>
                <a:gd name="connsiteY0" fmla="*/ 10000 h 10000"/>
                <a:gd name="connsiteX1" fmla="*/ 0 w 10000"/>
                <a:gd name="connsiteY1" fmla="*/ 6588 h 10000"/>
                <a:gd name="connsiteX2" fmla="*/ 10000 w 10000"/>
                <a:gd name="connsiteY2" fmla="*/ 0 h 10000"/>
                <a:gd name="connsiteX0" fmla="*/ 0 w 10000"/>
                <a:gd name="connsiteY0" fmla="*/ 10000 h 10000"/>
                <a:gd name="connsiteX1" fmla="*/ 0 w 10000"/>
                <a:gd name="connsiteY1" fmla="*/ 6588 h 10000"/>
                <a:gd name="connsiteX2" fmla="*/ 10000 w 10000"/>
                <a:gd name="connsiteY2" fmla="*/ 0 h 10000"/>
              </a:gdLst>
              <a:ahLst/>
              <a:cxnLst>
                <a:cxn ang="0">
                  <a:pos x="connsiteX0" y="connsiteY0"/>
                </a:cxn>
                <a:cxn ang="0">
                  <a:pos x="connsiteX1" y="connsiteY1"/>
                </a:cxn>
                <a:cxn ang="0">
                  <a:pos x="connsiteX2" y="connsiteY2"/>
                </a:cxn>
              </a:cxnLst>
              <a:rect l="l" t="t" r="r" b="b"/>
              <a:pathLst>
                <a:path w="10000" h="10000">
                  <a:moveTo>
                    <a:pt x="0" y="10000"/>
                  </a:moveTo>
                  <a:lnTo>
                    <a:pt x="0" y="6588"/>
                  </a:lnTo>
                  <a:cubicBezTo>
                    <a:pt x="3490" y="4392"/>
                    <a:pt x="6699" y="2264"/>
                    <a:pt x="10000" y="0"/>
                  </a:cubicBezTo>
                </a:path>
              </a:pathLst>
            </a:custGeom>
            <a:noFill/>
            <a:ln w="19050">
              <a:solidFill>
                <a:srgbClr val="000099"/>
              </a:solidFill>
              <a:round/>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txBody>
            <a:bodyPr/>
            <a:lstStyle/>
            <a:p>
              <a:endParaRPr lang="en-US" sz="4114"/>
            </a:p>
          </p:txBody>
        </p:sp>
      </p:grpSp>
      <p:grpSp>
        <p:nvGrpSpPr>
          <p:cNvPr id="14" name="Group 13"/>
          <p:cNvGrpSpPr/>
          <p:nvPr/>
        </p:nvGrpSpPr>
        <p:grpSpPr>
          <a:xfrm>
            <a:off x="7280667" y="2263685"/>
            <a:ext cx="6282933" cy="4716697"/>
            <a:chOff x="7280667" y="2263685"/>
            <a:chExt cx="6282933" cy="4716697"/>
          </a:xfrm>
        </p:grpSpPr>
        <p:sp>
          <p:nvSpPr>
            <p:cNvPr id="41987" name="Freeform 4"/>
            <p:cNvSpPr>
              <a:spLocks/>
            </p:cNvSpPr>
            <p:nvPr/>
          </p:nvSpPr>
          <p:spPr bwMode="auto">
            <a:xfrm>
              <a:off x="8846818" y="2355126"/>
              <a:ext cx="4716782" cy="4206240"/>
            </a:xfrm>
            <a:custGeom>
              <a:avLst/>
              <a:gdLst>
                <a:gd name="T0" fmla="*/ 0 w 1056"/>
                <a:gd name="T1" fmla="*/ 0 h 768"/>
                <a:gd name="T2" fmla="*/ 0 w 1056"/>
                <a:gd name="T3" fmla="*/ 3197225 h 768"/>
                <a:gd name="T4" fmla="*/ 3122613 w 1056"/>
                <a:gd name="T5" fmla="*/ 3197225 h 768"/>
                <a:gd name="T6" fmla="*/ 0 60000 65536"/>
                <a:gd name="T7" fmla="*/ 0 60000 65536"/>
                <a:gd name="T8" fmla="*/ 0 60000 65536"/>
                <a:gd name="T9" fmla="*/ 0 w 1056"/>
                <a:gd name="T10" fmla="*/ 0 h 768"/>
                <a:gd name="T11" fmla="*/ 1056 w 1056"/>
                <a:gd name="T12" fmla="*/ 768 h 768"/>
              </a:gdLst>
              <a:ahLst/>
              <a:cxnLst>
                <a:cxn ang="T6">
                  <a:pos x="T0" y="T1"/>
                </a:cxn>
                <a:cxn ang="T7">
                  <a:pos x="T2" y="T3"/>
                </a:cxn>
                <a:cxn ang="T8">
                  <a:pos x="T4" y="T5"/>
                </a:cxn>
              </a:cxnLst>
              <a:rect l="T9" t="T10" r="T11" b="T12"/>
              <a:pathLst>
                <a:path w="1056" h="768">
                  <a:moveTo>
                    <a:pt x="0" y="0"/>
                  </a:moveTo>
                  <a:lnTo>
                    <a:pt x="0" y="768"/>
                  </a:lnTo>
                  <a:lnTo>
                    <a:pt x="1056" y="768"/>
                  </a:lnTo>
                </a:path>
              </a:pathLst>
            </a:custGeom>
            <a:noFill/>
            <a:ln w="38100">
              <a:solidFill>
                <a:schemeClr val="bg2">
                  <a:lumMod val="75000"/>
                </a:schemeClr>
              </a:solidFill>
              <a:round/>
              <a:headEnd type="triangle" w="med" len="med"/>
              <a:tailEnd type="triangle" w="med" len="me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txBody>
            <a:bodyPr/>
            <a:lstStyle/>
            <a:p>
              <a:endParaRPr lang="en-US" sz="4114"/>
            </a:p>
          </p:txBody>
        </p:sp>
        <p:sp>
          <p:nvSpPr>
            <p:cNvPr id="41988" name="Text Box 5"/>
            <p:cNvSpPr txBox="1">
              <a:spLocks noChangeArrowheads="1"/>
            </p:cNvSpPr>
            <p:nvPr/>
          </p:nvSpPr>
          <p:spPr bwMode="auto">
            <a:xfrm>
              <a:off x="12801307" y="6555650"/>
              <a:ext cx="707245" cy="42473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Arial" charset="0"/>
                  <a:ea typeface="Heiti SC Light" charset="0"/>
                  <a:cs typeface="Heiti SC Light" charset="0"/>
                  <a:sym typeface="Arial" charset="0"/>
                </a:defRPr>
              </a:lvl1pPr>
              <a:lvl2pPr marL="742950" indent="-285750" eaLnBrk="0" hangingPunct="0">
                <a:defRPr sz="2400">
                  <a:solidFill>
                    <a:srgbClr val="000000"/>
                  </a:solidFill>
                  <a:latin typeface="Arial" charset="0"/>
                  <a:ea typeface="Heiti SC Light" charset="0"/>
                  <a:cs typeface="Heiti SC Light" charset="0"/>
                  <a:sym typeface="Arial" charset="0"/>
                </a:defRPr>
              </a:lvl2pPr>
              <a:lvl3pPr marL="1143000" indent="-228600" eaLnBrk="0" hangingPunct="0">
                <a:defRPr sz="2400">
                  <a:solidFill>
                    <a:srgbClr val="000000"/>
                  </a:solidFill>
                  <a:latin typeface="Arial" charset="0"/>
                  <a:ea typeface="Heiti SC Light" charset="0"/>
                  <a:cs typeface="Heiti SC Light" charset="0"/>
                  <a:sym typeface="Arial" charset="0"/>
                </a:defRPr>
              </a:lvl3pPr>
              <a:lvl4pPr marL="1600200" indent="-228600" eaLnBrk="0" hangingPunct="0">
                <a:defRPr sz="2400">
                  <a:solidFill>
                    <a:srgbClr val="000000"/>
                  </a:solidFill>
                  <a:latin typeface="Arial" charset="0"/>
                  <a:ea typeface="Heiti SC Light" charset="0"/>
                  <a:cs typeface="Heiti SC Light" charset="0"/>
                  <a:sym typeface="Arial" charset="0"/>
                </a:defRPr>
              </a:lvl4pPr>
              <a:lvl5pPr marL="2057400" indent="-228600" eaLnBrk="0" hangingPunct="0">
                <a:defRPr sz="2400">
                  <a:solidFill>
                    <a:srgbClr val="000000"/>
                  </a:solidFill>
                  <a:latin typeface="Arial" charset="0"/>
                  <a:ea typeface="Heiti SC Light" charset="0"/>
                  <a:cs typeface="Heiti SC Light"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9pPr>
            </a:lstStyle>
            <a:p>
              <a:pPr eaLnBrk="1" hangingPunct="1"/>
              <a:r>
                <a:rPr lang="en-US" sz="2160">
                  <a:solidFill>
                    <a:schemeClr val="tx1"/>
                  </a:solidFill>
                </a:rPr>
                <a:t>time</a:t>
              </a:r>
            </a:p>
          </p:txBody>
        </p:sp>
        <p:sp>
          <p:nvSpPr>
            <p:cNvPr id="41989" name="Text Box 6"/>
            <p:cNvSpPr txBox="1">
              <a:spLocks noChangeArrowheads="1"/>
            </p:cNvSpPr>
            <p:nvPr/>
          </p:nvSpPr>
          <p:spPr bwMode="auto">
            <a:xfrm>
              <a:off x="7280667" y="2629445"/>
              <a:ext cx="1568057" cy="75713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Arial" charset="0"/>
                  <a:ea typeface="Heiti SC Light" charset="0"/>
                  <a:cs typeface="Heiti SC Light" charset="0"/>
                  <a:sym typeface="Arial" charset="0"/>
                </a:defRPr>
              </a:lvl1pPr>
              <a:lvl2pPr marL="742950" indent="-285750" eaLnBrk="0" hangingPunct="0">
                <a:defRPr sz="2400">
                  <a:solidFill>
                    <a:srgbClr val="000000"/>
                  </a:solidFill>
                  <a:latin typeface="Arial" charset="0"/>
                  <a:ea typeface="Heiti SC Light" charset="0"/>
                  <a:cs typeface="Heiti SC Light" charset="0"/>
                  <a:sym typeface="Arial" charset="0"/>
                </a:defRPr>
              </a:lvl2pPr>
              <a:lvl3pPr marL="1143000" indent="-228600" eaLnBrk="0" hangingPunct="0">
                <a:defRPr sz="2400">
                  <a:solidFill>
                    <a:srgbClr val="000000"/>
                  </a:solidFill>
                  <a:latin typeface="Arial" charset="0"/>
                  <a:ea typeface="Heiti SC Light" charset="0"/>
                  <a:cs typeface="Heiti SC Light" charset="0"/>
                  <a:sym typeface="Arial" charset="0"/>
                </a:defRPr>
              </a:lvl3pPr>
              <a:lvl4pPr marL="1600200" indent="-228600" eaLnBrk="0" hangingPunct="0">
                <a:defRPr sz="2400">
                  <a:solidFill>
                    <a:srgbClr val="000000"/>
                  </a:solidFill>
                  <a:latin typeface="Arial" charset="0"/>
                  <a:ea typeface="Heiti SC Light" charset="0"/>
                  <a:cs typeface="Heiti SC Light" charset="0"/>
                  <a:sym typeface="Arial" charset="0"/>
                </a:defRPr>
              </a:lvl4pPr>
              <a:lvl5pPr marL="2057400" indent="-228600" eaLnBrk="0" hangingPunct="0">
                <a:defRPr sz="2400">
                  <a:solidFill>
                    <a:srgbClr val="000000"/>
                  </a:solidFill>
                  <a:latin typeface="Arial" charset="0"/>
                  <a:ea typeface="Heiti SC Light" charset="0"/>
                  <a:cs typeface="Heiti SC Light"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9pPr>
            </a:lstStyle>
            <a:p>
              <a:pPr algn="r" eaLnBrk="1" hangingPunct="1"/>
              <a:r>
                <a:rPr lang="en-US" sz="2160" dirty="0"/>
                <a:t>Cumulative</a:t>
              </a:r>
            </a:p>
            <a:p>
              <a:pPr algn="r" eaLnBrk="1" hangingPunct="1"/>
              <a:r>
                <a:rPr lang="en-US" sz="2160" dirty="0"/>
                <a:t>bits</a:t>
              </a:r>
            </a:p>
          </p:txBody>
        </p:sp>
        <p:sp>
          <p:nvSpPr>
            <p:cNvPr id="41990" name="Line 7"/>
            <p:cNvSpPr>
              <a:spLocks noChangeShapeType="1"/>
            </p:cNvSpPr>
            <p:nvPr/>
          </p:nvSpPr>
          <p:spPr bwMode="auto">
            <a:xfrm flipV="1">
              <a:off x="8846819" y="2263685"/>
              <a:ext cx="4652010" cy="4297680"/>
            </a:xfrm>
            <a:prstGeom prst="line">
              <a:avLst/>
            </a:prstGeom>
            <a:noFill/>
            <a:ln w="9525" cap="rnd">
              <a:solidFill>
                <a:schemeClr val="tx1"/>
              </a:solidFill>
              <a:prstDash val="sysDot"/>
              <a:round/>
              <a:headEnd/>
              <a:tailEn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sp>
          <p:nvSpPr>
            <p:cNvPr id="23" name="Freeform 10"/>
            <p:cNvSpPr>
              <a:spLocks/>
            </p:cNvSpPr>
            <p:nvPr/>
          </p:nvSpPr>
          <p:spPr bwMode="auto">
            <a:xfrm>
              <a:off x="8873488" y="3335668"/>
              <a:ext cx="3677626" cy="3219982"/>
            </a:xfrm>
            <a:custGeom>
              <a:avLst/>
              <a:gdLst>
                <a:gd name="T0" fmla="*/ 0 w 1257"/>
                <a:gd name="T1" fmla="*/ 2525713 h 948"/>
                <a:gd name="T2" fmla="*/ 305042 w 1257"/>
                <a:gd name="T3" fmla="*/ 2400493 h 948"/>
                <a:gd name="T4" fmla="*/ 482236 w 1257"/>
                <a:gd name="T5" fmla="*/ 2288594 h 948"/>
                <a:gd name="T6" fmla="*/ 529338 w 1257"/>
                <a:gd name="T7" fmla="*/ 2219324 h 948"/>
                <a:gd name="T8" fmla="*/ 540553 w 1257"/>
                <a:gd name="T9" fmla="*/ 2176696 h 948"/>
                <a:gd name="T10" fmla="*/ 587655 w 1257"/>
                <a:gd name="T11" fmla="*/ 2091440 h 948"/>
                <a:gd name="T12" fmla="*/ 634758 w 1257"/>
                <a:gd name="T13" fmla="*/ 1966220 h 948"/>
                <a:gd name="T14" fmla="*/ 668402 w 1257"/>
                <a:gd name="T15" fmla="*/ 1841000 h 948"/>
                <a:gd name="T16" fmla="*/ 787279 w 1257"/>
                <a:gd name="T17" fmla="*/ 1689137 h 948"/>
                <a:gd name="T18" fmla="*/ 1256057 w 1257"/>
                <a:gd name="T19" fmla="*/ 1577238 h 948"/>
                <a:gd name="T20" fmla="*/ 1339047 w 1257"/>
                <a:gd name="T21" fmla="*/ 1505304 h 948"/>
                <a:gd name="T22" fmla="*/ 1386149 w 1257"/>
                <a:gd name="T23" fmla="*/ 1422712 h 948"/>
                <a:gd name="T24" fmla="*/ 1444466 w 1257"/>
                <a:gd name="T25" fmla="*/ 1004424 h 948"/>
                <a:gd name="T26" fmla="*/ 1513998 w 1257"/>
                <a:gd name="T27" fmla="*/ 849897 h 948"/>
                <a:gd name="T28" fmla="*/ 1644089 w 1257"/>
                <a:gd name="T29" fmla="*/ 753984 h 948"/>
                <a:gd name="T30" fmla="*/ 1774181 w 1257"/>
                <a:gd name="T31" fmla="*/ 668728 h 948"/>
                <a:gd name="T32" fmla="*/ 1879600 w 1257"/>
                <a:gd name="T33" fmla="*/ 599457 h 948"/>
                <a:gd name="T34" fmla="*/ 2220530 w 1257"/>
                <a:gd name="T35" fmla="*/ 586136 h 948"/>
                <a:gd name="T36" fmla="*/ 2373051 w 1257"/>
                <a:gd name="T37" fmla="*/ 391645 h 948"/>
                <a:gd name="T38" fmla="*/ 2478470 w 1257"/>
                <a:gd name="T39" fmla="*/ 250440 h 948"/>
                <a:gd name="T40" fmla="*/ 2548002 w 1257"/>
                <a:gd name="T41" fmla="*/ 223797 h 948"/>
                <a:gd name="T42" fmla="*/ 2761083 w 1257"/>
                <a:gd name="T43" fmla="*/ 55949 h 948"/>
                <a:gd name="T44" fmla="*/ 2819400 w 1257"/>
                <a:gd name="T45" fmla="*/ 0 h 94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257"/>
                <a:gd name="T70" fmla="*/ 0 h 948"/>
                <a:gd name="T71" fmla="*/ 1257 w 1257"/>
                <a:gd name="T72" fmla="*/ 948 h 948"/>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433 w 10000"/>
                <a:gd name="connsiteY7" fmla="*/ 5833 h 10000"/>
                <a:gd name="connsiteX8" fmla="*/ 2792 w 10000"/>
                <a:gd name="connsiteY8" fmla="*/ 6688 h 10000"/>
                <a:gd name="connsiteX9" fmla="*/ 4455 w 10000"/>
                <a:gd name="connsiteY9" fmla="*/ 6245 h 10000"/>
                <a:gd name="connsiteX10" fmla="*/ 4749 w 10000"/>
                <a:gd name="connsiteY10" fmla="*/ 5960 h 10000"/>
                <a:gd name="connsiteX11" fmla="*/ 4916 w 10000"/>
                <a:gd name="connsiteY11" fmla="*/ 5633 h 10000"/>
                <a:gd name="connsiteX12" fmla="*/ 5123 w 10000"/>
                <a:gd name="connsiteY12" fmla="*/ 3977 h 10000"/>
                <a:gd name="connsiteX13" fmla="*/ 5370 w 10000"/>
                <a:gd name="connsiteY13" fmla="*/ 3365 h 10000"/>
                <a:gd name="connsiteX14" fmla="*/ 5831 w 10000"/>
                <a:gd name="connsiteY14" fmla="*/ 2985 h 10000"/>
                <a:gd name="connsiteX15" fmla="*/ 6293 w 10000"/>
                <a:gd name="connsiteY15" fmla="*/ 2648 h 10000"/>
                <a:gd name="connsiteX16" fmla="*/ 6667 w 10000"/>
                <a:gd name="connsiteY16" fmla="*/ 2373 h 10000"/>
                <a:gd name="connsiteX17" fmla="*/ 7876 w 10000"/>
                <a:gd name="connsiteY17" fmla="*/ 2321 h 10000"/>
                <a:gd name="connsiteX18" fmla="*/ 8417 w 10000"/>
                <a:gd name="connsiteY18" fmla="*/ 1551 h 10000"/>
                <a:gd name="connsiteX19" fmla="*/ 8791 w 10000"/>
                <a:gd name="connsiteY19" fmla="*/ 992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433 w 10000"/>
                <a:gd name="connsiteY7" fmla="*/ 5833 h 10000"/>
                <a:gd name="connsiteX8" fmla="*/ 3227 w 10000"/>
                <a:gd name="connsiteY8" fmla="*/ 5544 h 10000"/>
                <a:gd name="connsiteX9" fmla="*/ 4455 w 10000"/>
                <a:gd name="connsiteY9" fmla="*/ 6245 h 10000"/>
                <a:gd name="connsiteX10" fmla="*/ 4749 w 10000"/>
                <a:gd name="connsiteY10" fmla="*/ 5960 h 10000"/>
                <a:gd name="connsiteX11" fmla="*/ 4916 w 10000"/>
                <a:gd name="connsiteY11" fmla="*/ 5633 h 10000"/>
                <a:gd name="connsiteX12" fmla="*/ 5123 w 10000"/>
                <a:gd name="connsiteY12" fmla="*/ 3977 h 10000"/>
                <a:gd name="connsiteX13" fmla="*/ 5370 w 10000"/>
                <a:gd name="connsiteY13" fmla="*/ 3365 h 10000"/>
                <a:gd name="connsiteX14" fmla="*/ 5831 w 10000"/>
                <a:gd name="connsiteY14" fmla="*/ 2985 h 10000"/>
                <a:gd name="connsiteX15" fmla="*/ 6293 w 10000"/>
                <a:gd name="connsiteY15" fmla="*/ 2648 h 10000"/>
                <a:gd name="connsiteX16" fmla="*/ 6667 w 10000"/>
                <a:gd name="connsiteY16" fmla="*/ 2373 h 10000"/>
                <a:gd name="connsiteX17" fmla="*/ 7876 w 10000"/>
                <a:gd name="connsiteY17" fmla="*/ 2321 h 10000"/>
                <a:gd name="connsiteX18" fmla="*/ 8417 w 10000"/>
                <a:gd name="connsiteY18" fmla="*/ 1551 h 10000"/>
                <a:gd name="connsiteX19" fmla="*/ 8791 w 10000"/>
                <a:gd name="connsiteY19" fmla="*/ 992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433 w 10000"/>
                <a:gd name="connsiteY7" fmla="*/ 5833 h 10000"/>
                <a:gd name="connsiteX8" fmla="*/ 3227 w 10000"/>
                <a:gd name="connsiteY8" fmla="*/ 5544 h 10000"/>
                <a:gd name="connsiteX9" fmla="*/ 4455 w 10000"/>
                <a:gd name="connsiteY9" fmla="*/ 5551 h 10000"/>
                <a:gd name="connsiteX10" fmla="*/ 4749 w 10000"/>
                <a:gd name="connsiteY10" fmla="*/ 5960 h 10000"/>
                <a:gd name="connsiteX11" fmla="*/ 4916 w 10000"/>
                <a:gd name="connsiteY11" fmla="*/ 5633 h 10000"/>
                <a:gd name="connsiteX12" fmla="*/ 5123 w 10000"/>
                <a:gd name="connsiteY12" fmla="*/ 3977 h 10000"/>
                <a:gd name="connsiteX13" fmla="*/ 5370 w 10000"/>
                <a:gd name="connsiteY13" fmla="*/ 3365 h 10000"/>
                <a:gd name="connsiteX14" fmla="*/ 5831 w 10000"/>
                <a:gd name="connsiteY14" fmla="*/ 2985 h 10000"/>
                <a:gd name="connsiteX15" fmla="*/ 6293 w 10000"/>
                <a:gd name="connsiteY15" fmla="*/ 2648 h 10000"/>
                <a:gd name="connsiteX16" fmla="*/ 6667 w 10000"/>
                <a:gd name="connsiteY16" fmla="*/ 2373 h 10000"/>
                <a:gd name="connsiteX17" fmla="*/ 7876 w 10000"/>
                <a:gd name="connsiteY17" fmla="*/ 2321 h 10000"/>
                <a:gd name="connsiteX18" fmla="*/ 8417 w 10000"/>
                <a:gd name="connsiteY18" fmla="*/ 1551 h 10000"/>
                <a:gd name="connsiteX19" fmla="*/ 8791 w 10000"/>
                <a:gd name="connsiteY19" fmla="*/ 992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433 w 10000"/>
                <a:gd name="connsiteY7" fmla="*/ 5833 h 10000"/>
                <a:gd name="connsiteX8" fmla="*/ 3227 w 10000"/>
                <a:gd name="connsiteY8" fmla="*/ 5544 h 10000"/>
                <a:gd name="connsiteX9" fmla="*/ 4455 w 10000"/>
                <a:gd name="connsiteY9" fmla="*/ 5551 h 10000"/>
                <a:gd name="connsiteX10" fmla="*/ 4749 w 10000"/>
                <a:gd name="connsiteY10" fmla="*/ 5960 h 10000"/>
                <a:gd name="connsiteX11" fmla="*/ 4916 w 10000"/>
                <a:gd name="connsiteY11" fmla="*/ 5148 h 10000"/>
                <a:gd name="connsiteX12" fmla="*/ 5123 w 10000"/>
                <a:gd name="connsiteY12" fmla="*/ 3977 h 10000"/>
                <a:gd name="connsiteX13" fmla="*/ 5370 w 10000"/>
                <a:gd name="connsiteY13" fmla="*/ 3365 h 10000"/>
                <a:gd name="connsiteX14" fmla="*/ 5831 w 10000"/>
                <a:gd name="connsiteY14" fmla="*/ 2985 h 10000"/>
                <a:gd name="connsiteX15" fmla="*/ 6293 w 10000"/>
                <a:gd name="connsiteY15" fmla="*/ 2648 h 10000"/>
                <a:gd name="connsiteX16" fmla="*/ 6667 w 10000"/>
                <a:gd name="connsiteY16" fmla="*/ 2373 h 10000"/>
                <a:gd name="connsiteX17" fmla="*/ 7876 w 10000"/>
                <a:gd name="connsiteY17" fmla="*/ 2321 h 10000"/>
                <a:gd name="connsiteX18" fmla="*/ 8417 w 10000"/>
                <a:gd name="connsiteY18" fmla="*/ 1551 h 10000"/>
                <a:gd name="connsiteX19" fmla="*/ 8791 w 10000"/>
                <a:gd name="connsiteY19" fmla="*/ 992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433 w 10000"/>
                <a:gd name="connsiteY7" fmla="*/ 5833 h 10000"/>
                <a:gd name="connsiteX8" fmla="*/ 3227 w 10000"/>
                <a:gd name="connsiteY8" fmla="*/ 5544 h 10000"/>
                <a:gd name="connsiteX9" fmla="*/ 4455 w 10000"/>
                <a:gd name="connsiteY9" fmla="*/ 5551 h 10000"/>
                <a:gd name="connsiteX10" fmla="*/ 4904 w 10000"/>
                <a:gd name="connsiteY10" fmla="*/ 5440 h 10000"/>
                <a:gd name="connsiteX11" fmla="*/ 4916 w 10000"/>
                <a:gd name="connsiteY11" fmla="*/ 5148 h 10000"/>
                <a:gd name="connsiteX12" fmla="*/ 5123 w 10000"/>
                <a:gd name="connsiteY12" fmla="*/ 3977 h 10000"/>
                <a:gd name="connsiteX13" fmla="*/ 5370 w 10000"/>
                <a:gd name="connsiteY13" fmla="*/ 3365 h 10000"/>
                <a:gd name="connsiteX14" fmla="*/ 5831 w 10000"/>
                <a:gd name="connsiteY14" fmla="*/ 2985 h 10000"/>
                <a:gd name="connsiteX15" fmla="*/ 6293 w 10000"/>
                <a:gd name="connsiteY15" fmla="*/ 2648 h 10000"/>
                <a:gd name="connsiteX16" fmla="*/ 6667 w 10000"/>
                <a:gd name="connsiteY16" fmla="*/ 2373 h 10000"/>
                <a:gd name="connsiteX17" fmla="*/ 7876 w 10000"/>
                <a:gd name="connsiteY17" fmla="*/ 2321 h 10000"/>
                <a:gd name="connsiteX18" fmla="*/ 8417 w 10000"/>
                <a:gd name="connsiteY18" fmla="*/ 1551 h 10000"/>
                <a:gd name="connsiteX19" fmla="*/ 8791 w 10000"/>
                <a:gd name="connsiteY19" fmla="*/ 992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433 w 10000"/>
                <a:gd name="connsiteY7" fmla="*/ 5833 h 10000"/>
                <a:gd name="connsiteX8" fmla="*/ 3227 w 10000"/>
                <a:gd name="connsiteY8" fmla="*/ 5544 h 10000"/>
                <a:gd name="connsiteX9" fmla="*/ 4455 w 10000"/>
                <a:gd name="connsiteY9" fmla="*/ 5551 h 10000"/>
                <a:gd name="connsiteX10" fmla="*/ 4904 w 10000"/>
                <a:gd name="connsiteY10" fmla="*/ 5440 h 10000"/>
                <a:gd name="connsiteX11" fmla="*/ 5040 w 10000"/>
                <a:gd name="connsiteY11" fmla="*/ 4905 h 10000"/>
                <a:gd name="connsiteX12" fmla="*/ 5123 w 10000"/>
                <a:gd name="connsiteY12" fmla="*/ 3977 h 10000"/>
                <a:gd name="connsiteX13" fmla="*/ 5370 w 10000"/>
                <a:gd name="connsiteY13" fmla="*/ 3365 h 10000"/>
                <a:gd name="connsiteX14" fmla="*/ 5831 w 10000"/>
                <a:gd name="connsiteY14" fmla="*/ 2985 h 10000"/>
                <a:gd name="connsiteX15" fmla="*/ 6293 w 10000"/>
                <a:gd name="connsiteY15" fmla="*/ 2648 h 10000"/>
                <a:gd name="connsiteX16" fmla="*/ 6667 w 10000"/>
                <a:gd name="connsiteY16" fmla="*/ 2373 h 10000"/>
                <a:gd name="connsiteX17" fmla="*/ 7876 w 10000"/>
                <a:gd name="connsiteY17" fmla="*/ 2321 h 10000"/>
                <a:gd name="connsiteX18" fmla="*/ 8417 w 10000"/>
                <a:gd name="connsiteY18" fmla="*/ 1551 h 10000"/>
                <a:gd name="connsiteX19" fmla="*/ 8791 w 10000"/>
                <a:gd name="connsiteY19" fmla="*/ 992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433 w 10000"/>
                <a:gd name="connsiteY7" fmla="*/ 5833 h 10000"/>
                <a:gd name="connsiteX8" fmla="*/ 3227 w 10000"/>
                <a:gd name="connsiteY8" fmla="*/ 5544 h 10000"/>
                <a:gd name="connsiteX9" fmla="*/ 4455 w 10000"/>
                <a:gd name="connsiteY9" fmla="*/ 5551 h 10000"/>
                <a:gd name="connsiteX10" fmla="*/ 5059 w 10000"/>
                <a:gd name="connsiteY10" fmla="*/ 5475 h 10000"/>
                <a:gd name="connsiteX11" fmla="*/ 5040 w 10000"/>
                <a:gd name="connsiteY11" fmla="*/ 4905 h 10000"/>
                <a:gd name="connsiteX12" fmla="*/ 5123 w 10000"/>
                <a:gd name="connsiteY12" fmla="*/ 3977 h 10000"/>
                <a:gd name="connsiteX13" fmla="*/ 5370 w 10000"/>
                <a:gd name="connsiteY13" fmla="*/ 3365 h 10000"/>
                <a:gd name="connsiteX14" fmla="*/ 5831 w 10000"/>
                <a:gd name="connsiteY14" fmla="*/ 2985 h 10000"/>
                <a:gd name="connsiteX15" fmla="*/ 6293 w 10000"/>
                <a:gd name="connsiteY15" fmla="*/ 2648 h 10000"/>
                <a:gd name="connsiteX16" fmla="*/ 6667 w 10000"/>
                <a:gd name="connsiteY16" fmla="*/ 2373 h 10000"/>
                <a:gd name="connsiteX17" fmla="*/ 7876 w 10000"/>
                <a:gd name="connsiteY17" fmla="*/ 2321 h 10000"/>
                <a:gd name="connsiteX18" fmla="*/ 8417 w 10000"/>
                <a:gd name="connsiteY18" fmla="*/ 1551 h 10000"/>
                <a:gd name="connsiteX19" fmla="*/ 8791 w 10000"/>
                <a:gd name="connsiteY19" fmla="*/ 992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433 w 10000"/>
                <a:gd name="connsiteY7" fmla="*/ 5833 h 10000"/>
                <a:gd name="connsiteX8" fmla="*/ 3227 w 10000"/>
                <a:gd name="connsiteY8" fmla="*/ 5544 h 10000"/>
                <a:gd name="connsiteX9" fmla="*/ 4455 w 10000"/>
                <a:gd name="connsiteY9" fmla="*/ 5551 h 10000"/>
                <a:gd name="connsiteX10" fmla="*/ 5059 w 10000"/>
                <a:gd name="connsiteY10" fmla="*/ 5302 h 10000"/>
                <a:gd name="connsiteX11" fmla="*/ 5040 w 10000"/>
                <a:gd name="connsiteY11" fmla="*/ 4905 h 10000"/>
                <a:gd name="connsiteX12" fmla="*/ 5123 w 10000"/>
                <a:gd name="connsiteY12" fmla="*/ 3977 h 10000"/>
                <a:gd name="connsiteX13" fmla="*/ 5370 w 10000"/>
                <a:gd name="connsiteY13" fmla="*/ 3365 h 10000"/>
                <a:gd name="connsiteX14" fmla="*/ 5831 w 10000"/>
                <a:gd name="connsiteY14" fmla="*/ 2985 h 10000"/>
                <a:gd name="connsiteX15" fmla="*/ 6293 w 10000"/>
                <a:gd name="connsiteY15" fmla="*/ 2648 h 10000"/>
                <a:gd name="connsiteX16" fmla="*/ 6667 w 10000"/>
                <a:gd name="connsiteY16" fmla="*/ 2373 h 10000"/>
                <a:gd name="connsiteX17" fmla="*/ 7876 w 10000"/>
                <a:gd name="connsiteY17" fmla="*/ 2321 h 10000"/>
                <a:gd name="connsiteX18" fmla="*/ 8417 w 10000"/>
                <a:gd name="connsiteY18" fmla="*/ 1551 h 10000"/>
                <a:gd name="connsiteX19" fmla="*/ 8791 w 10000"/>
                <a:gd name="connsiteY19" fmla="*/ 992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433 w 10000"/>
                <a:gd name="connsiteY7" fmla="*/ 5833 h 10000"/>
                <a:gd name="connsiteX8" fmla="*/ 3227 w 10000"/>
                <a:gd name="connsiteY8" fmla="*/ 5544 h 10000"/>
                <a:gd name="connsiteX9" fmla="*/ 4455 w 10000"/>
                <a:gd name="connsiteY9" fmla="*/ 5551 h 10000"/>
                <a:gd name="connsiteX10" fmla="*/ 5059 w 10000"/>
                <a:gd name="connsiteY10" fmla="*/ 5302 h 10000"/>
                <a:gd name="connsiteX11" fmla="*/ 5040 w 10000"/>
                <a:gd name="connsiteY11" fmla="*/ 4905 h 10000"/>
                <a:gd name="connsiteX12" fmla="*/ 5123 w 10000"/>
                <a:gd name="connsiteY12" fmla="*/ 3977 h 10000"/>
                <a:gd name="connsiteX13" fmla="*/ 5556 w 10000"/>
                <a:gd name="connsiteY13" fmla="*/ 1978 h 10000"/>
                <a:gd name="connsiteX14" fmla="*/ 5831 w 10000"/>
                <a:gd name="connsiteY14" fmla="*/ 2985 h 10000"/>
                <a:gd name="connsiteX15" fmla="*/ 6293 w 10000"/>
                <a:gd name="connsiteY15" fmla="*/ 2648 h 10000"/>
                <a:gd name="connsiteX16" fmla="*/ 6667 w 10000"/>
                <a:gd name="connsiteY16" fmla="*/ 2373 h 10000"/>
                <a:gd name="connsiteX17" fmla="*/ 7876 w 10000"/>
                <a:gd name="connsiteY17" fmla="*/ 2321 h 10000"/>
                <a:gd name="connsiteX18" fmla="*/ 8417 w 10000"/>
                <a:gd name="connsiteY18" fmla="*/ 1551 h 10000"/>
                <a:gd name="connsiteX19" fmla="*/ 8791 w 10000"/>
                <a:gd name="connsiteY19" fmla="*/ 992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433 w 10000"/>
                <a:gd name="connsiteY7" fmla="*/ 5833 h 10000"/>
                <a:gd name="connsiteX8" fmla="*/ 3227 w 10000"/>
                <a:gd name="connsiteY8" fmla="*/ 5544 h 10000"/>
                <a:gd name="connsiteX9" fmla="*/ 4455 w 10000"/>
                <a:gd name="connsiteY9" fmla="*/ 5551 h 10000"/>
                <a:gd name="connsiteX10" fmla="*/ 5059 w 10000"/>
                <a:gd name="connsiteY10" fmla="*/ 5302 h 10000"/>
                <a:gd name="connsiteX11" fmla="*/ 5040 w 10000"/>
                <a:gd name="connsiteY11" fmla="*/ 4905 h 10000"/>
                <a:gd name="connsiteX12" fmla="*/ 5123 w 10000"/>
                <a:gd name="connsiteY12" fmla="*/ 3977 h 10000"/>
                <a:gd name="connsiteX13" fmla="*/ 5556 w 10000"/>
                <a:gd name="connsiteY13" fmla="*/ 1978 h 10000"/>
                <a:gd name="connsiteX14" fmla="*/ 5924 w 10000"/>
                <a:gd name="connsiteY14" fmla="*/ 1043 h 10000"/>
                <a:gd name="connsiteX15" fmla="*/ 6293 w 10000"/>
                <a:gd name="connsiteY15" fmla="*/ 2648 h 10000"/>
                <a:gd name="connsiteX16" fmla="*/ 6667 w 10000"/>
                <a:gd name="connsiteY16" fmla="*/ 2373 h 10000"/>
                <a:gd name="connsiteX17" fmla="*/ 7876 w 10000"/>
                <a:gd name="connsiteY17" fmla="*/ 2321 h 10000"/>
                <a:gd name="connsiteX18" fmla="*/ 8417 w 10000"/>
                <a:gd name="connsiteY18" fmla="*/ 1551 h 10000"/>
                <a:gd name="connsiteX19" fmla="*/ 8791 w 10000"/>
                <a:gd name="connsiteY19" fmla="*/ 992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433 w 10000"/>
                <a:gd name="connsiteY7" fmla="*/ 5833 h 10000"/>
                <a:gd name="connsiteX8" fmla="*/ 3227 w 10000"/>
                <a:gd name="connsiteY8" fmla="*/ 5544 h 10000"/>
                <a:gd name="connsiteX9" fmla="*/ 4455 w 10000"/>
                <a:gd name="connsiteY9" fmla="*/ 5551 h 10000"/>
                <a:gd name="connsiteX10" fmla="*/ 5059 w 10000"/>
                <a:gd name="connsiteY10" fmla="*/ 5302 h 10000"/>
                <a:gd name="connsiteX11" fmla="*/ 5040 w 10000"/>
                <a:gd name="connsiteY11" fmla="*/ 4905 h 10000"/>
                <a:gd name="connsiteX12" fmla="*/ 5123 w 10000"/>
                <a:gd name="connsiteY12" fmla="*/ 3977 h 10000"/>
                <a:gd name="connsiteX13" fmla="*/ 5556 w 10000"/>
                <a:gd name="connsiteY13" fmla="*/ 1978 h 10000"/>
                <a:gd name="connsiteX14" fmla="*/ 5924 w 10000"/>
                <a:gd name="connsiteY14" fmla="*/ 1043 h 10000"/>
                <a:gd name="connsiteX15" fmla="*/ 6635 w 10000"/>
                <a:gd name="connsiteY15" fmla="*/ 1157 h 10000"/>
                <a:gd name="connsiteX16" fmla="*/ 6667 w 10000"/>
                <a:gd name="connsiteY16" fmla="*/ 2373 h 10000"/>
                <a:gd name="connsiteX17" fmla="*/ 7876 w 10000"/>
                <a:gd name="connsiteY17" fmla="*/ 2321 h 10000"/>
                <a:gd name="connsiteX18" fmla="*/ 8417 w 10000"/>
                <a:gd name="connsiteY18" fmla="*/ 1551 h 10000"/>
                <a:gd name="connsiteX19" fmla="*/ 8791 w 10000"/>
                <a:gd name="connsiteY19" fmla="*/ 992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433 w 10000"/>
                <a:gd name="connsiteY7" fmla="*/ 5833 h 10000"/>
                <a:gd name="connsiteX8" fmla="*/ 3227 w 10000"/>
                <a:gd name="connsiteY8" fmla="*/ 5544 h 10000"/>
                <a:gd name="connsiteX9" fmla="*/ 4455 w 10000"/>
                <a:gd name="connsiteY9" fmla="*/ 5551 h 10000"/>
                <a:gd name="connsiteX10" fmla="*/ 5059 w 10000"/>
                <a:gd name="connsiteY10" fmla="*/ 5302 h 10000"/>
                <a:gd name="connsiteX11" fmla="*/ 5040 w 10000"/>
                <a:gd name="connsiteY11" fmla="*/ 4905 h 10000"/>
                <a:gd name="connsiteX12" fmla="*/ 5123 w 10000"/>
                <a:gd name="connsiteY12" fmla="*/ 3977 h 10000"/>
                <a:gd name="connsiteX13" fmla="*/ 5556 w 10000"/>
                <a:gd name="connsiteY13" fmla="*/ 1978 h 10000"/>
                <a:gd name="connsiteX14" fmla="*/ 5924 w 10000"/>
                <a:gd name="connsiteY14" fmla="*/ 1043 h 10000"/>
                <a:gd name="connsiteX15" fmla="*/ 6635 w 10000"/>
                <a:gd name="connsiteY15" fmla="*/ 1157 h 10000"/>
                <a:gd name="connsiteX16" fmla="*/ 7288 w 10000"/>
                <a:gd name="connsiteY16" fmla="*/ 1021 h 10000"/>
                <a:gd name="connsiteX17" fmla="*/ 7876 w 10000"/>
                <a:gd name="connsiteY17" fmla="*/ 2321 h 10000"/>
                <a:gd name="connsiteX18" fmla="*/ 8417 w 10000"/>
                <a:gd name="connsiteY18" fmla="*/ 1551 h 10000"/>
                <a:gd name="connsiteX19" fmla="*/ 8791 w 10000"/>
                <a:gd name="connsiteY19" fmla="*/ 992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433 w 10000"/>
                <a:gd name="connsiteY7" fmla="*/ 5833 h 10000"/>
                <a:gd name="connsiteX8" fmla="*/ 3227 w 10000"/>
                <a:gd name="connsiteY8" fmla="*/ 5544 h 10000"/>
                <a:gd name="connsiteX9" fmla="*/ 4455 w 10000"/>
                <a:gd name="connsiteY9" fmla="*/ 5551 h 10000"/>
                <a:gd name="connsiteX10" fmla="*/ 5059 w 10000"/>
                <a:gd name="connsiteY10" fmla="*/ 5302 h 10000"/>
                <a:gd name="connsiteX11" fmla="*/ 5040 w 10000"/>
                <a:gd name="connsiteY11" fmla="*/ 4905 h 10000"/>
                <a:gd name="connsiteX12" fmla="*/ 5123 w 10000"/>
                <a:gd name="connsiteY12" fmla="*/ 3977 h 10000"/>
                <a:gd name="connsiteX13" fmla="*/ 5556 w 10000"/>
                <a:gd name="connsiteY13" fmla="*/ 1978 h 10000"/>
                <a:gd name="connsiteX14" fmla="*/ 5924 w 10000"/>
                <a:gd name="connsiteY14" fmla="*/ 1043 h 10000"/>
                <a:gd name="connsiteX15" fmla="*/ 6635 w 10000"/>
                <a:gd name="connsiteY15" fmla="*/ 1018 h 10000"/>
                <a:gd name="connsiteX16" fmla="*/ 7288 w 10000"/>
                <a:gd name="connsiteY16" fmla="*/ 1021 h 10000"/>
                <a:gd name="connsiteX17" fmla="*/ 7876 w 10000"/>
                <a:gd name="connsiteY17" fmla="*/ 2321 h 10000"/>
                <a:gd name="connsiteX18" fmla="*/ 8417 w 10000"/>
                <a:gd name="connsiteY18" fmla="*/ 1551 h 10000"/>
                <a:gd name="connsiteX19" fmla="*/ 8791 w 10000"/>
                <a:gd name="connsiteY19" fmla="*/ 992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433 w 10000"/>
                <a:gd name="connsiteY7" fmla="*/ 5833 h 10000"/>
                <a:gd name="connsiteX8" fmla="*/ 3227 w 10000"/>
                <a:gd name="connsiteY8" fmla="*/ 5544 h 10000"/>
                <a:gd name="connsiteX9" fmla="*/ 4455 w 10000"/>
                <a:gd name="connsiteY9" fmla="*/ 5551 h 10000"/>
                <a:gd name="connsiteX10" fmla="*/ 5059 w 10000"/>
                <a:gd name="connsiteY10" fmla="*/ 5302 h 10000"/>
                <a:gd name="connsiteX11" fmla="*/ 5040 w 10000"/>
                <a:gd name="connsiteY11" fmla="*/ 4905 h 10000"/>
                <a:gd name="connsiteX12" fmla="*/ 5123 w 10000"/>
                <a:gd name="connsiteY12" fmla="*/ 3977 h 10000"/>
                <a:gd name="connsiteX13" fmla="*/ 5556 w 10000"/>
                <a:gd name="connsiteY13" fmla="*/ 1978 h 10000"/>
                <a:gd name="connsiteX14" fmla="*/ 5924 w 10000"/>
                <a:gd name="connsiteY14" fmla="*/ 1043 h 10000"/>
                <a:gd name="connsiteX15" fmla="*/ 6635 w 10000"/>
                <a:gd name="connsiteY15" fmla="*/ 1018 h 10000"/>
                <a:gd name="connsiteX16" fmla="*/ 7288 w 10000"/>
                <a:gd name="connsiteY16" fmla="*/ 1021 h 10000"/>
                <a:gd name="connsiteX17" fmla="*/ 8093 w 10000"/>
                <a:gd name="connsiteY17" fmla="*/ 830 h 10000"/>
                <a:gd name="connsiteX18" fmla="*/ 8417 w 10000"/>
                <a:gd name="connsiteY18" fmla="*/ 1551 h 10000"/>
                <a:gd name="connsiteX19" fmla="*/ 8791 w 10000"/>
                <a:gd name="connsiteY19" fmla="*/ 992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433 w 10000"/>
                <a:gd name="connsiteY7" fmla="*/ 5833 h 10000"/>
                <a:gd name="connsiteX8" fmla="*/ 3227 w 10000"/>
                <a:gd name="connsiteY8" fmla="*/ 5544 h 10000"/>
                <a:gd name="connsiteX9" fmla="*/ 4455 w 10000"/>
                <a:gd name="connsiteY9" fmla="*/ 5551 h 10000"/>
                <a:gd name="connsiteX10" fmla="*/ 5059 w 10000"/>
                <a:gd name="connsiteY10" fmla="*/ 5302 h 10000"/>
                <a:gd name="connsiteX11" fmla="*/ 5040 w 10000"/>
                <a:gd name="connsiteY11" fmla="*/ 4905 h 10000"/>
                <a:gd name="connsiteX12" fmla="*/ 5123 w 10000"/>
                <a:gd name="connsiteY12" fmla="*/ 3977 h 10000"/>
                <a:gd name="connsiteX13" fmla="*/ 5556 w 10000"/>
                <a:gd name="connsiteY13" fmla="*/ 1978 h 10000"/>
                <a:gd name="connsiteX14" fmla="*/ 5924 w 10000"/>
                <a:gd name="connsiteY14" fmla="*/ 1043 h 10000"/>
                <a:gd name="connsiteX15" fmla="*/ 6635 w 10000"/>
                <a:gd name="connsiteY15" fmla="*/ 1018 h 10000"/>
                <a:gd name="connsiteX16" fmla="*/ 7288 w 10000"/>
                <a:gd name="connsiteY16" fmla="*/ 1021 h 10000"/>
                <a:gd name="connsiteX17" fmla="*/ 8093 w 10000"/>
                <a:gd name="connsiteY17" fmla="*/ 830 h 10000"/>
                <a:gd name="connsiteX18" fmla="*/ 8666 w 10000"/>
                <a:gd name="connsiteY18" fmla="*/ 441 h 10000"/>
                <a:gd name="connsiteX19" fmla="*/ 8791 w 10000"/>
                <a:gd name="connsiteY19" fmla="*/ 992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00 h 10000"/>
                <a:gd name="connsiteX1" fmla="*/ 1082 w 10000"/>
                <a:gd name="connsiteY1" fmla="*/ 9504 h 10000"/>
                <a:gd name="connsiteX2" fmla="*/ 1710 w 10000"/>
                <a:gd name="connsiteY2" fmla="*/ 9061 h 10000"/>
                <a:gd name="connsiteX3" fmla="*/ 1877 w 10000"/>
                <a:gd name="connsiteY3" fmla="*/ 8787 h 10000"/>
                <a:gd name="connsiteX4" fmla="*/ 1917 w 10000"/>
                <a:gd name="connsiteY4" fmla="*/ 8618 h 10000"/>
                <a:gd name="connsiteX5" fmla="*/ 2084 w 10000"/>
                <a:gd name="connsiteY5" fmla="*/ 8281 h 10000"/>
                <a:gd name="connsiteX6" fmla="*/ 2251 w 10000"/>
                <a:gd name="connsiteY6" fmla="*/ 7785 h 10000"/>
                <a:gd name="connsiteX7" fmla="*/ 2433 w 10000"/>
                <a:gd name="connsiteY7" fmla="*/ 5833 h 10000"/>
                <a:gd name="connsiteX8" fmla="*/ 3227 w 10000"/>
                <a:gd name="connsiteY8" fmla="*/ 5544 h 10000"/>
                <a:gd name="connsiteX9" fmla="*/ 4455 w 10000"/>
                <a:gd name="connsiteY9" fmla="*/ 5551 h 10000"/>
                <a:gd name="connsiteX10" fmla="*/ 5059 w 10000"/>
                <a:gd name="connsiteY10" fmla="*/ 5302 h 10000"/>
                <a:gd name="connsiteX11" fmla="*/ 5040 w 10000"/>
                <a:gd name="connsiteY11" fmla="*/ 4905 h 10000"/>
                <a:gd name="connsiteX12" fmla="*/ 5123 w 10000"/>
                <a:gd name="connsiteY12" fmla="*/ 3977 h 10000"/>
                <a:gd name="connsiteX13" fmla="*/ 5556 w 10000"/>
                <a:gd name="connsiteY13" fmla="*/ 1978 h 10000"/>
                <a:gd name="connsiteX14" fmla="*/ 5924 w 10000"/>
                <a:gd name="connsiteY14" fmla="*/ 1043 h 10000"/>
                <a:gd name="connsiteX15" fmla="*/ 6635 w 10000"/>
                <a:gd name="connsiteY15" fmla="*/ 1018 h 10000"/>
                <a:gd name="connsiteX16" fmla="*/ 7288 w 10000"/>
                <a:gd name="connsiteY16" fmla="*/ 1021 h 10000"/>
                <a:gd name="connsiteX17" fmla="*/ 8093 w 10000"/>
                <a:gd name="connsiteY17" fmla="*/ 830 h 10000"/>
                <a:gd name="connsiteX18" fmla="*/ 8666 w 10000"/>
                <a:gd name="connsiteY18" fmla="*/ 441 h 10000"/>
                <a:gd name="connsiteX19" fmla="*/ 9071 w 10000"/>
                <a:gd name="connsiteY19" fmla="*/ 56 h 10000"/>
                <a:gd name="connsiteX20" fmla="*/ 9037 w 10000"/>
                <a:gd name="connsiteY20" fmla="*/ 886 h 10000"/>
                <a:gd name="connsiteX21" fmla="*/ 9793 w 10000"/>
                <a:gd name="connsiteY21" fmla="*/ 222 h 10000"/>
                <a:gd name="connsiteX22" fmla="*/ 10000 w 10000"/>
                <a:gd name="connsiteY22" fmla="*/ 0 h 10000"/>
                <a:gd name="connsiteX0" fmla="*/ 0 w 10000"/>
                <a:gd name="connsiteY0" fmla="*/ 10057 h 10057"/>
                <a:gd name="connsiteX1" fmla="*/ 1082 w 10000"/>
                <a:gd name="connsiteY1" fmla="*/ 9561 h 10057"/>
                <a:gd name="connsiteX2" fmla="*/ 1710 w 10000"/>
                <a:gd name="connsiteY2" fmla="*/ 9118 h 10057"/>
                <a:gd name="connsiteX3" fmla="*/ 1877 w 10000"/>
                <a:gd name="connsiteY3" fmla="*/ 8844 h 10057"/>
                <a:gd name="connsiteX4" fmla="*/ 1917 w 10000"/>
                <a:gd name="connsiteY4" fmla="*/ 8675 h 10057"/>
                <a:gd name="connsiteX5" fmla="*/ 2084 w 10000"/>
                <a:gd name="connsiteY5" fmla="*/ 8338 h 10057"/>
                <a:gd name="connsiteX6" fmla="*/ 2251 w 10000"/>
                <a:gd name="connsiteY6" fmla="*/ 7842 h 10057"/>
                <a:gd name="connsiteX7" fmla="*/ 2433 w 10000"/>
                <a:gd name="connsiteY7" fmla="*/ 5890 h 10057"/>
                <a:gd name="connsiteX8" fmla="*/ 3227 w 10000"/>
                <a:gd name="connsiteY8" fmla="*/ 5601 h 10057"/>
                <a:gd name="connsiteX9" fmla="*/ 4455 w 10000"/>
                <a:gd name="connsiteY9" fmla="*/ 5608 h 10057"/>
                <a:gd name="connsiteX10" fmla="*/ 5059 w 10000"/>
                <a:gd name="connsiteY10" fmla="*/ 5359 h 10057"/>
                <a:gd name="connsiteX11" fmla="*/ 5040 w 10000"/>
                <a:gd name="connsiteY11" fmla="*/ 4962 h 10057"/>
                <a:gd name="connsiteX12" fmla="*/ 5123 w 10000"/>
                <a:gd name="connsiteY12" fmla="*/ 4034 h 10057"/>
                <a:gd name="connsiteX13" fmla="*/ 5556 w 10000"/>
                <a:gd name="connsiteY13" fmla="*/ 2035 h 10057"/>
                <a:gd name="connsiteX14" fmla="*/ 5924 w 10000"/>
                <a:gd name="connsiteY14" fmla="*/ 1100 h 10057"/>
                <a:gd name="connsiteX15" fmla="*/ 6635 w 10000"/>
                <a:gd name="connsiteY15" fmla="*/ 1075 h 10057"/>
                <a:gd name="connsiteX16" fmla="*/ 7288 w 10000"/>
                <a:gd name="connsiteY16" fmla="*/ 1078 h 10057"/>
                <a:gd name="connsiteX17" fmla="*/ 8093 w 10000"/>
                <a:gd name="connsiteY17" fmla="*/ 887 h 10057"/>
                <a:gd name="connsiteX18" fmla="*/ 8666 w 10000"/>
                <a:gd name="connsiteY18" fmla="*/ 498 h 10057"/>
                <a:gd name="connsiteX19" fmla="*/ 9071 w 10000"/>
                <a:gd name="connsiteY19" fmla="*/ 113 h 10057"/>
                <a:gd name="connsiteX20" fmla="*/ 9565 w 10000"/>
                <a:gd name="connsiteY20" fmla="*/ 7 h 10057"/>
                <a:gd name="connsiteX21" fmla="*/ 9793 w 10000"/>
                <a:gd name="connsiteY21" fmla="*/ 279 h 10057"/>
                <a:gd name="connsiteX22" fmla="*/ 10000 w 10000"/>
                <a:gd name="connsiteY22" fmla="*/ 57 h 10057"/>
                <a:gd name="connsiteX0" fmla="*/ 0 w 10203"/>
                <a:gd name="connsiteY0" fmla="*/ 10372 h 10372"/>
                <a:gd name="connsiteX1" fmla="*/ 1082 w 10203"/>
                <a:gd name="connsiteY1" fmla="*/ 9876 h 10372"/>
                <a:gd name="connsiteX2" fmla="*/ 1710 w 10203"/>
                <a:gd name="connsiteY2" fmla="*/ 9433 h 10372"/>
                <a:gd name="connsiteX3" fmla="*/ 1877 w 10203"/>
                <a:gd name="connsiteY3" fmla="*/ 9159 h 10372"/>
                <a:gd name="connsiteX4" fmla="*/ 1917 w 10203"/>
                <a:gd name="connsiteY4" fmla="*/ 8990 h 10372"/>
                <a:gd name="connsiteX5" fmla="*/ 2084 w 10203"/>
                <a:gd name="connsiteY5" fmla="*/ 8653 h 10372"/>
                <a:gd name="connsiteX6" fmla="*/ 2251 w 10203"/>
                <a:gd name="connsiteY6" fmla="*/ 8157 h 10372"/>
                <a:gd name="connsiteX7" fmla="*/ 2433 w 10203"/>
                <a:gd name="connsiteY7" fmla="*/ 6205 h 10372"/>
                <a:gd name="connsiteX8" fmla="*/ 3227 w 10203"/>
                <a:gd name="connsiteY8" fmla="*/ 5916 h 10372"/>
                <a:gd name="connsiteX9" fmla="*/ 4455 w 10203"/>
                <a:gd name="connsiteY9" fmla="*/ 5923 h 10372"/>
                <a:gd name="connsiteX10" fmla="*/ 5059 w 10203"/>
                <a:gd name="connsiteY10" fmla="*/ 5674 h 10372"/>
                <a:gd name="connsiteX11" fmla="*/ 5040 w 10203"/>
                <a:gd name="connsiteY11" fmla="*/ 5277 h 10372"/>
                <a:gd name="connsiteX12" fmla="*/ 5123 w 10203"/>
                <a:gd name="connsiteY12" fmla="*/ 4349 h 10372"/>
                <a:gd name="connsiteX13" fmla="*/ 5556 w 10203"/>
                <a:gd name="connsiteY13" fmla="*/ 2350 h 10372"/>
                <a:gd name="connsiteX14" fmla="*/ 5924 w 10203"/>
                <a:gd name="connsiteY14" fmla="*/ 1415 h 10372"/>
                <a:gd name="connsiteX15" fmla="*/ 6635 w 10203"/>
                <a:gd name="connsiteY15" fmla="*/ 1390 h 10372"/>
                <a:gd name="connsiteX16" fmla="*/ 7288 w 10203"/>
                <a:gd name="connsiteY16" fmla="*/ 1393 h 10372"/>
                <a:gd name="connsiteX17" fmla="*/ 8093 w 10203"/>
                <a:gd name="connsiteY17" fmla="*/ 1202 h 10372"/>
                <a:gd name="connsiteX18" fmla="*/ 8666 w 10203"/>
                <a:gd name="connsiteY18" fmla="*/ 813 h 10372"/>
                <a:gd name="connsiteX19" fmla="*/ 9071 w 10203"/>
                <a:gd name="connsiteY19" fmla="*/ 428 h 10372"/>
                <a:gd name="connsiteX20" fmla="*/ 9565 w 10203"/>
                <a:gd name="connsiteY20" fmla="*/ 322 h 10372"/>
                <a:gd name="connsiteX21" fmla="*/ 10197 w 10203"/>
                <a:gd name="connsiteY21" fmla="*/ 4 h 10372"/>
                <a:gd name="connsiteX22" fmla="*/ 10000 w 10203"/>
                <a:gd name="connsiteY22" fmla="*/ 372 h 10372"/>
                <a:gd name="connsiteX0" fmla="*/ 0 w 10870"/>
                <a:gd name="connsiteY0" fmla="*/ 10624 h 10624"/>
                <a:gd name="connsiteX1" fmla="*/ 1082 w 10870"/>
                <a:gd name="connsiteY1" fmla="*/ 10128 h 10624"/>
                <a:gd name="connsiteX2" fmla="*/ 1710 w 10870"/>
                <a:gd name="connsiteY2" fmla="*/ 9685 h 10624"/>
                <a:gd name="connsiteX3" fmla="*/ 1877 w 10870"/>
                <a:gd name="connsiteY3" fmla="*/ 9411 h 10624"/>
                <a:gd name="connsiteX4" fmla="*/ 1917 w 10870"/>
                <a:gd name="connsiteY4" fmla="*/ 9242 h 10624"/>
                <a:gd name="connsiteX5" fmla="*/ 2084 w 10870"/>
                <a:gd name="connsiteY5" fmla="*/ 8905 h 10624"/>
                <a:gd name="connsiteX6" fmla="*/ 2251 w 10870"/>
                <a:gd name="connsiteY6" fmla="*/ 8409 h 10624"/>
                <a:gd name="connsiteX7" fmla="*/ 2433 w 10870"/>
                <a:gd name="connsiteY7" fmla="*/ 6457 h 10624"/>
                <a:gd name="connsiteX8" fmla="*/ 3227 w 10870"/>
                <a:gd name="connsiteY8" fmla="*/ 6168 h 10624"/>
                <a:gd name="connsiteX9" fmla="*/ 4455 w 10870"/>
                <a:gd name="connsiteY9" fmla="*/ 6175 h 10624"/>
                <a:gd name="connsiteX10" fmla="*/ 5059 w 10870"/>
                <a:gd name="connsiteY10" fmla="*/ 5926 h 10624"/>
                <a:gd name="connsiteX11" fmla="*/ 5040 w 10870"/>
                <a:gd name="connsiteY11" fmla="*/ 5529 h 10624"/>
                <a:gd name="connsiteX12" fmla="*/ 5123 w 10870"/>
                <a:gd name="connsiteY12" fmla="*/ 4601 h 10624"/>
                <a:gd name="connsiteX13" fmla="*/ 5556 w 10870"/>
                <a:gd name="connsiteY13" fmla="*/ 2602 h 10624"/>
                <a:gd name="connsiteX14" fmla="*/ 5924 w 10870"/>
                <a:gd name="connsiteY14" fmla="*/ 1667 h 10624"/>
                <a:gd name="connsiteX15" fmla="*/ 6635 w 10870"/>
                <a:gd name="connsiteY15" fmla="*/ 1642 h 10624"/>
                <a:gd name="connsiteX16" fmla="*/ 7288 w 10870"/>
                <a:gd name="connsiteY16" fmla="*/ 1645 h 10624"/>
                <a:gd name="connsiteX17" fmla="*/ 8093 w 10870"/>
                <a:gd name="connsiteY17" fmla="*/ 1454 h 10624"/>
                <a:gd name="connsiteX18" fmla="*/ 8666 w 10870"/>
                <a:gd name="connsiteY18" fmla="*/ 1065 h 10624"/>
                <a:gd name="connsiteX19" fmla="*/ 9071 w 10870"/>
                <a:gd name="connsiteY19" fmla="*/ 680 h 10624"/>
                <a:gd name="connsiteX20" fmla="*/ 9565 w 10870"/>
                <a:gd name="connsiteY20" fmla="*/ 574 h 10624"/>
                <a:gd name="connsiteX21" fmla="*/ 10197 w 10870"/>
                <a:gd name="connsiteY21" fmla="*/ 256 h 10624"/>
                <a:gd name="connsiteX22" fmla="*/ 10870 w 10870"/>
                <a:gd name="connsiteY22" fmla="*/ 0 h 10624"/>
                <a:gd name="connsiteX0" fmla="*/ 0 w 10870"/>
                <a:gd name="connsiteY0" fmla="*/ 10624 h 10624"/>
                <a:gd name="connsiteX1" fmla="*/ 1082 w 10870"/>
                <a:gd name="connsiteY1" fmla="*/ 10128 h 10624"/>
                <a:gd name="connsiteX2" fmla="*/ 1710 w 10870"/>
                <a:gd name="connsiteY2" fmla="*/ 9685 h 10624"/>
                <a:gd name="connsiteX3" fmla="*/ 1877 w 10870"/>
                <a:gd name="connsiteY3" fmla="*/ 9411 h 10624"/>
                <a:gd name="connsiteX4" fmla="*/ 1917 w 10870"/>
                <a:gd name="connsiteY4" fmla="*/ 9242 h 10624"/>
                <a:gd name="connsiteX5" fmla="*/ 2084 w 10870"/>
                <a:gd name="connsiteY5" fmla="*/ 8905 h 10624"/>
                <a:gd name="connsiteX6" fmla="*/ 2251 w 10870"/>
                <a:gd name="connsiteY6" fmla="*/ 8409 h 10624"/>
                <a:gd name="connsiteX7" fmla="*/ 2433 w 10870"/>
                <a:gd name="connsiteY7" fmla="*/ 6457 h 10624"/>
                <a:gd name="connsiteX8" fmla="*/ 3227 w 10870"/>
                <a:gd name="connsiteY8" fmla="*/ 6168 h 10624"/>
                <a:gd name="connsiteX9" fmla="*/ 4455 w 10870"/>
                <a:gd name="connsiteY9" fmla="*/ 6175 h 10624"/>
                <a:gd name="connsiteX10" fmla="*/ 5059 w 10870"/>
                <a:gd name="connsiteY10" fmla="*/ 5926 h 10624"/>
                <a:gd name="connsiteX11" fmla="*/ 5133 w 10870"/>
                <a:gd name="connsiteY11" fmla="*/ 5529 h 10624"/>
                <a:gd name="connsiteX12" fmla="*/ 5123 w 10870"/>
                <a:gd name="connsiteY12" fmla="*/ 4601 h 10624"/>
                <a:gd name="connsiteX13" fmla="*/ 5556 w 10870"/>
                <a:gd name="connsiteY13" fmla="*/ 2602 h 10624"/>
                <a:gd name="connsiteX14" fmla="*/ 5924 w 10870"/>
                <a:gd name="connsiteY14" fmla="*/ 1667 h 10624"/>
                <a:gd name="connsiteX15" fmla="*/ 6635 w 10870"/>
                <a:gd name="connsiteY15" fmla="*/ 1642 h 10624"/>
                <a:gd name="connsiteX16" fmla="*/ 7288 w 10870"/>
                <a:gd name="connsiteY16" fmla="*/ 1645 h 10624"/>
                <a:gd name="connsiteX17" fmla="*/ 8093 w 10870"/>
                <a:gd name="connsiteY17" fmla="*/ 1454 h 10624"/>
                <a:gd name="connsiteX18" fmla="*/ 8666 w 10870"/>
                <a:gd name="connsiteY18" fmla="*/ 1065 h 10624"/>
                <a:gd name="connsiteX19" fmla="*/ 9071 w 10870"/>
                <a:gd name="connsiteY19" fmla="*/ 680 h 10624"/>
                <a:gd name="connsiteX20" fmla="*/ 9565 w 10870"/>
                <a:gd name="connsiteY20" fmla="*/ 574 h 10624"/>
                <a:gd name="connsiteX21" fmla="*/ 10197 w 10870"/>
                <a:gd name="connsiteY21" fmla="*/ 256 h 10624"/>
                <a:gd name="connsiteX22" fmla="*/ 10870 w 10870"/>
                <a:gd name="connsiteY22" fmla="*/ 0 h 10624"/>
                <a:gd name="connsiteX0" fmla="*/ 0 w 10870"/>
                <a:gd name="connsiteY0" fmla="*/ 10624 h 10624"/>
                <a:gd name="connsiteX1" fmla="*/ 1082 w 10870"/>
                <a:gd name="connsiteY1" fmla="*/ 10128 h 10624"/>
                <a:gd name="connsiteX2" fmla="*/ 1626 w 10870"/>
                <a:gd name="connsiteY2" fmla="*/ 9794 h 10624"/>
                <a:gd name="connsiteX3" fmla="*/ 1877 w 10870"/>
                <a:gd name="connsiteY3" fmla="*/ 9411 h 10624"/>
                <a:gd name="connsiteX4" fmla="*/ 1917 w 10870"/>
                <a:gd name="connsiteY4" fmla="*/ 9242 h 10624"/>
                <a:gd name="connsiteX5" fmla="*/ 2084 w 10870"/>
                <a:gd name="connsiteY5" fmla="*/ 8905 h 10624"/>
                <a:gd name="connsiteX6" fmla="*/ 2251 w 10870"/>
                <a:gd name="connsiteY6" fmla="*/ 8409 h 10624"/>
                <a:gd name="connsiteX7" fmla="*/ 2433 w 10870"/>
                <a:gd name="connsiteY7" fmla="*/ 6457 h 10624"/>
                <a:gd name="connsiteX8" fmla="*/ 3227 w 10870"/>
                <a:gd name="connsiteY8" fmla="*/ 6168 h 10624"/>
                <a:gd name="connsiteX9" fmla="*/ 4455 w 10870"/>
                <a:gd name="connsiteY9" fmla="*/ 6175 h 10624"/>
                <a:gd name="connsiteX10" fmla="*/ 5059 w 10870"/>
                <a:gd name="connsiteY10" fmla="*/ 5926 h 10624"/>
                <a:gd name="connsiteX11" fmla="*/ 5133 w 10870"/>
                <a:gd name="connsiteY11" fmla="*/ 5529 h 10624"/>
                <a:gd name="connsiteX12" fmla="*/ 5123 w 10870"/>
                <a:gd name="connsiteY12" fmla="*/ 4601 h 10624"/>
                <a:gd name="connsiteX13" fmla="*/ 5556 w 10870"/>
                <a:gd name="connsiteY13" fmla="*/ 2602 h 10624"/>
                <a:gd name="connsiteX14" fmla="*/ 5924 w 10870"/>
                <a:gd name="connsiteY14" fmla="*/ 1667 h 10624"/>
                <a:gd name="connsiteX15" fmla="*/ 6635 w 10870"/>
                <a:gd name="connsiteY15" fmla="*/ 1642 h 10624"/>
                <a:gd name="connsiteX16" fmla="*/ 7288 w 10870"/>
                <a:gd name="connsiteY16" fmla="*/ 1645 h 10624"/>
                <a:gd name="connsiteX17" fmla="*/ 8093 w 10870"/>
                <a:gd name="connsiteY17" fmla="*/ 1454 h 10624"/>
                <a:gd name="connsiteX18" fmla="*/ 8666 w 10870"/>
                <a:gd name="connsiteY18" fmla="*/ 1065 h 10624"/>
                <a:gd name="connsiteX19" fmla="*/ 9071 w 10870"/>
                <a:gd name="connsiteY19" fmla="*/ 680 h 10624"/>
                <a:gd name="connsiteX20" fmla="*/ 9565 w 10870"/>
                <a:gd name="connsiteY20" fmla="*/ 574 h 10624"/>
                <a:gd name="connsiteX21" fmla="*/ 10197 w 10870"/>
                <a:gd name="connsiteY21" fmla="*/ 256 h 10624"/>
                <a:gd name="connsiteX22" fmla="*/ 10870 w 10870"/>
                <a:gd name="connsiteY22" fmla="*/ 0 h 10624"/>
                <a:gd name="connsiteX0" fmla="*/ 0 w 10870"/>
                <a:gd name="connsiteY0" fmla="*/ 10624 h 10624"/>
                <a:gd name="connsiteX1" fmla="*/ 1082 w 10870"/>
                <a:gd name="connsiteY1" fmla="*/ 10128 h 10624"/>
                <a:gd name="connsiteX2" fmla="*/ 1626 w 10870"/>
                <a:gd name="connsiteY2" fmla="*/ 9794 h 10624"/>
                <a:gd name="connsiteX3" fmla="*/ 1877 w 10870"/>
                <a:gd name="connsiteY3" fmla="*/ 9411 h 10624"/>
                <a:gd name="connsiteX4" fmla="*/ 1917 w 10870"/>
                <a:gd name="connsiteY4" fmla="*/ 9242 h 10624"/>
                <a:gd name="connsiteX5" fmla="*/ 2084 w 10870"/>
                <a:gd name="connsiteY5" fmla="*/ 8905 h 10624"/>
                <a:gd name="connsiteX6" fmla="*/ 2251 w 10870"/>
                <a:gd name="connsiteY6" fmla="*/ 8409 h 10624"/>
                <a:gd name="connsiteX7" fmla="*/ 2433 w 10870"/>
                <a:gd name="connsiteY7" fmla="*/ 6457 h 10624"/>
                <a:gd name="connsiteX8" fmla="*/ 3227 w 10870"/>
                <a:gd name="connsiteY8" fmla="*/ 6168 h 10624"/>
                <a:gd name="connsiteX9" fmla="*/ 4455 w 10870"/>
                <a:gd name="connsiteY9" fmla="*/ 6175 h 10624"/>
                <a:gd name="connsiteX10" fmla="*/ 5059 w 10870"/>
                <a:gd name="connsiteY10" fmla="*/ 5926 h 10624"/>
                <a:gd name="connsiteX11" fmla="*/ 5133 w 10870"/>
                <a:gd name="connsiteY11" fmla="*/ 5529 h 10624"/>
                <a:gd name="connsiteX12" fmla="*/ 5123 w 10870"/>
                <a:gd name="connsiteY12" fmla="*/ 4601 h 10624"/>
                <a:gd name="connsiteX13" fmla="*/ 5556 w 10870"/>
                <a:gd name="connsiteY13" fmla="*/ 2602 h 10624"/>
                <a:gd name="connsiteX14" fmla="*/ 5924 w 10870"/>
                <a:gd name="connsiteY14" fmla="*/ 1667 h 10624"/>
                <a:gd name="connsiteX15" fmla="*/ 6635 w 10870"/>
                <a:gd name="connsiteY15" fmla="*/ 1642 h 10624"/>
                <a:gd name="connsiteX16" fmla="*/ 7288 w 10870"/>
                <a:gd name="connsiteY16" fmla="*/ 1645 h 10624"/>
                <a:gd name="connsiteX17" fmla="*/ 8093 w 10870"/>
                <a:gd name="connsiteY17" fmla="*/ 1454 h 10624"/>
                <a:gd name="connsiteX18" fmla="*/ 8666 w 10870"/>
                <a:gd name="connsiteY18" fmla="*/ 1065 h 10624"/>
                <a:gd name="connsiteX19" fmla="*/ 9071 w 10870"/>
                <a:gd name="connsiteY19" fmla="*/ 680 h 10624"/>
                <a:gd name="connsiteX20" fmla="*/ 9565 w 10870"/>
                <a:gd name="connsiteY20" fmla="*/ 574 h 10624"/>
                <a:gd name="connsiteX21" fmla="*/ 10197 w 10870"/>
                <a:gd name="connsiteY21" fmla="*/ 256 h 10624"/>
                <a:gd name="connsiteX22" fmla="*/ 10870 w 10870"/>
                <a:gd name="connsiteY22" fmla="*/ 0 h 10624"/>
                <a:gd name="connsiteX0" fmla="*/ 0 w 10870"/>
                <a:gd name="connsiteY0" fmla="*/ 10624 h 10624"/>
                <a:gd name="connsiteX1" fmla="*/ 1082 w 10870"/>
                <a:gd name="connsiteY1" fmla="*/ 10128 h 10624"/>
                <a:gd name="connsiteX2" fmla="*/ 1626 w 10870"/>
                <a:gd name="connsiteY2" fmla="*/ 9794 h 10624"/>
                <a:gd name="connsiteX3" fmla="*/ 1877 w 10870"/>
                <a:gd name="connsiteY3" fmla="*/ 9411 h 10624"/>
                <a:gd name="connsiteX4" fmla="*/ 1987 w 10870"/>
                <a:gd name="connsiteY4" fmla="*/ 9242 h 10624"/>
                <a:gd name="connsiteX5" fmla="*/ 2084 w 10870"/>
                <a:gd name="connsiteY5" fmla="*/ 8905 h 10624"/>
                <a:gd name="connsiteX6" fmla="*/ 2251 w 10870"/>
                <a:gd name="connsiteY6" fmla="*/ 8409 h 10624"/>
                <a:gd name="connsiteX7" fmla="*/ 2433 w 10870"/>
                <a:gd name="connsiteY7" fmla="*/ 6457 h 10624"/>
                <a:gd name="connsiteX8" fmla="*/ 3227 w 10870"/>
                <a:gd name="connsiteY8" fmla="*/ 6168 h 10624"/>
                <a:gd name="connsiteX9" fmla="*/ 4455 w 10870"/>
                <a:gd name="connsiteY9" fmla="*/ 6175 h 10624"/>
                <a:gd name="connsiteX10" fmla="*/ 5059 w 10870"/>
                <a:gd name="connsiteY10" fmla="*/ 5926 h 10624"/>
                <a:gd name="connsiteX11" fmla="*/ 5133 w 10870"/>
                <a:gd name="connsiteY11" fmla="*/ 5529 h 10624"/>
                <a:gd name="connsiteX12" fmla="*/ 5123 w 10870"/>
                <a:gd name="connsiteY12" fmla="*/ 4601 h 10624"/>
                <a:gd name="connsiteX13" fmla="*/ 5556 w 10870"/>
                <a:gd name="connsiteY13" fmla="*/ 2602 h 10624"/>
                <a:gd name="connsiteX14" fmla="*/ 5924 w 10870"/>
                <a:gd name="connsiteY14" fmla="*/ 1667 h 10624"/>
                <a:gd name="connsiteX15" fmla="*/ 6635 w 10870"/>
                <a:gd name="connsiteY15" fmla="*/ 1642 h 10624"/>
                <a:gd name="connsiteX16" fmla="*/ 7288 w 10870"/>
                <a:gd name="connsiteY16" fmla="*/ 1645 h 10624"/>
                <a:gd name="connsiteX17" fmla="*/ 8093 w 10870"/>
                <a:gd name="connsiteY17" fmla="*/ 1454 h 10624"/>
                <a:gd name="connsiteX18" fmla="*/ 8666 w 10870"/>
                <a:gd name="connsiteY18" fmla="*/ 1065 h 10624"/>
                <a:gd name="connsiteX19" fmla="*/ 9071 w 10870"/>
                <a:gd name="connsiteY19" fmla="*/ 680 h 10624"/>
                <a:gd name="connsiteX20" fmla="*/ 9565 w 10870"/>
                <a:gd name="connsiteY20" fmla="*/ 574 h 10624"/>
                <a:gd name="connsiteX21" fmla="*/ 10197 w 10870"/>
                <a:gd name="connsiteY21" fmla="*/ 256 h 10624"/>
                <a:gd name="connsiteX22" fmla="*/ 10870 w 10870"/>
                <a:gd name="connsiteY22" fmla="*/ 0 h 10624"/>
                <a:gd name="connsiteX0" fmla="*/ 0 w 10870"/>
                <a:gd name="connsiteY0" fmla="*/ 10624 h 10624"/>
                <a:gd name="connsiteX1" fmla="*/ 1082 w 10870"/>
                <a:gd name="connsiteY1" fmla="*/ 10128 h 10624"/>
                <a:gd name="connsiteX2" fmla="*/ 1626 w 10870"/>
                <a:gd name="connsiteY2" fmla="*/ 9794 h 10624"/>
                <a:gd name="connsiteX3" fmla="*/ 1877 w 10870"/>
                <a:gd name="connsiteY3" fmla="*/ 9411 h 10624"/>
                <a:gd name="connsiteX4" fmla="*/ 1987 w 10870"/>
                <a:gd name="connsiteY4" fmla="*/ 9242 h 10624"/>
                <a:gd name="connsiteX5" fmla="*/ 2084 w 10870"/>
                <a:gd name="connsiteY5" fmla="*/ 8905 h 10624"/>
                <a:gd name="connsiteX6" fmla="*/ 2251 w 10870"/>
                <a:gd name="connsiteY6" fmla="*/ 8409 h 10624"/>
                <a:gd name="connsiteX7" fmla="*/ 2433 w 10870"/>
                <a:gd name="connsiteY7" fmla="*/ 6457 h 10624"/>
                <a:gd name="connsiteX8" fmla="*/ 3227 w 10870"/>
                <a:gd name="connsiteY8" fmla="*/ 6168 h 10624"/>
                <a:gd name="connsiteX9" fmla="*/ 4455 w 10870"/>
                <a:gd name="connsiteY9" fmla="*/ 6175 h 10624"/>
                <a:gd name="connsiteX10" fmla="*/ 5059 w 10870"/>
                <a:gd name="connsiteY10" fmla="*/ 5926 h 10624"/>
                <a:gd name="connsiteX11" fmla="*/ 5133 w 10870"/>
                <a:gd name="connsiteY11" fmla="*/ 5529 h 10624"/>
                <a:gd name="connsiteX12" fmla="*/ 5123 w 10870"/>
                <a:gd name="connsiteY12" fmla="*/ 4601 h 10624"/>
                <a:gd name="connsiteX13" fmla="*/ 5556 w 10870"/>
                <a:gd name="connsiteY13" fmla="*/ 2602 h 10624"/>
                <a:gd name="connsiteX14" fmla="*/ 5924 w 10870"/>
                <a:gd name="connsiteY14" fmla="*/ 1667 h 10624"/>
                <a:gd name="connsiteX15" fmla="*/ 6635 w 10870"/>
                <a:gd name="connsiteY15" fmla="*/ 1642 h 10624"/>
                <a:gd name="connsiteX16" fmla="*/ 7288 w 10870"/>
                <a:gd name="connsiteY16" fmla="*/ 1645 h 10624"/>
                <a:gd name="connsiteX17" fmla="*/ 8093 w 10870"/>
                <a:gd name="connsiteY17" fmla="*/ 1454 h 10624"/>
                <a:gd name="connsiteX18" fmla="*/ 8666 w 10870"/>
                <a:gd name="connsiteY18" fmla="*/ 1065 h 10624"/>
                <a:gd name="connsiteX19" fmla="*/ 9071 w 10870"/>
                <a:gd name="connsiteY19" fmla="*/ 680 h 10624"/>
                <a:gd name="connsiteX20" fmla="*/ 9565 w 10870"/>
                <a:gd name="connsiteY20" fmla="*/ 574 h 10624"/>
                <a:gd name="connsiteX21" fmla="*/ 10197 w 10870"/>
                <a:gd name="connsiteY21" fmla="*/ 256 h 10624"/>
                <a:gd name="connsiteX22" fmla="*/ 10870 w 10870"/>
                <a:gd name="connsiteY22" fmla="*/ 0 h 10624"/>
                <a:gd name="connsiteX0" fmla="*/ 0 w 10870"/>
                <a:gd name="connsiteY0" fmla="*/ 10624 h 10624"/>
                <a:gd name="connsiteX1" fmla="*/ 1082 w 10870"/>
                <a:gd name="connsiteY1" fmla="*/ 10128 h 10624"/>
                <a:gd name="connsiteX2" fmla="*/ 1626 w 10870"/>
                <a:gd name="connsiteY2" fmla="*/ 9794 h 10624"/>
                <a:gd name="connsiteX3" fmla="*/ 1877 w 10870"/>
                <a:gd name="connsiteY3" fmla="*/ 9411 h 10624"/>
                <a:gd name="connsiteX4" fmla="*/ 1931 w 10870"/>
                <a:gd name="connsiteY4" fmla="*/ 9351 h 10624"/>
                <a:gd name="connsiteX5" fmla="*/ 2084 w 10870"/>
                <a:gd name="connsiteY5" fmla="*/ 8905 h 10624"/>
                <a:gd name="connsiteX6" fmla="*/ 2251 w 10870"/>
                <a:gd name="connsiteY6" fmla="*/ 8409 h 10624"/>
                <a:gd name="connsiteX7" fmla="*/ 2433 w 10870"/>
                <a:gd name="connsiteY7" fmla="*/ 6457 h 10624"/>
                <a:gd name="connsiteX8" fmla="*/ 3227 w 10870"/>
                <a:gd name="connsiteY8" fmla="*/ 6168 h 10624"/>
                <a:gd name="connsiteX9" fmla="*/ 4455 w 10870"/>
                <a:gd name="connsiteY9" fmla="*/ 6175 h 10624"/>
                <a:gd name="connsiteX10" fmla="*/ 5059 w 10870"/>
                <a:gd name="connsiteY10" fmla="*/ 5926 h 10624"/>
                <a:gd name="connsiteX11" fmla="*/ 5133 w 10870"/>
                <a:gd name="connsiteY11" fmla="*/ 5529 h 10624"/>
                <a:gd name="connsiteX12" fmla="*/ 5123 w 10870"/>
                <a:gd name="connsiteY12" fmla="*/ 4601 h 10624"/>
                <a:gd name="connsiteX13" fmla="*/ 5556 w 10870"/>
                <a:gd name="connsiteY13" fmla="*/ 2602 h 10624"/>
                <a:gd name="connsiteX14" fmla="*/ 5924 w 10870"/>
                <a:gd name="connsiteY14" fmla="*/ 1667 h 10624"/>
                <a:gd name="connsiteX15" fmla="*/ 6635 w 10870"/>
                <a:gd name="connsiteY15" fmla="*/ 1642 h 10624"/>
                <a:gd name="connsiteX16" fmla="*/ 7288 w 10870"/>
                <a:gd name="connsiteY16" fmla="*/ 1645 h 10624"/>
                <a:gd name="connsiteX17" fmla="*/ 8093 w 10870"/>
                <a:gd name="connsiteY17" fmla="*/ 1454 h 10624"/>
                <a:gd name="connsiteX18" fmla="*/ 8666 w 10870"/>
                <a:gd name="connsiteY18" fmla="*/ 1065 h 10624"/>
                <a:gd name="connsiteX19" fmla="*/ 9071 w 10870"/>
                <a:gd name="connsiteY19" fmla="*/ 680 h 10624"/>
                <a:gd name="connsiteX20" fmla="*/ 9565 w 10870"/>
                <a:gd name="connsiteY20" fmla="*/ 574 h 10624"/>
                <a:gd name="connsiteX21" fmla="*/ 10197 w 10870"/>
                <a:gd name="connsiteY21" fmla="*/ 256 h 10624"/>
                <a:gd name="connsiteX22" fmla="*/ 10870 w 10870"/>
                <a:gd name="connsiteY22" fmla="*/ 0 h 10624"/>
                <a:gd name="connsiteX0" fmla="*/ 0 w 10870"/>
                <a:gd name="connsiteY0" fmla="*/ 10624 h 10624"/>
                <a:gd name="connsiteX1" fmla="*/ 1082 w 10870"/>
                <a:gd name="connsiteY1" fmla="*/ 10128 h 10624"/>
                <a:gd name="connsiteX2" fmla="*/ 1626 w 10870"/>
                <a:gd name="connsiteY2" fmla="*/ 9794 h 10624"/>
                <a:gd name="connsiteX3" fmla="*/ 1877 w 10870"/>
                <a:gd name="connsiteY3" fmla="*/ 9411 h 10624"/>
                <a:gd name="connsiteX4" fmla="*/ 1931 w 10870"/>
                <a:gd name="connsiteY4" fmla="*/ 9351 h 10624"/>
                <a:gd name="connsiteX5" fmla="*/ 2084 w 10870"/>
                <a:gd name="connsiteY5" fmla="*/ 8905 h 10624"/>
                <a:gd name="connsiteX6" fmla="*/ 2251 w 10870"/>
                <a:gd name="connsiteY6" fmla="*/ 8409 h 10624"/>
                <a:gd name="connsiteX7" fmla="*/ 2433 w 10870"/>
                <a:gd name="connsiteY7" fmla="*/ 6457 h 10624"/>
                <a:gd name="connsiteX8" fmla="*/ 3227 w 10870"/>
                <a:gd name="connsiteY8" fmla="*/ 6168 h 10624"/>
                <a:gd name="connsiteX9" fmla="*/ 4455 w 10870"/>
                <a:gd name="connsiteY9" fmla="*/ 6175 h 10624"/>
                <a:gd name="connsiteX10" fmla="*/ 5059 w 10870"/>
                <a:gd name="connsiteY10" fmla="*/ 5926 h 10624"/>
                <a:gd name="connsiteX11" fmla="*/ 5133 w 10870"/>
                <a:gd name="connsiteY11" fmla="*/ 5529 h 10624"/>
                <a:gd name="connsiteX12" fmla="*/ 5123 w 10870"/>
                <a:gd name="connsiteY12" fmla="*/ 4601 h 10624"/>
                <a:gd name="connsiteX13" fmla="*/ 5556 w 10870"/>
                <a:gd name="connsiteY13" fmla="*/ 2602 h 10624"/>
                <a:gd name="connsiteX14" fmla="*/ 5924 w 10870"/>
                <a:gd name="connsiteY14" fmla="*/ 1667 h 10624"/>
                <a:gd name="connsiteX15" fmla="*/ 6635 w 10870"/>
                <a:gd name="connsiteY15" fmla="*/ 1642 h 10624"/>
                <a:gd name="connsiteX16" fmla="*/ 7288 w 10870"/>
                <a:gd name="connsiteY16" fmla="*/ 1645 h 10624"/>
                <a:gd name="connsiteX17" fmla="*/ 8093 w 10870"/>
                <a:gd name="connsiteY17" fmla="*/ 1454 h 10624"/>
                <a:gd name="connsiteX18" fmla="*/ 8666 w 10870"/>
                <a:gd name="connsiteY18" fmla="*/ 1065 h 10624"/>
                <a:gd name="connsiteX19" fmla="*/ 9071 w 10870"/>
                <a:gd name="connsiteY19" fmla="*/ 680 h 10624"/>
                <a:gd name="connsiteX20" fmla="*/ 9565 w 10870"/>
                <a:gd name="connsiteY20" fmla="*/ 574 h 10624"/>
                <a:gd name="connsiteX21" fmla="*/ 10197 w 10870"/>
                <a:gd name="connsiteY21" fmla="*/ 256 h 10624"/>
                <a:gd name="connsiteX22" fmla="*/ 10870 w 10870"/>
                <a:gd name="connsiteY22" fmla="*/ 0 h 10624"/>
                <a:gd name="connsiteX0" fmla="*/ 0 w 10870"/>
                <a:gd name="connsiteY0" fmla="*/ 10624 h 10624"/>
                <a:gd name="connsiteX1" fmla="*/ 1082 w 10870"/>
                <a:gd name="connsiteY1" fmla="*/ 10128 h 10624"/>
                <a:gd name="connsiteX2" fmla="*/ 1626 w 10870"/>
                <a:gd name="connsiteY2" fmla="*/ 9794 h 10624"/>
                <a:gd name="connsiteX3" fmla="*/ 1877 w 10870"/>
                <a:gd name="connsiteY3" fmla="*/ 9442 h 10624"/>
                <a:gd name="connsiteX4" fmla="*/ 1931 w 10870"/>
                <a:gd name="connsiteY4" fmla="*/ 9351 h 10624"/>
                <a:gd name="connsiteX5" fmla="*/ 2084 w 10870"/>
                <a:gd name="connsiteY5" fmla="*/ 8905 h 10624"/>
                <a:gd name="connsiteX6" fmla="*/ 2251 w 10870"/>
                <a:gd name="connsiteY6" fmla="*/ 8409 h 10624"/>
                <a:gd name="connsiteX7" fmla="*/ 2433 w 10870"/>
                <a:gd name="connsiteY7" fmla="*/ 6457 h 10624"/>
                <a:gd name="connsiteX8" fmla="*/ 3227 w 10870"/>
                <a:gd name="connsiteY8" fmla="*/ 6168 h 10624"/>
                <a:gd name="connsiteX9" fmla="*/ 4455 w 10870"/>
                <a:gd name="connsiteY9" fmla="*/ 6175 h 10624"/>
                <a:gd name="connsiteX10" fmla="*/ 5059 w 10870"/>
                <a:gd name="connsiteY10" fmla="*/ 5926 h 10624"/>
                <a:gd name="connsiteX11" fmla="*/ 5133 w 10870"/>
                <a:gd name="connsiteY11" fmla="*/ 5529 h 10624"/>
                <a:gd name="connsiteX12" fmla="*/ 5123 w 10870"/>
                <a:gd name="connsiteY12" fmla="*/ 4601 h 10624"/>
                <a:gd name="connsiteX13" fmla="*/ 5556 w 10870"/>
                <a:gd name="connsiteY13" fmla="*/ 2602 h 10624"/>
                <a:gd name="connsiteX14" fmla="*/ 5924 w 10870"/>
                <a:gd name="connsiteY14" fmla="*/ 1667 h 10624"/>
                <a:gd name="connsiteX15" fmla="*/ 6635 w 10870"/>
                <a:gd name="connsiteY15" fmla="*/ 1642 h 10624"/>
                <a:gd name="connsiteX16" fmla="*/ 7288 w 10870"/>
                <a:gd name="connsiteY16" fmla="*/ 1645 h 10624"/>
                <a:gd name="connsiteX17" fmla="*/ 8093 w 10870"/>
                <a:gd name="connsiteY17" fmla="*/ 1454 h 10624"/>
                <a:gd name="connsiteX18" fmla="*/ 8666 w 10870"/>
                <a:gd name="connsiteY18" fmla="*/ 1065 h 10624"/>
                <a:gd name="connsiteX19" fmla="*/ 9071 w 10870"/>
                <a:gd name="connsiteY19" fmla="*/ 680 h 10624"/>
                <a:gd name="connsiteX20" fmla="*/ 9565 w 10870"/>
                <a:gd name="connsiteY20" fmla="*/ 574 h 10624"/>
                <a:gd name="connsiteX21" fmla="*/ 10197 w 10870"/>
                <a:gd name="connsiteY21" fmla="*/ 256 h 10624"/>
                <a:gd name="connsiteX22" fmla="*/ 10870 w 10870"/>
                <a:gd name="connsiteY22" fmla="*/ 0 h 10624"/>
                <a:gd name="connsiteX0" fmla="*/ 0 w 10870"/>
                <a:gd name="connsiteY0" fmla="*/ 10624 h 10624"/>
                <a:gd name="connsiteX1" fmla="*/ 1082 w 10870"/>
                <a:gd name="connsiteY1" fmla="*/ 10128 h 10624"/>
                <a:gd name="connsiteX2" fmla="*/ 1626 w 10870"/>
                <a:gd name="connsiteY2" fmla="*/ 9794 h 10624"/>
                <a:gd name="connsiteX3" fmla="*/ 1877 w 10870"/>
                <a:gd name="connsiteY3" fmla="*/ 9442 h 10624"/>
                <a:gd name="connsiteX4" fmla="*/ 1973 w 10870"/>
                <a:gd name="connsiteY4" fmla="*/ 9304 h 10624"/>
                <a:gd name="connsiteX5" fmla="*/ 2084 w 10870"/>
                <a:gd name="connsiteY5" fmla="*/ 8905 h 10624"/>
                <a:gd name="connsiteX6" fmla="*/ 2251 w 10870"/>
                <a:gd name="connsiteY6" fmla="*/ 8409 h 10624"/>
                <a:gd name="connsiteX7" fmla="*/ 2433 w 10870"/>
                <a:gd name="connsiteY7" fmla="*/ 6457 h 10624"/>
                <a:gd name="connsiteX8" fmla="*/ 3227 w 10870"/>
                <a:gd name="connsiteY8" fmla="*/ 6168 h 10624"/>
                <a:gd name="connsiteX9" fmla="*/ 4455 w 10870"/>
                <a:gd name="connsiteY9" fmla="*/ 6175 h 10624"/>
                <a:gd name="connsiteX10" fmla="*/ 5059 w 10870"/>
                <a:gd name="connsiteY10" fmla="*/ 5926 h 10624"/>
                <a:gd name="connsiteX11" fmla="*/ 5133 w 10870"/>
                <a:gd name="connsiteY11" fmla="*/ 5529 h 10624"/>
                <a:gd name="connsiteX12" fmla="*/ 5123 w 10870"/>
                <a:gd name="connsiteY12" fmla="*/ 4601 h 10624"/>
                <a:gd name="connsiteX13" fmla="*/ 5556 w 10870"/>
                <a:gd name="connsiteY13" fmla="*/ 2602 h 10624"/>
                <a:gd name="connsiteX14" fmla="*/ 5924 w 10870"/>
                <a:gd name="connsiteY14" fmla="*/ 1667 h 10624"/>
                <a:gd name="connsiteX15" fmla="*/ 6635 w 10870"/>
                <a:gd name="connsiteY15" fmla="*/ 1642 h 10624"/>
                <a:gd name="connsiteX16" fmla="*/ 7288 w 10870"/>
                <a:gd name="connsiteY16" fmla="*/ 1645 h 10624"/>
                <a:gd name="connsiteX17" fmla="*/ 8093 w 10870"/>
                <a:gd name="connsiteY17" fmla="*/ 1454 h 10624"/>
                <a:gd name="connsiteX18" fmla="*/ 8666 w 10870"/>
                <a:gd name="connsiteY18" fmla="*/ 1065 h 10624"/>
                <a:gd name="connsiteX19" fmla="*/ 9071 w 10870"/>
                <a:gd name="connsiteY19" fmla="*/ 680 h 10624"/>
                <a:gd name="connsiteX20" fmla="*/ 9565 w 10870"/>
                <a:gd name="connsiteY20" fmla="*/ 574 h 10624"/>
                <a:gd name="connsiteX21" fmla="*/ 10197 w 10870"/>
                <a:gd name="connsiteY21" fmla="*/ 256 h 10624"/>
                <a:gd name="connsiteX22" fmla="*/ 10870 w 10870"/>
                <a:gd name="connsiteY22" fmla="*/ 0 h 10624"/>
                <a:gd name="connsiteX0" fmla="*/ 0 w 10870"/>
                <a:gd name="connsiteY0" fmla="*/ 10624 h 10624"/>
                <a:gd name="connsiteX1" fmla="*/ 1082 w 10870"/>
                <a:gd name="connsiteY1" fmla="*/ 10128 h 10624"/>
                <a:gd name="connsiteX2" fmla="*/ 1626 w 10870"/>
                <a:gd name="connsiteY2" fmla="*/ 9794 h 10624"/>
                <a:gd name="connsiteX3" fmla="*/ 1877 w 10870"/>
                <a:gd name="connsiteY3" fmla="*/ 9442 h 10624"/>
                <a:gd name="connsiteX4" fmla="*/ 1973 w 10870"/>
                <a:gd name="connsiteY4" fmla="*/ 9304 h 10624"/>
                <a:gd name="connsiteX5" fmla="*/ 2084 w 10870"/>
                <a:gd name="connsiteY5" fmla="*/ 8905 h 10624"/>
                <a:gd name="connsiteX6" fmla="*/ 2251 w 10870"/>
                <a:gd name="connsiteY6" fmla="*/ 8409 h 10624"/>
                <a:gd name="connsiteX7" fmla="*/ 2433 w 10870"/>
                <a:gd name="connsiteY7" fmla="*/ 6457 h 10624"/>
                <a:gd name="connsiteX8" fmla="*/ 3227 w 10870"/>
                <a:gd name="connsiteY8" fmla="*/ 6168 h 10624"/>
                <a:gd name="connsiteX9" fmla="*/ 4455 w 10870"/>
                <a:gd name="connsiteY9" fmla="*/ 6175 h 10624"/>
                <a:gd name="connsiteX10" fmla="*/ 5059 w 10870"/>
                <a:gd name="connsiteY10" fmla="*/ 5926 h 10624"/>
                <a:gd name="connsiteX11" fmla="*/ 5133 w 10870"/>
                <a:gd name="connsiteY11" fmla="*/ 5529 h 10624"/>
                <a:gd name="connsiteX12" fmla="*/ 5123 w 10870"/>
                <a:gd name="connsiteY12" fmla="*/ 4601 h 10624"/>
                <a:gd name="connsiteX13" fmla="*/ 5556 w 10870"/>
                <a:gd name="connsiteY13" fmla="*/ 2602 h 10624"/>
                <a:gd name="connsiteX14" fmla="*/ 5924 w 10870"/>
                <a:gd name="connsiteY14" fmla="*/ 1667 h 10624"/>
                <a:gd name="connsiteX15" fmla="*/ 6635 w 10870"/>
                <a:gd name="connsiteY15" fmla="*/ 1642 h 10624"/>
                <a:gd name="connsiteX16" fmla="*/ 7288 w 10870"/>
                <a:gd name="connsiteY16" fmla="*/ 1645 h 10624"/>
                <a:gd name="connsiteX17" fmla="*/ 8093 w 10870"/>
                <a:gd name="connsiteY17" fmla="*/ 1454 h 10624"/>
                <a:gd name="connsiteX18" fmla="*/ 8666 w 10870"/>
                <a:gd name="connsiteY18" fmla="*/ 1065 h 10624"/>
                <a:gd name="connsiteX19" fmla="*/ 9071 w 10870"/>
                <a:gd name="connsiteY19" fmla="*/ 680 h 10624"/>
                <a:gd name="connsiteX20" fmla="*/ 9565 w 10870"/>
                <a:gd name="connsiteY20" fmla="*/ 574 h 10624"/>
                <a:gd name="connsiteX21" fmla="*/ 10197 w 10870"/>
                <a:gd name="connsiteY21" fmla="*/ 256 h 10624"/>
                <a:gd name="connsiteX22" fmla="*/ 10870 w 10870"/>
                <a:gd name="connsiteY22" fmla="*/ 0 h 10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870" h="10624">
                  <a:moveTo>
                    <a:pt x="0" y="10624"/>
                  </a:moveTo>
                  <a:cubicBezTo>
                    <a:pt x="223" y="10297"/>
                    <a:pt x="772" y="10255"/>
                    <a:pt x="1082" y="10128"/>
                  </a:cubicBezTo>
                  <a:cubicBezTo>
                    <a:pt x="1281" y="9949"/>
                    <a:pt x="1396" y="9889"/>
                    <a:pt x="1626" y="9794"/>
                  </a:cubicBezTo>
                  <a:cubicBezTo>
                    <a:pt x="1869" y="9481"/>
                    <a:pt x="1663" y="9801"/>
                    <a:pt x="1877" y="9442"/>
                  </a:cubicBezTo>
                  <a:cubicBezTo>
                    <a:pt x="1909" y="9400"/>
                    <a:pt x="1949" y="9357"/>
                    <a:pt x="1973" y="9304"/>
                  </a:cubicBezTo>
                  <a:cubicBezTo>
                    <a:pt x="2119" y="8908"/>
                    <a:pt x="2038" y="9054"/>
                    <a:pt x="2084" y="8905"/>
                  </a:cubicBezTo>
                  <a:cubicBezTo>
                    <a:pt x="2130" y="8756"/>
                    <a:pt x="2172" y="8689"/>
                    <a:pt x="2251" y="8409"/>
                  </a:cubicBezTo>
                  <a:cubicBezTo>
                    <a:pt x="2291" y="8240"/>
                    <a:pt x="2270" y="6831"/>
                    <a:pt x="2433" y="6457"/>
                  </a:cubicBezTo>
                  <a:cubicBezTo>
                    <a:pt x="2596" y="6084"/>
                    <a:pt x="2890" y="6215"/>
                    <a:pt x="3227" y="6168"/>
                  </a:cubicBezTo>
                  <a:cubicBezTo>
                    <a:pt x="3564" y="6121"/>
                    <a:pt x="3890" y="6238"/>
                    <a:pt x="4455" y="6175"/>
                  </a:cubicBezTo>
                  <a:cubicBezTo>
                    <a:pt x="4694" y="6059"/>
                    <a:pt x="4948" y="6200"/>
                    <a:pt x="5059" y="5926"/>
                  </a:cubicBezTo>
                  <a:cubicBezTo>
                    <a:pt x="5107" y="5810"/>
                    <a:pt x="5122" y="5750"/>
                    <a:pt x="5133" y="5529"/>
                  </a:cubicBezTo>
                  <a:cubicBezTo>
                    <a:pt x="5144" y="5308"/>
                    <a:pt x="5076" y="5160"/>
                    <a:pt x="5123" y="4601"/>
                  </a:cubicBezTo>
                  <a:cubicBezTo>
                    <a:pt x="5155" y="4179"/>
                    <a:pt x="5301" y="2739"/>
                    <a:pt x="5556" y="2602"/>
                  </a:cubicBezTo>
                  <a:cubicBezTo>
                    <a:pt x="5699" y="2433"/>
                    <a:pt x="5741" y="1741"/>
                    <a:pt x="5924" y="1667"/>
                  </a:cubicBezTo>
                  <a:cubicBezTo>
                    <a:pt x="6052" y="1498"/>
                    <a:pt x="6408" y="1646"/>
                    <a:pt x="6635" y="1642"/>
                  </a:cubicBezTo>
                  <a:cubicBezTo>
                    <a:pt x="6862" y="1638"/>
                    <a:pt x="7017" y="1761"/>
                    <a:pt x="7288" y="1645"/>
                  </a:cubicBezTo>
                  <a:cubicBezTo>
                    <a:pt x="7693" y="1719"/>
                    <a:pt x="7695" y="1622"/>
                    <a:pt x="8093" y="1454"/>
                  </a:cubicBezTo>
                  <a:cubicBezTo>
                    <a:pt x="8260" y="1211"/>
                    <a:pt x="8459" y="1233"/>
                    <a:pt x="8666" y="1065"/>
                  </a:cubicBezTo>
                  <a:cubicBezTo>
                    <a:pt x="8769" y="843"/>
                    <a:pt x="8921" y="762"/>
                    <a:pt x="9071" y="680"/>
                  </a:cubicBezTo>
                  <a:cubicBezTo>
                    <a:pt x="9221" y="598"/>
                    <a:pt x="9377" y="645"/>
                    <a:pt x="9565" y="574"/>
                  </a:cubicBezTo>
                  <a:cubicBezTo>
                    <a:pt x="9753" y="503"/>
                    <a:pt x="9958" y="509"/>
                    <a:pt x="10197" y="256"/>
                  </a:cubicBezTo>
                  <a:cubicBezTo>
                    <a:pt x="10245" y="203"/>
                    <a:pt x="10870" y="53"/>
                    <a:pt x="10870" y="0"/>
                  </a:cubicBezTo>
                </a:path>
              </a:pathLst>
            </a:custGeom>
            <a:noFill/>
            <a:ln w="38100">
              <a:solidFill>
                <a:srgbClr val="FF0000"/>
              </a:solidFill>
              <a:prstDash val="sysDot"/>
              <a:round/>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txBody>
            <a:bodyPr/>
            <a:lstStyle/>
            <a:p>
              <a:endParaRPr lang="en-US" sz="4114"/>
            </a:p>
          </p:txBody>
        </p:sp>
        <mc:AlternateContent xmlns:mc="http://schemas.openxmlformats.org/markup-compatibility/2006" xmlns:a14="http://schemas.microsoft.com/office/drawing/2010/main">
          <mc:Choice Requires="a14">
            <p:sp>
              <p:nvSpPr>
                <p:cNvPr id="27" name="TextBox 26"/>
                <p:cNvSpPr txBox="1"/>
                <p:nvPr/>
              </p:nvSpPr>
              <p:spPr>
                <a:xfrm>
                  <a:off x="9016058" y="2364619"/>
                  <a:ext cx="2032288" cy="70788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i="1">
                            <a:solidFill>
                              <a:srgbClr val="FF0000"/>
                            </a:solidFill>
                            <a:latin typeface="Cambria Math" charset="0"/>
                          </a:rPr>
                          <m:t>𝐴</m:t>
                        </m:r>
                        <m:r>
                          <a:rPr lang="en-US" sz="2000" i="1">
                            <a:solidFill>
                              <a:srgbClr val="FF0000"/>
                            </a:solidFill>
                            <a:latin typeface="Cambria Math" charset="0"/>
                          </a:rPr>
                          <m:t>(</m:t>
                        </m:r>
                        <m:r>
                          <a:rPr lang="en-US" sz="2000" i="1">
                            <a:solidFill>
                              <a:srgbClr val="FF0000"/>
                            </a:solidFill>
                            <a:latin typeface="Cambria Math" charset="0"/>
                          </a:rPr>
                          <m:t>𝑡</m:t>
                        </m:r>
                        <m:r>
                          <a:rPr lang="en-US" sz="2000" i="1">
                            <a:solidFill>
                              <a:srgbClr val="FF0000"/>
                            </a:solidFill>
                            <a:latin typeface="Cambria Math" charset="0"/>
                          </a:rPr>
                          <m:t>)</m:t>
                        </m:r>
                      </m:oMath>
                    </m:oMathPara>
                  </a14:m>
                  <a:endParaRPr lang="en-US" sz="2000" dirty="0">
                    <a:solidFill>
                      <a:srgbClr val="FF0000"/>
                    </a:solidFill>
                  </a:endParaRPr>
                </a:p>
                <a:p>
                  <a:r>
                    <a:rPr lang="en-US" sz="2000" dirty="0">
                      <a:solidFill>
                        <a:srgbClr val="FF0000"/>
                      </a:solidFill>
                      <a:latin typeface="+mj-lt"/>
                    </a:rPr>
                    <a:t>Input to regulator</a:t>
                  </a:r>
                </a:p>
              </p:txBody>
            </p:sp>
          </mc:Choice>
          <mc:Fallback xmlns="">
            <p:sp>
              <p:nvSpPr>
                <p:cNvPr id="27" name="TextBox 26"/>
                <p:cNvSpPr txBox="1">
                  <a:spLocks noRot="1" noChangeAspect="1" noMove="1" noResize="1" noEditPoints="1" noAdjustHandles="1" noChangeArrowheads="1" noChangeShapeType="1" noTextEdit="1"/>
                </p:cNvSpPr>
                <p:nvPr/>
              </p:nvSpPr>
              <p:spPr>
                <a:xfrm>
                  <a:off x="9016058" y="2364619"/>
                  <a:ext cx="2032288" cy="707886"/>
                </a:xfrm>
                <a:prstGeom prst="rect">
                  <a:avLst/>
                </a:prstGeom>
                <a:blipFill rotWithShape="0">
                  <a:blip r:embed="rId5"/>
                  <a:stretch>
                    <a:fillRect l="-3003" r="-3003" b="-14655"/>
                  </a:stretch>
                </a:blipFill>
              </p:spPr>
              <p:txBody>
                <a:bodyPr/>
                <a:lstStyle/>
                <a:p>
                  <a:r>
                    <a:rPr lang="en-US">
                      <a:noFill/>
                    </a:rPr>
                    <a:t> </a:t>
                  </a:r>
                </a:p>
              </p:txBody>
            </p:sp>
          </mc:Fallback>
        </mc:AlternateContent>
        <p:cxnSp>
          <p:nvCxnSpPr>
            <p:cNvPr id="28" name="Straight Arrow Connector 27"/>
            <p:cNvCxnSpPr>
              <a:stCxn id="27" idx="2"/>
              <a:endCxn id="23" idx="14"/>
            </p:cNvCxnSpPr>
            <p:nvPr/>
          </p:nvCxnSpPr>
          <p:spPr bwMode="auto">
            <a:xfrm>
              <a:off x="10032202" y="3072505"/>
              <a:ext cx="845541" cy="768407"/>
            </a:xfrm>
            <a:prstGeom prst="straightConnector1">
              <a:avLst/>
            </a:prstGeom>
            <a:solidFill>
              <a:schemeClr val="accent1"/>
            </a:solidFill>
            <a:ln w="9525" cap="flat" cmpd="sng" algn="ctr">
              <a:solidFill>
                <a:schemeClr val="tx1"/>
              </a:solidFill>
              <a:prstDash val="sysDot"/>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sp>
        <p:nvSpPr>
          <p:cNvPr id="33" name="Oval 4"/>
          <p:cNvSpPr>
            <a:spLocks noChangeArrowheads="1"/>
          </p:cNvSpPr>
          <p:nvPr/>
        </p:nvSpPr>
        <p:spPr bwMode="auto">
          <a:xfrm>
            <a:off x="3787671" y="4531515"/>
            <a:ext cx="534959" cy="560606"/>
          </a:xfrm>
          <a:prstGeom prst="ellipse">
            <a:avLst/>
          </a:prstGeom>
          <a:solidFill>
            <a:schemeClr val="bg1"/>
          </a:solidFill>
          <a:ln w="9525">
            <a:solidFill>
              <a:schemeClr val="tx1"/>
            </a:solidFill>
            <a:round/>
            <a:headEnd/>
            <a:tailEnd/>
          </a:ln>
        </p:spPr>
        <p:txBody>
          <a:bodyPr wrap="none" anchor="ctr"/>
          <a:lstStyle/>
          <a:p>
            <a:pPr algn="ctr"/>
            <a:endParaRPr lang="en-US" sz="2400">
              <a:latin typeface="Symbol" charset="0"/>
            </a:endParaRPr>
          </a:p>
        </p:txBody>
      </p:sp>
      <p:grpSp>
        <p:nvGrpSpPr>
          <p:cNvPr id="34" name="Group 7"/>
          <p:cNvGrpSpPr>
            <a:grpSpLocks/>
          </p:cNvGrpSpPr>
          <p:nvPr/>
        </p:nvGrpSpPr>
        <p:grpSpPr bwMode="auto">
          <a:xfrm>
            <a:off x="2584931" y="4516275"/>
            <a:ext cx="845822" cy="600343"/>
            <a:chOff x="1680" y="2544"/>
            <a:chExt cx="1152" cy="672"/>
          </a:xfrm>
        </p:grpSpPr>
        <p:sp>
          <p:nvSpPr>
            <p:cNvPr id="35" name="Freeform 34"/>
            <p:cNvSpPr>
              <a:spLocks/>
            </p:cNvSpPr>
            <p:nvPr/>
          </p:nvSpPr>
          <p:spPr bwMode="auto">
            <a:xfrm>
              <a:off x="1680" y="2544"/>
              <a:ext cx="1152" cy="672"/>
            </a:xfrm>
            <a:custGeom>
              <a:avLst/>
              <a:gdLst>
                <a:gd name="T0" fmla="*/ 0 w 1152"/>
                <a:gd name="T1" fmla="*/ 0 h 672"/>
                <a:gd name="T2" fmla="*/ 1152 w 1152"/>
                <a:gd name="T3" fmla="*/ 0 h 672"/>
                <a:gd name="T4" fmla="*/ 1152 w 1152"/>
                <a:gd name="T5" fmla="*/ 672 h 672"/>
                <a:gd name="T6" fmla="*/ 0 w 1152"/>
                <a:gd name="T7" fmla="*/ 672 h 672"/>
                <a:gd name="T8" fmla="*/ 0 60000 65536"/>
                <a:gd name="T9" fmla="*/ 0 60000 65536"/>
                <a:gd name="T10" fmla="*/ 0 60000 65536"/>
                <a:gd name="T11" fmla="*/ 0 60000 65536"/>
                <a:gd name="T12" fmla="*/ 0 w 1152"/>
                <a:gd name="T13" fmla="*/ 0 h 672"/>
                <a:gd name="T14" fmla="*/ 1152 w 1152"/>
                <a:gd name="T15" fmla="*/ 672 h 672"/>
              </a:gdLst>
              <a:ahLst/>
              <a:cxnLst>
                <a:cxn ang="T8">
                  <a:pos x="T0" y="T1"/>
                </a:cxn>
                <a:cxn ang="T9">
                  <a:pos x="T2" y="T3"/>
                </a:cxn>
                <a:cxn ang="T10">
                  <a:pos x="T4" y="T5"/>
                </a:cxn>
                <a:cxn ang="T11">
                  <a:pos x="T6" y="T7"/>
                </a:cxn>
              </a:cxnLst>
              <a:rect l="T12" t="T13" r="T14" b="T15"/>
              <a:pathLst>
                <a:path w="1152" h="672">
                  <a:moveTo>
                    <a:pt x="0" y="0"/>
                  </a:moveTo>
                  <a:lnTo>
                    <a:pt x="1152" y="0"/>
                  </a:lnTo>
                  <a:lnTo>
                    <a:pt x="1152" y="672"/>
                  </a:lnTo>
                  <a:lnTo>
                    <a:pt x="0" y="672"/>
                  </a:lnTo>
                </a:path>
              </a:pathLst>
            </a:custGeom>
            <a:noFill/>
            <a:ln w="9525">
              <a:solidFill>
                <a:schemeClr val="tx1"/>
              </a:solidFill>
              <a:round/>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txBody>
            <a:bodyPr/>
            <a:lstStyle/>
            <a:p>
              <a:endParaRPr lang="en-US" sz="4114"/>
            </a:p>
          </p:txBody>
        </p:sp>
        <p:sp>
          <p:nvSpPr>
            <p:cNvPr id="36" name="Line 5"/>
            <p:cNvSpPr>
              <a:spLocks noChangeShapeType="1"/>
            </p:cNvSpPr>
            <p:nvPr/>
          </p:nvSpPr>
          <p:spPr bwMode="auto">
            <a:xfrm>
              <a:off x="2544" y="2544"/>
              <a:ext cx="0" cy="672"/>
            </a:xfrm>
            <a:prstGeom prst="line">
              <a:avLst/>
            </a:prstGeom>
            <a:noFill/>
            <a:ln w="9525">
              <a:solidFill>
                <a:schemeClr val="tx1"/>
              </a:solidFill>
              <a:round/>
              <a:headEnd/>
              <a:tailEn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sp>
          <p:nvSpPr>
            <p:cNvPr id="37" name="Line 6"/>
            <p:cNvSpPr>
              <a:spLocks noChangeShapeType="1"/>
            </p:cNvSpPr>
            <p:nvPr/>
          </p:nvSpPr>
          <p:spPr bwMode="auto">
            <a:xfrm>
              <a:off x="2256" y="2544"/>
              <a:ext cx="0" cy="672"/>
            </a:xfrm>
            <a:prstGeom prst="line">
              <a:avLst/>
            </a:prstGeom>
            <a:noFill/>
            <a:ln w="9525">
              <a:solidFill>
                <a:schemeClr val="tx1"/>
              </a:solidFill>
              <a:round/>
              <a:headEnd/>
              <a:tailEn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grpSp>
      <p:grpSp>
        <p:nvGrpSpPr>
          <p:cNvPr id="38" name="Group 8"/>
          <p:cNvGrpSpPr>
            <a:grpSpLocks/>
          </p:cNvGrpSpPr>
          <p:nvPr/>
        </p:nvGrpSpPr>
        <p:grpSpPr bwMode="auto">
          <a:xfrm rot="5400000">
            <a:off x="3496986" y="2822787"/>
            <a:ext cx="1097280" cy="822960"/>
            <a:chOff x="1680" y="2544"/>
            <a:chExt cx="1152" cy="672"/>
          </a:xfrm>
        </p:grpSpPr>
        <p:sp>
          <p:nvSpPr>
            <p:cNvPr id="39" name="Freeform 9"/>
            <p:cNvSpPr>
              <a:spLocks/>
            </p:cNvSpPr>
            <p:nvPr/>
          </p:nvSpPr>
          <p:spPr bwMode="auto">
            <a:xfrm>
              <a:off x="1680" y="2544"/>
              <a:ext cx="1152" cy="672"/>
            </a:xfrm>
            <a:custGeom>
              <a:avLst/>
              <a:gdLst>
                <a:gd name="T0" fmla="*/ 0 w 1152"/>
                <a:gd name="T1" fmla="*/ 0 h 672"/>
                <a:gd name="T2" fmla="*/ 1152 w 1152"/>
                <a:gd name="T3" fmla="*/ 0 h 672"/>
                <a:gd name="T4" fmla="*/ 1152 w 1152"/>
                <a:gd name="T5" fmla="*/ 672 h 672"/>
                <a:gd name="T6" fmla="*/ 0 w 1152"/>
                <a:gd name="T7" fmla="*/ 672 h 672"/>
                <a:gd name="T8" fmla="*/ 0 60000 65536"/>
                <a:gd name="T9" fmla="*/ 0 60000 65536"/>
                <a:gd name="T10" fmla="*/ 0 60000 65536"/>
                <a:gd name="T11" fmla="*/ 0 60000 65536"/>
                <a:gd name="T12" fmla="*/ 0 w 1152"/>
                <a:gd name="T13" fmla="*/ 0 h 672"/>
                <a:gd name="T14" fmla="*/ 1152 w 1152"/>
                <a:gd name="T15" fmla="*/ 672 h 672"/>
              </a:gdLst>
              <a:ahLst/>
              <a:cxnLst>
                <a:cxn ang="T8">
                  <a:pos x="T0" y="T1"/>
                </a:cxn>
                <a:cxn ang="T9">
                  <a:pos x="T2" y="T3"/>
                </a:cxn>
                <a:cxn ang="T10">
                  <a:pos x="T4" y="T5"/>
                </a:cxn>
                <a:cxn ang="T11">
                  <a:pos x="T6" y="T7"/>
                </a:cxn>
              </a:cxnLst>
              <a:rect l="T12" t="T13" r="T14" b="T15"/>
              <a:pathLst>
                <a:path w="1152" h="672">
                  <a:moveTo>
                    <a:pt x="0" y="0"/>
                  </a:moveTo>
                  <a:lnTo>
                    <a:pt x="1152" y="0"/>
                  </a:lnTo>
                  <a:lnTo>
                    <a:pt x="1152" y="672"/>
                  </a:lnTo>
                  <a:lnTo>
                    <a:pt x="0" y="672"/>
                  </a:lnTo>
                </a:path>
              </a:pathLst>
            </a:custGeom>
            <a:noFill/>
            <a:ln w="9525">
              <a:solidFill>
                <a:schemeClr val="tx1"/>
              </a:solidFill>
              <a:round/>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txBody>
            <a:bodyPr/>
            <a:lstStyle/>
            <a:p>
              <a:endParaRPr lang="en-US" sz="4114"/>
            </a:p>
          </p:txBody>
        </p:sp>
        <p:sp>
          <p:nvSpPr>
            <p:cNvPr id="40" name="Line 10"/>
            <p:cNvSpPr>
              <a:spLocks noChangeShapeType="1"/>
            </p:cNvSpPr>
            <p:nvPr/>
          </p:nvSpPr>
          <p:spPr bwMode="auto">
            <a:xfrm>
              <a:off x="2544" y="2544"/>
              <a:ext cx="0" cy="672"/>
            </a:xfrm>
            <a:prstGeom prst="line">
              <a:avLst/>
            </a:prstGeom>
            <a:noFill/>
            <a:ln w="9525">
              <a:solidFill>
                <a:schemeClr val="tx1"/>
              </a:solidFill>
              <a:round/>
              <a:headEnd/>
              <a:tailEn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sp>
          <p:nvSpPr>
            <p:cNvPr id="41" name="Line 11"/>
            <p:cNvSpPr>
              <a:spLocks noChangeShapeType="1"/>
            </p:cNvSpPr>
            <p:nvPr/>
          </p:nvSpPr>
          <p:spPr bwMode="auto">
            <a:xfrm>
              <a:off x="2256" y="2544"/>
              <a:ext cx="0" cy="672"/>
            </a:xfrm>
            <a:prstGeom prst="line">
              <a:avLst/>
            </a:prstGeom>
            <a:noFill/>
            <a:ln w="9525">
              <a:solidFill>
                <a:schemeClr val="tx1"/>
              </a:solidFill>
              <a:round/>
              <a:headEnd/>
              <a:tailEn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grpSp>
      <p:sp>
        <p:nvSpPr>
          <p:cNvPr id="42" name="Line 12"/>
          <p:cNvSpPr>
            <a:spLocks noChangeShapeType="1"/>
          </p:cNvSpPr>
          <p:nvPr/>
        </p:nvSpPr>
        <p:spPr bwMode="auto">
          <a:xfrm>
            <a:off x="3445765" y="4811818"/>
            <a:ext cx="307605" cy="0"/>
          </a:xfrm>
          <a:prstGeom prst="line">
            <a:avLst/>
          </a:prstGeom>
          <a:noFill/>
          <a:ln w="38100">
            <a:solidFill>
              <a:schemeClr val="tx1"/>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sp>
        <p:nvSpPr>
          <p:cNvPr id="43" name="Line 15"/>
          <p:cNvSpPr>
            <a:spLocks noChangeShapeType="1"/>
          </p:cNvSpPr>
          <p:nvPr/>
        </p:nvSpPr>
        <p:spPr bwMode="auto">
          <a:xfrm>
            <a:off x="3999906" y="3782907"/>
            <a:ext cx="0" cy="731520"/>
          </a:xfrm>
          <a:prstGeom prst="line">
            <a:avLst/>
          </a:prstGeom>
          <a:noFill/>
          <a:ln w="9525" cap="rnd">
            <a:solidFill>
              <a:schemeClr val="tx1"/>
            </a:solidFill>
            <a:prstDash val="sysDot"/>
            <a:round/>
            <a:headEnd/>
            <a:tailEnd type="triangle" w="med" len="me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sp>
        <p:nvSpPr>
          <p:cNvPr id="44" name="Freeform 16"/>
          <p:cNvSpPr>
            <a:spLocks/>
          </p:cNvSpPr>
          <p:nvPr/>
        </p:nvSpPr>
        <p:spPr bwMode="auto">
          <a:xfrm>
            <a:off x="3140965" y="2228427"/>
            <a:ext cx="908684" cy="640080"/>
          </a:xfrm>
          <a:custGeom>
            <a:avLst/>
            <a:gdLst>
              <a:gd name="T0" fmla="*/ 0 w 525"/>
              <a:gd name="T1" fmla="*/ 3175 h 336"/>
              <a:gd name="T2" fmla="*/ 757237 w 525"/>
              <a:gd name="T3" fmla="*/ 0 h 336"/>
              <a:gd name="T4" fmla="*/ 757237 w 525"/>
              <a:gd name="T5" fmla="*/ 533400 h 336"/>
              <a:gd name="T6" fmla="*/ 0 60000 65536"/>
              <a:gd name="T7" fmla="*/ 0 60000 65536"/>
              <a:gd name="T8" fmla="*/ 0 60000 65536"/>
              <a:gd name="T9" fmla="*/ 0 w 525"/>
              <a:gd name="T10" fmla="*/ 0 h 336"/>
              <a:gd name="T11" fmla="*/ 525 w 525"/>
              <a:gd name="T12" fmla="*/ 336 h 336"/>
            </a:gdLst>
            <a:ahLst/>
            <a:cxnLst>
              <a:cxn ang="T6">
                <a:pos x="T0" y="T1"/>
              </a:cxn>
              <a:cxn ang="T7">
                <a:pos x="T2" y="T3"/>
              </a:cxn>
              <a:cxn ang="T8">
                <a:pos x="T4" y="T5"/>
              </a:cxn>
            </a:cxnLst>
            <a:rect l="T9" t="T10" r="T11" b="T12"/>
            <a:pathLst>
              <a:path w="525" h="336">
                <a:moveTo>
                  <a:pt x="0" y="2"/>
                </a:moveTo>
                <a:lnTo>
                  <a:pt x="525" y="0"/>
                </a:lnTo>
                <a:lnTo>
                  <a:pt x="525" y="336"/>
                </a:lnTo>
              </a:path>
            </a:pathLst>
          </a:custGeom>
          <a:noFill/>
          <a:ln w="9525" cap="rnd">
            <a:solidFill>
              <a:schemeClr val="tx1"/>
            </a:solidFill>
            <a:prstDash val="sysDot"/>
            <a:round/>
            <a:headEnd/>
            <a:tailEnd type="triangle" w="med" len="me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txBody>
          <a:bodyPr/>
          <a:lstStyle/>
          <a:p>
            <a:endParaRPr lang="en-US" sz="4114"/>
          </a:p>
        </p:txBody>
      </p:sp>
      <p:sp>
        <p:nvSpPr>
          <p:cNvPr id="45" name="Text Box 17"/>
          <p:cNvSpPr txBox="1">
            <a:spLocks noChangeArrowheads="1"/>
          </p:cNvSpPr>
          <p:nvPr/>
        </p:nvSpPr>
        <p:spPr bwMode="auto">
          <a:xfrm>
            <a:off x="2836165" y="1862667"/>
            <a:ext cx="386644" cy="53553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Arial" charset="0"/>
                <a:ea typeface="Heiti SC Light" charset="0"/>
                <a:cs typeface="Heiti SC Light" charset="0"/>
                <a:sym typeface="Arial" charset="0"/>
              </a:defRPr>
            </a:lvl1pPr>
            <a:lvl2pPr marL="742950" indent="-285750" eaLnBrk="0" hangingPunct="0">
              <a:defRPr sz="2400">
                <a:solidFill>
                  <a:srgbClr val="000000"/>
                </a:solidFill>
                <a:latin typeface="Arial" charset="0"/>
                <a:ea typeface="Heiti SC Light" charset="0"/>
                <a:cs typeface="Heiti SC Light" charset="0"/>
                <a:sym typeface="Arial" charset="0"/>
              </a:defRPr>
            </a:lvl2pPr>
            <a:lvl3pPr marL="1143000" indent="-228600" eaLnBrk="0" hangingPunct="0">
              <a:defRPr sz="2400">
                <a:solidFill>
                  <a:srgbClr val="000000"/>
                </a:solidFill>
                <a:latin typeface="Arial" charset="0"/>
                <a:ea typeface="Heiti SC Light" charset="0"/>
                <a:cs typeface="Heiti SC Light" charset="0"/>
                <a:sym typeface="Arial" charset="0"/>
              </a:defRPr>
            </a:lvl3pPr>
            <a:lvl4pPr marL="1600200" indent="-228600" eaLnBrk="0" hangingPunct="0">
              <a:defRPr sz="2400">
                <a:solidFill>
                  <a:srgbClr val="000000"/>
                </a:solidFill>
                <a:latin typeface="Arial" charset="0"/>
                <a:ea typeface="Heiti SC Light" charset="0"/>
                <a:cs typeface="Heiti SC Light" charset="0"/>
                <a:sym typeface="Arial" charset="0"/>
              </a:defRPr>
            </a:lvl4pPr>
            <a:lvl5pPr marL="2057400" indent="-228600" eaLnBrk="0" hangingPunct="0">
              <a:defRPr sz="2400">
                <a:solidFill>
                  <a:srgbClr val="000000"/>
                </a:solidFill>
                <a:latin typeface="Arial" charset="0"/>
                <a:ea typeface="Heiti SC Light" charset="0"/>
                <a:cs typeface="Heiti SC Light"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9pPr>
          </a:lstStyle>
          <a:p>
            <a:pPr eaLnBrk="1" hangingPunct="1"/>
            <a:r>
              <a:rPr lang="en-US" sz="2880">
                <a:solidFill>
                  <a:srgbClr val="000099"/>
                </a:solidFill>
                <a:latin typeface="Symbol" charset="0"/>
              </a:rPr>
              <a:t>r</a:t>
            </a:r>
            <a:endParaRPr lang="en-US" sz="2880" dirty="0">
              <a:solidFill>
                <a:srgbClr val="000099"/>
              </a:solidFill>
              <a:latin typeface="Symbol" charset="0"/>
            </a:endParaRPr>
          </a:p>
        </p:txBody>
      </p:sp>
      <p:sp>
        <p:nvSpPr>
          <p:cNvPr id="46" name="Oval 18"/>
          <p:cNvSpPr>
            <a:spLocks noChangeArrowheads="1"/>
          </p:cNvSpPr>
          <p:nvPr/>
        </p:nvSpPr>
        <p:spPr bwMode="auto">
          <a:xfrm>
            <a:off x="3908466" y="3600027"/>
            <a:ext cx="274320" cy="182880"/>
          </a:xfrm>
          <a:prstGeom prst="ellipse">
            <a:avLst/>
          </a:prstGeom>
          <a:solidFill>
            <a:schemeClr val="accent1"/>
          </a:solidFill>
          <a:ln w="9525">
            <a:solidFill>
              <a:schemeClr val="tx1"/>
            </a:solidFill>
            <a:round/>
            <a:headEnd/>
            <a:tailEnd/>
          </a:ln>
        </p:spPr>
        <p:txBody>
          <a:bodyPr wrap="none" anchor="ctr"/>
          <a:lstStyle/>
          <a:p>
            <a:endParaRPr lang="en-US" sz="4114"/>
          </a:p>
        </p:txBody>
      </p:sp>
      <p:sp>
        <p:nvSpPr>
          <p:cNvPr id="47" name="Oval 19"/>
          <p:cNvSpPr>
            <a:spLocks noChangeArrowheads="1"/>
          </p:cNvSpPr>
          <p:nvPr/>
        </p:nvSpPr>
        <p:spPr bwMode="auto">
          <a:xfrm>
            <a:off x="3908466" y="3325707"/>
            <a:ext cx="274320" cy="182880"/>
          </a:xfrm>
          <a:prstGeom prst="ellipse">
            <a:avLst/>
          </a:prstGeom>
          <a:solidFill>
            <a:schemeClr val="accent1"/>
          </a:solidFill>
          <a:ln w="9525">
            <a:solidFill>
              <a:schemeClr val="tx1"/>
            </a:solidFill>
            <a:round/>
            <a:headEnd/>
            <a:tailEnd/>
          </a:ln>
        </p:spPr>
        <p:txBody>
          <a:bodyPr wrap="none" anchor="ctr"/>
          <a:lstStyle/>
          <a:p>
            <a:endParaRPr lang="en-US" sz="4114"/>
          </a:p>
        </p:txBody>
      </p:sp>
      <p:sp>
        <p:nvSpPr>
          <p:cNvPr id="48" name="Oval 20"/>
          <p:cNvSpPr>
            <a:spLocks noChangeArrowheads="1"/>
          </p:cNvSpPr>
          <p:nvPr/>
        </p:nvSpPr>
        <p:spPr bwMode="auto">
          <a:xfrm>
            <a:off x="3908466" y="3051387"/>
            <a:ext cx="274320" cy="182880"/>
          </a:xfrm>
          <a:prstGeom prst="ellipse">
            <a:avLst/>
          </a:prstGeom>
          <a:solidFill>
            <a:schemeClr val="accent1"/>
          </a:solidFill>
          <a:ln w="9525">
            <a:solidFill>
              <a:schemeClr val="tx1"/>
            </a:solidFill>
            <a:round/>
            <a:headEnd/>
            <a:tailEnd/>
          </a:ln>
        </p:spPr>
        <p:txBody>
          <a:bodyPr wrap="none" anchor="ctr"/>
          <a:lstStyle/>
          <a:p>
            <a:endParaRPr lang="en-US" sz="4114"/>
          </a:p>
        </p:txBody>
      </p:sp>
      <p:sp>
        <p:nvSpPr>
          <p:cNvPr id="49" name="Oval 21"/>
          <p:cNvSpPr>
            <a:spLocks noChangeArrowheads="1"/>
          </p:cNvSpPr>
          <p:nvPr/>
        </p:nvSpPr>
        <p:spPr bwMode="auto">
          <a:xfrm>
            <a:off x="3451266" y="2136987"/>
            <a:ext cx="274320" cy="182880"/>
          </a:xfrm>
          <a:prstGeom prst="ellipse">
            <a:avLst/>
          </a:prstGeom>
          <a:solidFill>
            <a:schemeClr val="accent1"/>
          </a:solidFill>
          <a:ln w="9525">
            <a:solidFill>
              <a:schemeClr val="tx1"/>
            </a:solidFill>
            <a:round/>
            <a:headEnd/>
            <a:tailEnd/>
          </a:ln>
        </p:spPr>
        <p:txBody>
          <a:bodyPr wrap="none" anchor="ctr"/>
          <a:lstStyle/>
          <a:p>
            <a:endParaRPr lang="en-US" sz="4114"/>
          </a:p>
        </p:txBody>
      </p:sp>
      <p:sp>
        <p:nvSpPr>
          <p:cNvPr id="50" name="Line 22"/>
          <p:cNvSpPr>
            <a:spLocks noChangeShapeType="1"/>
          </p:cNvSpPr>
          <p:nvPr/>
        </p:nvSpPr>
        <p:spPr bwMode="auto">
          <a:xfrm>
            <a:off x="4591633" y="2685627"/>
            <a:ext cx="0" cy="1097280"/>
          </a:xfrm>
          <a:prstGeom prst="line">
            <a:avLst/>
          </a:prstGeom>
          <a:noFill/>
          <a:ln w="9525">
            <a:solidFill>
              <a:schemeClr val="tx1"/>
            </a:solidFill>
            <a:round/>
            <a:headEnd type="triangle" w="med" len="med"/>
            <a:tailEnd type="triangle" w="med" len="me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sp>
        <p:nvSpPr>
          <p:cNvPr id="51" name="Text Box 23"/>
          <p:cNvSpPr txBox="1">
            <a:spLocks noChangeArrowheads="1"/>
          </p:cNvSpPr>
          <p:nvPr/>
        </p:nvSpPr>
        <p:spPr bwMode="auto">
          <a:xfrm>
            <a:off x="4595974" y="2980887"/>
            <a:ext cx="407484" cy="53553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Arial" charset="0"/>
                <a:ea typeface="Heiti SC Light" charset="0"/>
                <a:cs typeface="Heiti SC Light" charset="0"/>
                <a:sym typeface="Arial" charset="0"/>
              </a:defRPr>
            </a:lvl1pPr>
            <a:lvl2pPr marL="742950" indent="-285750" eaLnBrk="0" hangingPunct="0">
              <a:defRPr sz="2400">
                <a:solidFill>
                  <a:srgbClr val="000000"/>
                </a:solidFill>
                <a:latin typeface="Arial" charset="0"/>
                <a:ea typeface="Heiti SC Light" charset="0"/>
                <a:cs typeface="Heiti SC Light" charset="0"/>
                <a:sym typeface="Arial" charset="0"/>
              </a:defRPr>
            </a:lvl2pPr>
            <a:lvl3pPr marL="1143000" indent="-228600" eaLnBrk="0" hangingPunct="0">
              <a:defRPr sz="2400">
                <a:solidFill>
                  <a:srgbClr val="000000"/>
                </a:solidFill>
                <a:latin typeface="Arial" charset="0"/>
                <a:ea typeface="Heiti SC Light" charset="0"/>
                <a:cs typeface="Heiti SC Light" charset="0"/>
                <a:sym typeface="Arial" charset="0"/>
              </a:defRPr>
            </a:lvl3pPr>
            <a:lvl4pPr marL="1600200" indent="-228600" eaLnBrk="0" hangingPunct="0">
              <a:defRPr sz="2400">
                <a:solidFill>
                  <a:srgbClr val="000000"/>
                </a:solidFill>
                <a:latin typeface="Arial" charset="0"/>
                <a:ea typeface="Heiti SC Light" charset="0"/>
                <a:cs typeface="Heiti SC Light" charset="0"/>
                <a:sym typeface="Arial" charset="0"/>
              </a:defRPr>
            </a:lvl4pPr>
            <a:lvl5pPr marL="2057400" indent="-228600" eaLnBrk="0" hangingPunct="0">
              <a:defRPr sz="2400">
                <a:solidFill>
                  <a:srgbClr val="000000"/>
                </a:solidFill>
                <a:latin typeface="Arial" charset="0"/>
                <a:ea typeface="Heiti SC Light" charset="0"/>
                <a:cs typeface="Heiti SC Light"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9pPr>
          </a:lstStyle>
          <a:p>
            <a:pPr eaLnBrk="1" hangingPunct="1"/>
            <a:r>
              <a:rPr lang="en-US" sz="2880">
                <a:solidFill>
                  <a:srgbClr val="000099"/>
                </a:solidFill>
                <a:latin typeface="Symbol" charset="0"/>
              </a:rPr>
              <a:t>s</a:t>
            </a:r>
            <a:endParaRPr lang="en-US" sz="2880" dirty="0">
              <a:solidFill>
                <a:srgbClr val="000099"/>
              </a:solidFill>
              <a:latin typeface="Symbol" charset="0"/>
            </a:endParaRPr>
          </a:p>
        </p:txBody>
      </p:sp>
      <p:sp>
        <p:nvSpPr>
          <p:cNvPr id="52" name="Line 14"/>
          <p:cNvSpPr>
            <a:spLocks noChangeShapeType="1"/>
          </p:cNvSpPr>
          <p:nvPr/>
        </p:nvSpPr>
        <p:spPr bwMode="auto">
          <a:xfrm>
            <a:off x="469899" y="4805124"/>
            <a:ext cx="2286000" cy="0"/>
          </a:xfrm>
          <a:prstGeom prst="line">
            <a:avLst/>
          </a:prstGeom>
          <a:noFill/>
          <a:ln w="38100">
            <a:solidFill>
              <a:schemeClr val="tx1"/>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mc:AlternateContent xmlns:mc="http://schemas.openxmlformats.org/markup-compatibility/2006" xmlns:a14="http://schemas.microsoft.com/office/drawing/2010/main">
        <mc:Choice Requires="a14">
          <p:sp>
            <p:nvSpPr>
              <p:cNvPr id="53" name="Text Box 26"/>
              <p:cNvSpPr txBox="1">
                <a:spLocks noChangeArrowheads="1"/>
              </p:cNvSpPr>
              <p:nvPr/>
            </p:nvSpPr>
            <p:spPr bwMode="auto">
              <a:xfrm>
                <a:off x="576993" y="4303693"/>
                <a:ext cx="1861407" cy="954107"/>
              </a:xfrm>
              <a:prstGeom prst="rect">
                <a:avLst/>
              </a:prstGeom>
              <a:noFill/>
              <a:ln>
                <a:noFill/>
              </a:ln>
              <a:extLst>
                <a:ext uri="{909E8E84-426E-40dd-AFC4-6F175D3DCCD1}">
                  <a14:hiddenFill xmlns:mv="urn:schemas-microsoft-com:mac:vml" xmlns="">
                    <a:solidFill>
                      <a:srgbClr val="FFFFFF"/>
                    </a:solidFill>
                  </a14:hiddenFill>
                </a:ext>
                <a:ext uri="{91240B29-F687-4f45-9708-019B960494DF}">
                  <a14:hiddenLine xmlns:mv="urn:schemas-microsoft-com:mac:vml" xmlns="" w="9525">
                    <a:solidFill>
                      <a:srgbClr val="000000"/>
                    </a:solidFill>
                    <a:miter lim="800000"/>
                    <a:headEnd/>
                    <a:tailEnd/>
                  </a14:hiddenLine>
                </a:ext>
              </a:extLst>
            </p:spPr>
            <p:txBody>
              <a:bodyPr wrap="none">
                <a:spAutoFit/>
              </a:bodyPr>
              <a:lstStyle>
                <a:lvl1pPr eaLnBrk="0" hangingPunct="0">
                  <a:defRPr sz="2400">
                    <a:solidFill>
                      <a:srgbClr val="000000"/>
                    </a:solidFill>
                    <a:latin typeface="Arial" charset="0"/>
                    <a:ea typeface="Heiti SC Light" charset="0"/>
                    <a:cs typeface="Heiti SC Light" charset="0"/>
                    <a:sym typeface="Arial" charset="0"/>
                  </a:defRPr>
                </a:lvl1pPr>
                <a:lvl2pPr marL="742950" indent="-285750" eaLnBrk="0" hangingPunct="0">
                  <a:defRPr sz="2400">
                    <a:solidFill>
                      <a:srgbClr val="000000"/>
                    </a:solidFill>
                    <a:latin typeface="Arial" charset="0"/>
                    <a:ea typeface="Heiti SC Light" charset="0"/>
                    <a:cs typeface="Heiti SC Light" charset="0"/>
                    <a:sym typeface="Arial" charset="0"/>
                  </a:defRPr>
                </a:lvl2pPr>
                <a:lvl3pPr marL="1143000" indent="-228600" eaLnBrk="0" hangingPunct="0">
                  <a:defRPr sz="2400">
                    <a:solidFill>
                      <a:srgbClr val="000000"/>
                    </a:solidFill>
                    <a:latin typeface="Arial" charset="0"/>
                    <a:ea typeface="Heiti SC Light" charset="0"/>
                    <a:cs typeface="Heiti SC Light" charset="0"/>
                    <a:sym typeface="Arial" charset="0"/>
                  </a:defRPr>
                </a:lvl3pPr>
                <a:lvl4pPr marL="1600200" indent="-228600" eaLnBrk="0" hangingPunct="0">
                  <a:defRPr sz="2400">
                    <a:solidFill>
                      <a:srgbClr val="000000"/>
                    </a:solidFill>
                    <a:latin typeface="Arial" charset="0"/>
                    <a:ea typeface="Heiti SC Light" charset="0"/>
                    <a:cs typeface="Heiti SC Light" charset="0"/>
                    <a:sym typeface="Arial" charset="0"/>
                  </a:defRPr>
                </a:lvl4pPr>
                <a:lvl5pPr marL="2057400" indent="-228600" eaLnBrk="0" hangingPunct="0">
                  <a:defRPr sz="2400">
                    <a:solidFill>
                      <a:srgbClr val="000000"/>
                    </a:solidFill>
                    <a:latin typeface="Arial" charset="0"/>
                    <a:ea typeface="Heiti SC Light" charset="0"/>
                    <a:cs typeface="Heiti SC Light"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9pPr>
              </a:lstStyle>
              <a:p>
                <a:pPr eaLnBrk="1" hangingPunct="1"/>
                <a:r>
                  <a:rPr lang="en-US" sz="2800" dirty="0"/>
                  <a:t>Packets In</a:t>
                </a:r>
              </a:p>
              <a:p>
                <a:pPr eaLnBrk="1" hangingPunct="1"/>
                <a14:m>
                  <m:oMathPara xmlns:m="http://schemas.openxmlformats.org/officeDocument/2006/math">
                    <m:oMathParaPr>
                      <m:jc m:val="centerGroup"/>
                    </m:oMathParaPr>
                    <m:oMath xmlns:m="http://schemas.openxmlformats.org/officeDocument/2006/math">
                      <m:r>
                        <a:rPr lang="en-US" sz="2800" b="0" i="1" smtClean="0">
                          <a:solidFill>
                            <a:srgbClr val="FF0000"/>
                          </a:solidFill>
                          <a:latin typeface="Cambria Math" charset="0"/>
                        </a:rPr>
                        <m:t>𝐴</m:t>
                      </m:r>
                      <m:r>
                        <a:rPr lang="en-US" sz="2800" b="0" i="1" smtClean="0">
                          <a:solidFill>
                            <a:srgbClr val="FF0000"/>
                          </a:solidFill>
                          <a:latin typeface="Cambria Math" charset="0"/>
                        </a:rPr>
                        <m:t>(</m:t>
                      </m:r>
                      <m:r>
                        <a:rPr lang="en-US" sz="2800" b="0" i="1" smtClean="0">
                          <a:solidFill>
                            <a:srgbClr val="FF0000"/>
                          </a:solidFill>
                          <a:latin typeface="Cambria Math" charset="0"/>
                        </a:rPr>
                        <m:t>𝑡</m:t>
                      </m:r>
                      <m:r>
                        <a:rPr lang="en-US" sz="2800" b="0" i="1" smtClean="0">
                          <a:solidFill>
                            <a:srgbClr val="FF0000"/>
                          </a:solidFill>
                          <a:latin typeface="Cambria Math" charset="0"/>
                        </a:rPr>
                        <m:t>)</m:t>
                      </m:r>
                    </m:oMath>
                  </m:oMathPara>
                </a14:m>
                <a:endParaRPr lang="en-US" sz="2800" dirty="0">
                  <a:solidFill>
                    <a:srgbClr val="FF0000"/>
                  </a:solidFill>
                </a:endParaRPr>
              </a:p>
            </p:txBody>
          </p:sp>
        </mc:Choice>
        <mc:Fallback xmlns="">
          <p:sp>
            <p:nvSpPr>
              <p:cNvPr id="53" name="Text Box 26"/>
              <p:cNvSpPr txBox="1">
                <a:spLocks noRot="1" noChangeAspect="1" noMove="1" noResize="1" noEditPoints="1" noAdjustHandles="1" noChangeArrowheads="1" noChangeShapeType="1" noTextEdit="1"/>
              </p:cNvSpPr>
              <p:nvPr/>
            </p:nvSpPr>
            <p:spPr bwMode="auto">
              <a:xfrm>
                <a:off x="576993" y="4303693"/>
                <a:ext cx="1861407" cy="954107"/>
              </a:xfrm>
              <a:prstGeom prst="rect">
                <a:avLst/>
              </a:prstGeom>
              <a:blipFill rotWithShape="0">
                <a:blip r:embed="rId6"/>
                <a:stretch>
                  <a:fillRect l="-6885" t="-7006" r="-5574"/>
                </a:stretch>
              </a:blipFill>
              <a:ln>
                <a:noFill/>
              </a:ln>
              <a:extLst>
                <a:ext uri="{909E8E84-426E-40dd-AFC4-6F175D3DCCD1}">
                  <a14:hiddenFill xmlns="" xmlns:a14="http://schemas.microsoft.com/office/drawing/2010/main" xmlns:mv="urn:schemas-microsoft-com:mac:vml">
                    <a:solidFill>
                      <a:srgbClr val="FFFFFF"/>
                    </a:solidFill>
                  </a14:hiddenFill>
                </a:ext>
                <a:ext uri="{91240B29-F687-4f45-9708-019B960494DF}">
                  <a14:hiddenLine xmlns="" xmlns:a14="http://schemas.microsoft.com/office/drawing/2010/main" xmlns:mv="urn:schemas-microsoft-com:mac:vml" w="9525">
                    <a:solidFill>
                      <a:srgbClr val="000000"/>
                    </a:solidFill>
                    <a:miter lim="800000"/>
                    <a:headEnd/>
                    <a:tailEnd/>
                  </a14:hiddenLine>
                </a:ext>
              </a:extLst>
            </p:spPr>
            <p:txBody>
              <a:bodyPr/>
              <a:lstStyle/>
              <a:p>
                <a:r>
                  <a:rPr lang="en-US">
                    <a:noFill/>
                  </a:rPr>
                  <a:t> </a:t>
                </a:r>
              </a:p>
            </p:txBody>
          </p:sp>
        </mc:Fallback>
      </mc:AlternateContent>
      <p:sp>
        <p:nvSpPr>
          <p:cNvPr id="54" name="Line 14"/>
          <p:cNvSpPr>
            <a:spLocks noChangeShapeType="1"/>
          </p:cNvSpPr>
          <p:nvPr/>
        </p:nvSpPr>
        <p:spPr bwMode="auto">
          <a:xfrm>
            <a:off x="4314850" y="4811818"/>
            <a:ext cx="2286000" cy="0"/>
          </a:xfrm>
          <a:prstGeom prst="line">
            <a:avLst/>
          </a:prstGeom>
          <a:noFill/>
          <a:ln w="38100">
            <a:solidFill>
              <a:schemeClr val="tx1"/>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mc:AlternateContent xmlns:mc="http://schemas.openxmlformats.org/markup-compatibility/2006" xmlns:a14="http://schemas.microsoft.com/office/drawing/2010/main">
        <mc:Choice Requires="a14">
          <p:sp>
            <p:nvSpPr>
              <p:cNvPr id="55" name="Text Box 26"/>
              <p:cNvSpPr txBox="1">
                <a:spLocks noChangeArrowheads="1"/>
              </p:cNvSpPr>
              <p:nvPr/>
            </p:nvSpPr>
            <p:spPr bwMode="auto">
              <a:xfrm>
                <a:off x="4410519" y="4303693"/>
                <a:ext cx="2140330" cy="954107"/>
              </a:xfrm>
              <a:prstGeom prst="rect">
                <a:avLst/>
              </a:prstGeom>
              <a:noFill/>
              <a:ln>
                <a:noFill/>
              </a:ln>
              <a:extLst>
                <a:ext uri="{909E8E84-426E-40dd-AFC4-6F175D3DCCD1}">
                  <a14:hiddenFill xmlns:mv="urn:schemas-microsoft-com:mac:vml" xmlns="">
                    <a:solidFill>
                      <a:srgbClr val="FFFFFF"/>
                    </a:solidFill>
                  </a14:hiddenFill>
                </a:ext>
                <a:ext uri="{91240B29-F687-4f45-9708-019B960494DF}">
                  <a14:hiddenLine xmlns:mv="urn:schemas-microsoft-com:mac:vml" xmlns="" w="9525">
                    <a:solidFill>
                      <a:srgbClr val="000000"/>
                    </a:solidFill>
                    <a:miter lim="800000"/>
                    <a:headEnd/>
                    <a:tailEnd/>
                  </a14:hiddenLine>
                </a:ext>
              </a:extLst>
            </p:spPr>
            <p:txBody>
              <a:bodyPr wrap="none">
                <a:spAutoFit/>
              </a:bodyPr>
              <a:lstStyle>
                <a:lvl1pPr eaLnBrk="0" hangingPunct="0">
                  <a:defRPr sz="2400">
                    <a:solidFill>
                      <a:srgbClr val="000000"/>
                    </a:solidFill>
                    <a:latin typeface="Arial" charset="0"/>
                    <a:ea typeface="Heiti SC Light" charset="0"/>
                    <a:cs typeface="Heiti SC Light" charset="0"/>
                    <a:sym typeface="Arial" charset="0"/>
                  </a:defRPr>
                </a:lvl1pPr>
                <a:lvl2pPr marL="742950" indent="-285750" eaLnBrk="0" hangingPunct="0">
                  <a:defRPr sz="2400">
                    <a:solidFill>
                      <a:srgbClr val="000000"/>
                    </a:solidFill>
                    <a:latin typeface="Arial" charset="0"/>
                    <a:ea typeface="Heiti SC Light" charset="0"/>
                    <a:cs typeface="Heiti SC Light" charset="0"/>
                    <a:sym typeface="Arial" charset="0"/>
                  </a:defRPr>
                </a:lvl2pPr>
                <a:lvl3pPr marL="1143000" indent="-228600" eaLnBrk="0" hangingPunct="0">
                  <a:defRPr sz="2400">
                    <a:solidFill>
                      <a:srgbClr val="000000"/>
                    </a:solidFill>
                    <a:latin typeface="Arial" charset="0"/>
                    <a:ea typeface="Heiti SC Light" charset="0"/>
                    <a:cs typeface="Heiti SC Light" charset="0"/>
                    <a:sym typeface="Arial" charset="0"/>
                  </a:defRPr>
                </a:lvl3pPr>
                <a:lvl4pPr marL="1600200" indent="-228600" eaLnBrk="0" hangingPunct="0">
                  <a:defRPr sz="2400">
                    <a:solidFill>
                      <a:srgbClr val="000000"/>
                    </a:solidFill>
                    <a:latin typeface="Arial" charset="0"/>
                    <a:ea typeface="Heiti SC Light" charset="0"/>
                    <a:cs typeface="Heiti SC Light" charset="0"/>
                    <a:sym typeface="Arial" charset="0"/>
                  </a:defRPr>
                </a:lvl4pPr>
                <a:lvl5pPr marL="2057400" indent="-228600" eaLnBrk="0" hangingPunct="0">
                  <a:defRPr sz="2400">
                    <a:solidFill>
                      <a:srgbClr val="000000"/>
                    </a:solidFill>
                    <a:latin typeface="Arial" charset="0"/>
                    <a:ea typeface="Heiti SC Light" charset="0"/>
                    <a:cs typeface="Heiti SC Light"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9pPr>
              </a:lstStyle>
              <a:p>
                <a:pPr eaLnBrk="1" hangingPunct="1"/>
                <a:r>
                  <a:rPr lang="en-US" sz="2800" dirty="0"/>
                  <a:t>Packets Out</a:t>
                </a:r>
              </a:p>
              <a:p>
                <a:pPr eaLnBrk="1" hangingPunct="1"/>
                <a14:m>
                  <m:oMathPara xmlns:m="http://schemas.openxmlformats.org/officeDocument/2006/math">
                    <m:oMathParaPr>
                      <m:jc m:val="centerGroup"/>
                    </m:oMathParaPr>
                    <m:oMath xmlns:m="http://schemas.openxmlformats.org/officeDocument/2006/math">
                      <m:r>
                        <a:rPr lang="en-US" sz="2800" b="0" i="1" smtClean="0">
                          <a:solidFill>
                            <a:srgbClr val="92D050"/>
                          </a:solidFill>
                          <a:latin typeface="Cambria Math" charset="0"/>
                        </a:rPr>
                        <m:t>𝐷</m:t>
                      </m:r>
                      <m:r>
                        <a:rPr lang="en-US" sz="2800" b="0" i="1" smtClean="0">
                          <a:solidFill>
                            <a:srgbClr val="92D050"/>
                          </a:solidFill>
                          <a:latin typeface="Cambria Math" charset="0"/>
                        </a:rPr>
                        <m:t>(</m:t>
                      </m:r>
                      <m:r>
                        <a:rPr lang="en-US" sz="2800" b="0" i="1" smtClean="0">
                          <a:solidFill>
                            <a:srgbClr val="92D050"/>
                          </a:solidFill>
                          <a:latin typeface="Cambria Math" charset="0"/>
                        </a:rPr>
                        <m:t>𝑡</m:t>
                      </m:r>
                      <m:r>
                        <a:rPr lang="en-US" sz="2800" b="0" i="1" smtClean="0">
                          <a:solidFill>
                            <a:srgbClr val="92D050"/>
                          </a:solidFill>
                          <a:latin typeface="Cambria Math" charset="0"/>
                        </a:rPr>
                        <m:t>)</m:t>
                      </m:r>
                    </m:oMath>
                  </m:oMathPara>
                </a14:m>
                <a:endParaRPr lang="en-US" sz="2800" dirty="0">
                  <a:solidFill>
                    <a:srgbClr val="92D050"/>
                  </a:solidFill>
                </a:endParaRPr>
              </a:p>
            </p:txBody>
          </p:sp>
        </mc:Choice>
        <mc:Fallback xmlns="">
          <p:sp>
            <p:nvSpPr>
              <p:cNvPr id="55" name="Text Box 26"/>
              <p:cNvSpPr txBox="1">
                <a:spLocks noRot="1" noChangeAspect="1" noMove="1" noResize="1" noEditPoints="1" noAdjustHandles="1" noChangeArrowheads="1" noChangeShapeType="1" noTextEdit="1"/>
              </p:cNvSpPr>
              <p:nvPr/>
            </p:nvSpPr>
            <p:spPr bwMode="auto">
              <a:xfrm>
                <a:off x="4410519" y="4303693"/>
                <a:ext cx="2140330" cy="954107"/>
              </a:xfrm>
              <a:prstGeom prst="rect">
                <a:avLst/>
              </a:prstGeom>
              <a:blipFill rotWithShape="0">
                <a:blip r:embed="rId7"/>
                <a:stretch>
                  <a:fillRect l="-5983" t="-7006" r="-4558"/>
                </a:stretch>
              </a:blipFill>
              <a:ln>
                <a:noFill/>
              </a:ln>
              <a:extLst>
                <a:ext uri="{909E8E84-426E-40dd-AFC4-6F175D3DCCD1}">
                  <a14:hiddenFill xmlns="" xmlns:a14="http://schemas.microsoft.com/office/drawing/2010/main" xmlns:mv="urn:schemas-microsoft-com:mac:vml">
                    <a:solidFill>
                      <a:srgbClr val="FFFFFF"/>
                    </a:solidFill>
                  </a14:hiddenFill>
                </a:ext>
                <a:ext uri="{91240B29-F687-4f45-9708-019B960494DF}">
                  <a14:hiddenLine xmlns="" xmlns:a14="http://schemas.microsoft.com/office/drawing/2010/main" xmlns:mv="urn:schemas-microsoft-com:mac:vml" w="9525">
                    <a:solidFill>
                      <a:srgbClr val="000000"/>
                    </a:solidFill>
                    <a:miter lim="800000"/>
                    <a:headEnd/>
                    <a:tailEnd/>
                  </a14:hiddenLine>
                </a:ext>
              </a:extLst>
            </p:spPr>
            <p:txBody>
              <a:bodyPr/>
              <a:lstStyle/>
              <a:p>
                <a:r>
                  <a:rPr lang="en-US">
                    <a:noFill/>
                  </a:rPr>
                  <a:t> </a:t>
                </a:r>
              </a:p>
            </p:txBody>
          </p:sp>
        </mc:Fallback>
      </mc:AlternateContent>
    </p:spTree>
    <p:extLst>
      <p:ext uri="{BB962C8B-B14F-4D97-AF65-F5344CB8AC3E}">
        <p14:creationId xmlns:p14="http://schemas.microsoft.com/office/powerpoint/2010/main" val="2987934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320041" y="2156249"/>
            <a:ext cx="4468007" cy="3946388"/>
          </a:xfrm>
          <a:prstGeom prst="roundRect">
            <a:avLst/>
          </a:prstGeom>
          <a:solidFill>
            <a:schemeClr val="accent2">
              <a:lumMod val="20000"/>
              <a:lumOff val="80000"/>
            </a:schemeClr>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4033" name="Rectangle 2"/>
          <p:cNvSpPr>
            <a:spLocks noGrp="1" noChangeArrowheads="1"/>
          </p:cNvSpPr>
          <p:nvPr>
            <p:ph type="title"/>
          </p:nvPr>
        </p:nvSpPr>
        <p:spPr>
          <a:xfrm>
            <a:off x="1920240" y="182880"/>
            <a:ext cx="10789920" cy="1554480"/>
          </a:xfrm>
        </p:spPr>
        <p:txBody>
          <a:bodyPr/>
          <a:lstStyle/>
          <a:p>
            <a:r>
              <a:rPr lang="en-US" dirty="0">
                <a:latin typeface="Arial" charset="0"/>
                <a:ea typeface="Heiti SC Light" charset="0"/>
                <a:cs typeface="Heiti SC Light" charset="0"/>
              </a:rPr>
              <a:t>The leaky bucket regulator</a:t>
            </a:r>
            <a:br>
              <a:rPr lang="en-US" dirty="0">
                <a:latin typeface="Arial" charset="0"/>
                <a:ea typeface="Heiti SC Light" charset="0"/>
                <a:cs typeface="Heiti SC Light" charset="0"/>
              </a:rPr>
            </a:br>
            <a:r>
              <a:rPr lang="en-US" sz="4000" dirty="0">
                <a:solidFill>
                  <a:schemeClr val="tx1"/>
                </a:solidFill>
                <a:latin typeface="Arial" charset="0"/>
                <a:ea typeface="Heiti SC Light" charset="0"/>
                <a:cs typeface="Heiti SC Light" charset="0"/>
              </a:rPr>
              <a:t>Limiting the “</a:t>
            </a:r>
            <a:r>
              <a:rPr lang="en-US" sz="4000" dirty="0" err="1">
                <a:solidFill>
                  <a:schemeClr val="tx1"/>
                </a:solidFill>
                <a:latin typeface="Arial" charset="0"/>
                <a:ea typeface="Heiti SC Light" charset="0"/>
                <a:cs typeface="Heiti SC Light" charset="0"/>
              </a:rPr>
              <a:t>burstiness</a:t>
            </a:r>
            <a:r>
              <a:rPr lang="en-US" sz="4000" dirty="0">
                <a:solidFill>
                  <a:schemeClr val="tx1"/>
                </a:solidFill>
                <a:latin typeface="Arial" charset="0"/>
                <a:ea typeface="Heiti SC Light" charset="0"/>
                <a:cs typeface="Heiti SC Light" charset="0"/>
              </a:rPr>
              <a:t>”</a:t>
            </a:r>
            <a:r>
              <a:rPr lang="en-US" sz="2000" i="1" dirty="0">
                <a:solidFill>
                  <a:schemeClr val="tx1"/>
                </a:solidFill>
                <a:latin typeface="Arial" charset="0"/>
                <a:ea typeface="Heiti SC Light" charset="0"/>
                <a:cs typeface="Heiti SC Light" charset="0"/>
              </a:rPr>
              <a:t> </a:t>
            </a:r>
            <a:endParaRPr lang="en-US" sz="3360" i="1" dirty="0">
              <a:solidFill>
                <a:schemeClr val="tx1"/>
              </a:solidFill>
              <a:latin typeface="Arial" charset="0"/>
              <a:ea typeface="Heiti SC Light" charset="0"/>
              <a:cs typeface="Heiti SC Light" charset="0"/>
            </a:endParaRPr>
          </a:p>
        </p:txBody>
      </p:sp>
      <p:sp>
        <p:nvSpPr>
          <p:cNvPr id="44034" name="Oval 4"/>
          <p:cNvSpPr>
            <a:spLocks noChangeArrowheads="1"/>
          </p:cNvSpPr>
          <p:nvPr/>
        </p:nvSpPr>
        <p:spPr bwMode="auto">
          <a:xfrm>
            <a:off x="3237506" y="4825097"/>
            <a:ext cx="534959" cy="560606"/>
          </a:xfrm>
          <a:prstGeom prst="ellipse">
            <a:avLst/>
          </a:prstGeom>
          <a:solidFill>
            <a:schemeClr val="bg1"/>
          </a:solidFill>
          <a:ln w="9525">
            <a:solidFill>
              <a:schemeClr val="tx1"/>
            </a:solidFill>
            <a:round/>
            <a:headEnd/>
            <a:tailEnd/>
          </a:ln>
        </p:spPr>
        <p:txBody>
          <a:bodyPr wrap="none" anchor="ctr"/>
          <a:lstStyle/>
          <a:p>
            <a:pPr algn="ctr"/>
            <a:endParaRPr lang="en-US" sz="2400">
              <a:latin typeface="Symbol" charset="0"/>
            </a:endParaRPr>
          </a:p>
        </p:txBody>
      </p:sp>
      <p:grpSp>
        <p:nvGrpSpPr>
          <p:cNvPr id="44035" name="Group 7"/>
          <p:cNvGrpSpPr>
            <a:grpSpLocks/>
          </p:cNvGrpSpPr>
          <p:nvPr/>
        </p:nvGrpSpPr>
        <p:grpSpPr bwMode="auto">
          <a:xfrm>
            <a:off x="2034766" y="4809857"/>
            <a:ext cx="845822" cy="600343"/>
            <a:chOff x="1680" y="2544"/>
            <a:chExt cx="1152" cy="672"/>
          </a:xfrm>
        </p:grpSpPr>
        <p:sp>
          <p:nvSpPr>
            <p:cNvPr id="44067" name="Freeform 3"/>
            <p:cNvSpPr>
              <a:spLocks/>
            </p:cNvSpPr>
            <p:nvPr/>
          </p:nvSpPr>
          <p:spPr bwMode="auto">
            <a:xfrm>
              <a:off x="1680" y="2544"/>
              <a:ext cx="1152" cy="672"/>
            </a:xfrm>
            <a:custGeom>
              <a:avLst/>
              <a:gdLst>
                <a:gd name="T0" fmla="*/ 0 w 1152"/>
                <a:gd name="T1" fmla="*/ 0 h 672"/>
                <a:gd name="T2" fmla="*/ 1152 w 1152"/>
                <a:gd name="T3" fmla="*/ 0 h 672"/>
                <a:gd name="T4" fmla="*/ 1152 w 1152"/>
                <a:gd name="T5" fmla="*/ 672 h 672"/>
                <a:gd name="T6" fmla="*/ 0 w 1152"/>
                <a:gd name="T7" fmla="*/ 672 h 672"/>
                <a:gd name="T8" fmla="*/ 0 60000 65536"/>
                <a:gd name="T9" fmla="*/ 0 60000 65536"/>
                <a:gd name="T10" fmla="*/ 0 60000 65536"/>
                <a:gd name="T11" fmla="*/ 0 60000 65536"/>
                <a:gd name="T12" fmla="*/ 0 w 1152"/>
                <a:gd name="T13" fmla="*/ 0 h 672"/>
                <a:gd name="T14" fmla="*/ 1152 w 1152"/>
                <a:gd name="T15" fmla="*/ 672 h 672"/>
              </a:gdLst>
              <a:ahLst/>
              <a:cxnLst>
                <a:cxn ang="T8">
                  <a:pos x="T0" y="T1"/>
                </a:cxn>
                <a:cxn ang="T9">
                  <a:pos x="T2" y="T3"/>
                </a:cxn>
                <a:cxn ang="T10">
                  <a:pos x="T4" y="T5"/>
                </a:cxn>
                <a:cxn ang="T11">
                  <a:pos x="T6" y="T7"/>
                </a:cxn>
              </a:cxnLst>
              <a:rect l="T12" t="T13" r="T14" b="T15"/>
              <a:pathLst>
                <a:path w="1152" h="672">
                  <a:moveTo>
                    <a:pt x="0" y="0"/>
                  </a:moveTo>
                  <a:lnTo>
                    <a:pt x="1152" y="0"/>
                  </a:lnTo>
                  <a:lnTo>
                    <a:pt x="1152" y="672"/>
                  </a:lnTo>
                  <a:lnTo>
                    <a:pt x="0" y="672"/>
                  </a:lnTo>
                </a:path>
              </a:pathLst>
            </a:custGeom>
            <a:noFill/>
            <a:ln w="9525">
              <a:solidFill>
                <a:schemeClr val="tx1"/>
              </a:solidFill>
              <a:round/>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txBody>
            <a:bodyPr/>
            <a:lstStyle/>
            <a:p>
              <a:endParaRPr lang="en-US" sz="4114"/>
            </a:p>
          </p:txBody>
        </p:sp>
        <p:sp>
          <p:nvSpPr>
            <p:cNvPr id="44068" name="Line 5"/>
            <p:cNvSpPr>
              <a:spLocks noChangeShapeType="1"/>
            </p:cNvSpPr>
            <p:nvPr/>
          </p:nvSpPr>
          <p:spPr bwMode="auto">
            <a:xfrm>
              <a:off x="2544" y="2544"/>
              <a:ext cx="0" cy="672"/>
            </a:xfrm>
            <a:prstGeom prst="line">
              <a:avLst/>
            </a:prstGeom>
            <a:noFill/>
            <a:ln w="9525">
              <a:solidFill>
                <a:schemeClr val="tx1"/>
              </a:solidFill>
              <a:round/>
              <a:headEnd/>
              <a:tailEn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sp>
          <p:nvSpPr>
            <p:cNvPr id="44069" name="Line 6"/>
            <p:cNvSpPr>
              <a:spLocks noChangeShapeType="1"/>
            </p:cNvSpPr>
            <p:nvPr/>
          </p:nvSpPr>
          <p:spPr bwMode="auto">
            <a:xfrm>
              <a:off x="2256" y="2544"/>
              <a:ext cx="0" cy="672"/>
            </a:xfrm>
            <a:prstGeom prst="line">
              <a:avLst/>
            </a:prstGeom>
            <a:noFill/>
            <a:ln w="9525">
              <a:solidFill>
                <a:schemeClr val="tx1"/>
              </a:solidFill>
              <a:round/>
              <a:headEnd/>
              <a:tailEn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grpSp>
      <p:grpSp>
        <p:nvGrpSpPr>
          <p:cNvPr id="44036" name="Group 8"/>
          <p:cNvGrpSpPr>
            <a:grpSpLocks/>
          </p:cNvGrpSpPr>
          <p:nvPr/>
        </p:nvGrpSpPr>
        <p:grpSpPr bwMode="auto">
          <a:xfrm rot="5400000">
            <a:off x="2946821" y="3116369"/>
            <a:ext cx="1097280" cy="822960"/>
            <a:chOff x="1680" y="2544"/>
            <a:chExt cx="1152" cy="672"/>
          </a:xfrm>
        </p:grpSpPr>
        <p:sp>
          <p:nvSpPr>
            <p:cNvPr id="44064" name="Freeform 9"/>
            <p:cNvSpPr>
              <a:spLocks/>
            </p:cNvSpPr>
            <p:nvPr/>
          </p:nvSpPr>
          <p:spPr bwMode="auto">
            <a:xfrm>
              <a:off x="1680" y="2544"/>
              <a:ext cx="1152" cy="672"/>
            </a:xfrm>
            <a:custGeom>
              <a:avLst/>
              <a:gdLst>
                <a:gd name="T0" fmla="*/ 0 w 1152"/>
                <a:gd name="T1" fmla="*/ 0 h 672"/>
                <a:gd name="T2" fmla="*/ 1152 w 1152"/>
                <a:gd name="T3" fmla="*/ 0 h 672"/>
                <a:gd name="T4" fmla="*/ 1152 w 1152"/>
                <a:gd name="T5" fmla="*/ 672 h 672"/>
                <a:gd name="T6" fmla="*/ 0 w 1152"/>
                <a:gd name="T7" fmla="*/ 672 h 672"/>
                <a:gd name="T8" fmla="*/ 0 60000 65536"/>
                <a:gd name="T9" fmla="*/ 0 60000 65536"/>
                <a:gd name="T10" fmla="*/ 0 60000 65536"/>
                <a:gd name="T11" fmla="*/ 0 60000 65536"/>
                <a:gd name="T12" fmla="*/ 0 w 1152"/>
                <a:gd name="T13" fmla="*/ 0 h 672"/>
                <a:gd name="T14" fmla="*/ 1152 w 1152"/>
                <a:gd name="T15" fmla="*/ 672 h 672"/>
              </a:gdLst>
              <a:ahLst/>
              <a:cxnLst>
                <a:cxn ang="T8">
                  <a:pos x="T0" y="T1"/>
                </a:cxn>
                <a:cxn ang="T9">
                  <a:pos x="T2" y="T3"/>
                </a:cxn>
                <a:cxn ang="T10">
                  <a:pos x="T4" y="T5"/>
                </a:cxn>
                <a:cxn ang="T11">
                  <a:pos x="T6" y="T7"/>
                </a:cxn>
              </a:cxnLst>
              <a:rect l="T12" t="T13" r="T14" b="T15"/>
              <a:pathLst>
                <a:path w="1152" h="672">
                  <a:moveTo>
                    <a:pt x="0" y="0"/>
                  </a:moveTo>
                  <a:lnTo>
                    <a:pt x="1152" y="0"/>
                  </a:lnTo>
                  <a:lnTo>
                    <a:pt x="1152" y="672"/>
                  </a:lnTo>
                  <a:lnTo>
                    <a:pt x="0" y="672"/>
                  </a:lnTo>
                </a:path>
              </a:pathLst>
            </a:custGeom>
            <a:noFill/>
            <a:ln w="9525">
              <a:solidFill>
                <a:schemeClr val="tx1"/>
              </a:solidFill>
              <a:round/>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txBody>
            <a:bodyPr/>
            <a:lstStyle/>
            <a:p>
              <a:endParaRPr lang="en-US" sz="4114"/>
            </a:p>
          </p:txBody>
        </p:sp>
        <p:sp>
          <p:nvSpPr>
            <p:cNvPr id="44065" name="Line 10"/>
            <p:cNvSpPr>
              <a:spLocks noChangeShapeType="1"/>
            </p:cNvSpPr>
            <p:nvPr/>
          </p:nvSpPr>
          <p:spPr bwMode="auto">
            <a:xfrm>
              <a:off x="2544" y="2544"/>
              <a:ext cx="0" cy="672"/>
            </a:xfrm>
            <a:prstGeom prst="line">
              <a:avLst/>
            </a:prstGeom>
            <a:noFill/>
            <a:ln w="9525">
              <a:solidFill>
                <a:schemeClr val="tx1"/>
              </a:solidFill>
              <a:round/>
              <a:headEnd/>
              <a:tailEn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sp>
          <p:nvSpPr>
            <p:cNvPr id="44066" name="Line 11"/>
            <p:cNvSpPr>
              <a:spLocks noChangeShapeType="1"/>
            </p:cNvSpPr>
            <p:nvPr/>
          </p:nvSpPr>
          <p:spPr bwMode="auto">
            <a:xfrm>
              <a:off x="2256" y="2544"/>
              <a:ext cx="0" cy="672"/>
            </a:xfrm>
            <a:prstGeom prst="line">
              <a:avLst/>
            </a:prstGeom>
            <a:noFill/>
            <a:ln w="9525">
              <a:solidFill>
                <a:schemeClr val="tx1"/>
              </a:solidFill>
              <a:round/>
              <a:headEnd/>
              <a:tailEn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grpSp>
      <p:sp>
        <p:nvSpPr>
          <p:cNvPr id="44037" name="Line 12"/>
          <p:cNvSpPr>
            <a:spLocks noChangeShapeType="1"/>
          </p:cNvSpPr>
          <p:nvPr/>
        </p:nvSpPr>
        <p:spPr bwMode="auto">
          <a:xfrm>
            <a:off x="2895600" y="5105400"/>
            <a:ext cx="307605" cy="0"/>
          </a:xfrm>
          <a:prstGeom prst="line">
            <a:avLst/>
          </a:prstGeom>
          <a:noFill/>
          <a:ln w="38100">
            <a:solidFill>
              <a:schemeClr val="tx1"/>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sp>
        <p:nvSpPr>
          <p:cNvPr id="44039" name="Line 14"/>
          <p:cNvSpPr>
            <a:spLocks noChangeShapeType="1"/>
          </p:cNvSpPr>
          <p:nvPr/>
        </p:nvSpPr>
        <p:spPr bwMode="auto">
          <a:xfrm flipV="1">
            <a:off x="914400" y="5105400"/>
            <a:ext cx="1485900" cy="0"/>
          </a:xfrm>
          <a:prstGeom prst="line">
            <a:avLst/>
          </a:prstGeom>
          <a:noFill/>
          <a:ln w="38100">
            <a:solidFill>
              <a:schemeClr val="tx1"/>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sp>
        <p:nvSpPr>
          <p:cNvPr id="44040" name="Line 15"/>
          <p:cNvSpPr>
            <a:spLocks noChangeShapeType="1"/>
          </p:cNvSpPr>
          <p:nvPr/>
        </p:nvSpPr>
        <p:spPr bwMode="auto">
          <a:xfrm>
            <a:off x="3449741" y="4076489"/>
            <a:ext cx="0" cy="731520"/>
          </a:xfrm>
          <a:prstGeom prst="line">
            <a:avLst/>
          </a:prstGeom>
          <a:noFill/>
          <a:ln w="9525" cap="rnd">
            <a:solidFill>
              <a:schemeClr val="tx1"/>
            </a:solidFill>
            <a:prstDash val="sysDot"/>
            <a:round/>
            <a:headEnd/>
            <a:tailEnd type="triangle" w="med" len="me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sp>
        <p:nvSpPr>
          <p:cNvPr id="44041" name="Freeform 16"/>
          <p:cNvSpPr>
            <a:spLocks/>
          </p:cNvSpPr>
          <p:nvPr/>
        </p:nvSpPr>
        <p:spPr bwMode="auto">
          <a:xfrm>
            <a:off x="2590800" y="2522009"/>
            <a:ext cx="908684" cy="640080"/>
          </a:xfrm>
          <a:custGeom>
            <a:avLst/>
            <a:gdLst>
              <a:gd name="T0" fmla="*/ 0 w 525"/>
              <a:gd name="T1" fmla="*/ 3175 h 336"/>
              <a:gd name="T2" fmla="*/ 757237 w 525"/>
              <a:gd name="T3" fmla="*/ 0 h 336"/>
              <a:gd name="T4" fmla="*/ 757237 w 525"/>
              <a:gd name="T5" fmla="*/ 533400 h 336"/>
              <a:gd name="T6" fmla="*/ 0 60000 65536"/>
              <a:gd name="T7" fmla="*/ 0 60000 65536"/>
              <a:gd name="T8" fmla="*/ 0 60000 65536"/>
              <a:gd name="T9" fmla="*/ 0 w 525"/>
              <a:gd name="T10" fmla="*/ 0 h 336"/>
              <a:gd name="T11" fmla="*/ 525 w 525"/>
              <a:gd name="T12" fmla="*/ 336 h 336"/>
            </a:gdLst>
            <a:ahLst/>
            <a:cxnLst>
              <a:cxn ang="T6">
                <a:pos x="T0" y="T1"/>
              </a:cxn>
              <a:cxn ang="T7">
                <a:pos x="T2" y="T3"/>
              </a:cxn>
              <a:cxn ang="T8">
                <a:pos x="T4" y="T5"/>
              </a:cxn>
            </a:cxnLst>
            <a:rect l="T9" t="T10" r="T11" b="T12"/>
            <a:pathLst>
              <a:path w="525" h="336">
                <a:moveTo>
                  <a:pt x="0" y="2"/>
                </a:moveTo>
                <a:lnTo>
                  <a:pt x="525" y="0"/>
                </a:lnTo>
                <a:lnTo>
                  <a:pt x="525" y="336"/>
                </a:lnTo>
              </a:path>
            </a:pathLst>
          </a:custGeom>
          <a:noFill/>
          <a:ln w="9525" cap="rnd">
            <a:solidFill>
              <a:schemeClr val="tx1"/>
            </a:solidFill>
            <a:prstDash val="sysDot"/>
            <a:round/>
            <a:headEnd/>
            <a:tailEnd type="triangle" w="med" len="me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txBody>
          <a:bodyPr/>
          <a:lstStyle/>
          <a:p>
            <a:endParaRPr lang="en-US" sz="4114"/>
          </a:p>
        </p:txBody>
      </p:sp>
      <p:sp>
        <p:nvSpPr>
          <p:cNvPr id="44042" name="Text Box 17"/>
          <p:cNvSpPr txBox="1">
            <a:spLocks noChangeArrowheads="1"/>
          </p:cNvSpPr>
          <p:nvPr/>
        </p:nvSpPr>
        <p:spPr bwMode="auto">
          <a:xfrm>
            <a:off x="2286000" y="2156249"/>
            <a:ext cx="386644" cy="53553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Arial" charset="0"/>
                <a:ea typeface="Heiti SC Light" charset="0"/>
                <a:cs typeface="Heiti SC Light" charset="0"/>
                <a:sym typeface="Arial" charset="0"/>
              </a:defRPr>
            </a:lvl1pPr>
            <a:lvl2pPr marL="742950" indent="-285750" eaLnBrk="0" hangingPunct="0">
              <a:defRPr sz="2400">
                <a:solidFill>
                  <a:srgbClr val="000000"/>
                </a:solidFill>
                <a:latin typeface="Arial" charset="0"/>
                <a:ea typeface="Heiti SC Light" charset="0"/>
                <a:cs typeface="Heiti SC Light" charset="0"/>
                <a:sym typeface="Arial" charset="0"/>
              </a:defRPr>
            </a:lvl2pPr>
            <a:lvl3pPr marL="1143000" indent="-228600" eaLnBrk="0" hangingPunct="0">
              <a:defRPr sz="2400">
                <a:solidFill>
                  <a:srgbClr val="000000"/>
                </a:solidFill>
                <a:latin typeface="Arial" charset="0"/>
                <a:ea typeface="Heiti SC Light" charset="0"/>
                <a:cs typeface="Heiti SC Light" charset="0"/>
                <a:sym typeface="Arial" charset="0"/>
              </a:defRPr>
            </a:lvl3pPr>
            <a:lvl4pPr marL="1600200" indent="-228600" eaLnBrk="0" hangingPunct="0">
              <a:defRPr sz="2400">
                <a:solidFill>
                  <a:srgbClr val="000000"/>
                </a:solidFill>
                <a:latin typeface="Arial" charset="0"/>
                <a:ea typeface="Heiti SC Light" charset="0"/>
                <a:cs typeface="Heiti SC Light" charset="0"/>
                <a:sym typeface="Arial" charset="0"/>
              </a:defRPr>
            </a:lvl4pPr>
            <a:lvl5pPr marL="2057400" indent="-228600" eaLnBrk="0" hangingPunct="0">
              <a:defRPr sz="2400">
                <a:solidFill>
                  <a:srgbClr val="000000"/>
                </a:solidFill>
                <a:latin typeface="Arial" charset="0"/>
                <a:ea typeface="Heiti SC Light" charset="0"/>
                <a:cs typeface="Heiti SC Light"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9pPr>
          </a:lstStyle>
          <a:p>
            <a:pPr eaLnBrk="1" hangingPunct="1"/>
            <a:r>
              <a:rPr lang="en-US" sz="2880">
                <a:solidFill>
                  <a:srgbClr val="000099"/>
                </a:solidFill>
                <a:latin typeface="Symbol" charset="0"/>
              </a:rPr>
              <a:t>r</a:t>
            </a:r>
            <a:endParaRPr lang="en-US" sz="2880" dirty="0">
              <a:solidFill>
                <a:srgbClr val="000099"/>
              </a:solidFill>
              <a:latin typeface="Symbol" charset="0"/>
            </a:endParaRPr>
          </a:p>
        </p:txBody>
      </p:sp>
      <p:sp>
        <p:nvSpPr>
          <p:cNvPr id="44043" name="Oval 18"/>
          <p:cNvSpPr>
            <a:spLocks noChangeArrowheads="1"/>
          </p:cNvSpPr>
          <p:nvPr/>
        </p:nvSpPr>
        <p:spPr bwMode="auto">
          <a:xfrm>
            <a:off x="3358301" y="3893609"/>
            <a:ext cx="274320" cy="182880"/>
          </a:xfrm>
          <a:prstGeom prst="ellipse">
            <a:avLst/>
          </a:prstGeom>
          <a:solidFill>
            <a:schemeClr val="accent1"/>
          </a:solidFill>
          <a:ln w="9525">
            <a:solidFill>
              <a:schemeClr val="tx1"/>
            </a:solidFill>
            <a:round/>
            <a:headEnd/>
            <a:tailEnd/>
          </a:ln>
        </p:spPr>
        <p:txBody>
          <a:bodyPr wrap="none" anchor="ctr"/>
          <a:lstStyle/>
          <a:p>
            <a:endParaRPr lang="en-US" sz="4114"/>
          </a:p>
        </p:txBody>
      </p:sp>
      <p:sp>
        <p:nvSpPr>
          <p:cNvPr id="44044" name="Oval 19"/>
          <p:cNvSpPr>
            <a:spLocks noChangeArrowheads="1"/>
          </p:cNvSpPr>
          <p:nvPr/>
        </p:nvSpPr>
        <p:spPr bwMode="auto">
          <a:xfrm>
            <a:off x="3358301" y="3619289"/>
            <a:ext cx="274320" cy="182880"/>
          </a:xfrm>
          <a:prstGeom prst="ellipse">
            <a:avLst/>
          </a:prstGeom>
          <a:solidFill>
            <a:schemeClr val="accent1"/>
          </a:solidFill>
          <a:ln w="9525">
            <a:solidFill>
              <a:schemeClr val="tx1"/>
            </a:solidFill>
            <a:round/>
            <a:headEnd/>
            <a:tailEnd/>
          </a:ln>
        </p:spPr>
        <p:txBody>
          <a:bodyPr wrap="none" anchor="ctr"/>
          <a:lstStyle/>
          <a:p>
            <a:endParaRPr lang="en-US" sz="4114"/>
          </a:p>
        </p:txBody>
      </p:sp>
      <p:sp>
        <p:nvSpPr>
          <p:cNvPr id="44045" name="Oval 20"/>
          <p:cNvSpPr>
            <a:spLocks noChangeArrowheads="1"/>
          </p:cNvSpPr>
          <p:nvPr/>
        </p:nvSpPr>
        <p:spPr bwMode="auto">
          <a:xfrm>
            <a:off x="3358301" y="3344969"/>
            <a:ext cx="274320" cy="182880"/>
          </a:xfrm>
          <a:prstGeom prst="ellipse">
            <a:avLst/>
          </a:prstGeom>
          <a:solidFill>
            <a:schemeClr val="accent1"/>
          </a:solidFill>
          <a:ln w="9525">
            <a:solidFill>
              <a:schemeClr val="tx1"/>
            </a:solidFill>
            <a:round/>
            <a:headEnd/>
            <a:tailEnd/>
          </a:ln>
        </p:spPr>
        <p:txBody>
          <a:bodyPr wrap="none" anchor="ctr"/>
          <a:lstStyle/>
          <a:p>
            <a:endParaRPr lang="en-US" sz="4114"/>
          </a:p>
        </p:txBody>
      </p:sp>
      <p:sp>
        <p:nvSpPr>
          <p:cNvPr id="44046" name="Oval 21"/>
          <p:cNvSpPr>
            <a:spLocks noChangeArrowheads="1"/>
          </p:cNvSpPr>
          <p:nvPr/>
        </p:nvSpPr>
        <p:spPr bwMode="auto">
          <a:xfrm>
            <a:off x="2901101" y="2430569"/>
            <a:ext cx="274320" cy="182880"/>
          </a:xfrm>
          <a:prstGeom prst="ellipse">
            <a:avLst/>
          </a:prstGeom>
          <a:solidFill>
            <a:schemeClr val="accent1"/>
          </a:solidFill>
          <a:ln w="9525">
            <a:solidFill>
              <a:schemeClr val="tx1"/>
            </a:solidFill>
            <a:round/>
            <a:headEnd/>
            <a:tailEnd/>
          </a:ln>
        </p:spPr>
        <p:txBody>
          <a:bodyPr wrap="none" anchor="ctr"/>
          <a:lstStyle/>
          <a:p>
            <a:endParaRPr lang="en-US" sz="4114"/>
          </a:p>
        </p:txBody>
      </p:sp>
      <p:sp>
        <p:nvSpPr>
          <p:cNvPr id="44047" name="Line 22"/>
          <p:cNvSpPr>
            <a:spLocks noChangeShapeType="1"/>
          </p:cNvSpPr>
          <p:nvPr/>
        </p:nvSpPr>
        <p:spPr bwMode="auto">
          <a:xfrm>
            <a:off x="4041468" y="2979209"/>
            <a:ext cx="0" cy="1097280"/>
          </a:xfrm>
          <a:prstGeom prst="line">
            <a:avLst/>
          </a:prstGeom>
          <a:noFill/>
          <a:ln w="9525">
            <a:solidFill>
              <a:schemeClr val="tx1"/>
            </a:solidFill>
            <a:round/>
            <a:headEnd type="triangle" w="med" len="med"/>
            <a:tailEnd type="triangle" w="med" len="me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sp>
        <p:nvSpPr>
          <p:cNvPr id="44048" name="Text Box 23"/>
          <p:cNvSpPr txBox="1">
            <a:spLocks noChangeArrowheads="1"/>
          </p:cNvSpPr>
          <p:nvPr/>
        </p:nvSpPr>
        <p:spPr bwMode="auto">
          <a:xfrm>
            <a:off x="4045809" y="3274469"/>
            <a:ext cx="407484" cy="53553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Arial" charset="0"/>
                <a:ea typeface="Heiti SC Light" charset="0"/>
                <a:cs typeface="Heiti SC Light" charset="0"/>
                <a:sym typeface="Arial" charset="0"/>
              </a:defRPr>
            </a:lvl1pPr>
            <a:lvl2pPr marL="742950" indent="-285750" eaLnBrk="0" hangingPunct="0">
              <a:defRPr sz="2400">
                <a:solidFill>
                  <a:srgbClr val="000000"/>
                </a:solidFill>
                <a:latin typeface="Arial" charset="0"/>
                <a:ea typeface="Heiti SC Light" charset="0"/>
                <a:cs typeface="Heiti SC Light" charset="0"/>
                <a:sym typeface="Arial" charset="0"/>
              </a:defRPr>
            </a:lvl2pPr>
            <a:lvl3pPr marL="1143000" indent="-228600" eaLnBrk="0" hangingPunct="0">
              <a:defRPr sz="2400">
                <a:solidFill>
                  <a:srgbClr val="000000"/>
                </a:solidFill>
                <a:latin typeface="Arial" charset="0"/>
                <a:ea typeface="Heiti SC Light" charset="0"/>
                <a:cs typeface="Heiti SC Light" charset="0"/>
                <a:sym typeface="Arial" charset="0"/>
              </a:defRPr>
            </a:lvl3pPr>
            <a:lvl4pPr marL="1600200" indent="-228600" eaLnBrk="0" hangingPunct="0">
              <a:defRPr sz="2400">
                <a:solidFill>
                  <a:srgbClr val="000000"/>
                </a:solidFill>
                <a:latin typeface="Arial" charset="0"/>
                <a:ea typeface="Heiti SC Light" charset="0"/>
                <a:cs typeface="Heiti SC Light" charset="0"/>
                <a:sym typeface="Arial" charset="0"/>
              </a:defRPr>
            </a:lvl4pPr>
            <a:lvl5pPr marL="2057400" indent="-228600" eaLnBrk="0" hangingPunct="0">
              <a:defRPr sz="2400">
                <a:solidFill>
                  <a:srgbClr val="000000"/>
                </a:solidFill>
                <a:latin typeface="Arial" charset="0"/>
                <a:ea typeface="Heiti SC Light" charset="0"/>
                <a:cs typeface="Heiti SC Light"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9pPr>
          </a:lstStyle>
          <a:p>
            <a:pPr eaLnBrk="1" hangingPunct="1"/>
            <a:r>
              <a:rPr lang="en-US" sz="2880">
                <a:solidFill>
                  <a:srgbClr val="000099"/>
                </a:solidFill>
                <a:latin typeface="Symbol" charset="0"/>
              </a:rPr>
              <a:t>s</a:t>
            </a:r>
            <a:endParaRPr lang="en-US" sz="2880" dirty="0">
              <a:solidFill>
                <a:srgbClr val="000099"/>
              </a:solidFill>
              <a:latin typeface="Symbol" charset="0"/>
            </a:endParaRPr>
          </a:p>
        </p:txBody>
      </p:sp>
      <p:pic>
        <p:nvPicPr>
          <p:cNvPr id="28" name="Picture 20"/>
          <p:cNvPicPr>
            <a:picLocks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320041" y="4380815"/>
            <a:ext cx="1737360" cy="172212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alpha val="94901"/>
                  </a:srgbClr>
                </a:solidFill>
              </a14:hiddenFill>
            </a:ext>
            <a:ext uri="{91240B29-F687-4f45-9708-019B960494DF}">
              <a14:hiddenLine xmlns:mc="http://schemas.openxmlformats.org/markup-compatibility/2006" xmlns:mv="urn:schemas-microsoft-com:mac:vml" xmlns:a14="http://schemas.microsoft.com/office/drawing/2010/main" xmlns="" w="12700">
                <a:solidFill>
                  <a:srgbClr val="000000"/>
                </a:solidFill>
                <a:miter lim="800000"/>
                <a:headEnd/>
                <a:tailEnd/>
              </a14:hiddenLine>
            </a:ext>
          </a:extLst>
        </p:spPr>
      </p:pic>
      <p:sp>
        <p:nvSpPr>
          <p:cNvPr id="29" name="Line 12"/>
          <p:cNvSpPr>
            <a:spLocks noChangeShapeType="1"/>
          </p:cNvSpPr>
          <p:nvPr/>
        </p:nvSpPr>
        <p:spPr bwMode="auto">
          <a:xfrm>
            <a:off x="3772465" y="5105400"/>
            <a:ext cx="2082972" cy="0"/>
          </a:xfrm>
          <a:prstGeom prst="line">
            <a:avLst/>
          </a:prstGeom>
          <a:noFill/>
          <a:ln w="38100">
            <a:solidFill>
              <a:schemeClr val="tx1"/>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sp>
        <p:nvSpPr>
          <p:cNvPr id="49" name="Freeform 48"/>
          <p:cNvSpPr/>
          <p:nvPr/>
        </p:nvSpPr>
        <p:spPr bwMode="auto">
          <a:xfrm>
            <a:off x="5732237" y="4879806"/>
            <a:ext cx="594756" cy="454194"/>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50" name="Rectangle 49"/>
          <p:cNvSpPr/>
          <p:nvPr/>
        </p:nvSpPr>
        <p:spPr>
          <a:xfrm>
            <a:off x="6394186" y="4455799"/>
            <a:ext cx="673582" cy="619850"/>
          </a:xfrm>
          <a:prstGeom prst="rect">
            <a:avLst/>
          </a:prstGeom>
        </p:spPr>
        <p:txBody>
          <a:bodyPr wrap="none">
            <a:spAutoFit/>
          </a:bodyPr>
          <a:lstStyle/>
          <a:p>
            <a:r>
              <a:rPr lang="en-US" i="1" dirty="0" err="1">
                <a:latin typeface="Times New Roman" charset="0"/>
                <a:ea typeface="Times New Roman" charset="0"/>
                <a:cs typeface="Times New Roman" charset="0"/>
              </a:rPr>
              <a:t>aR</a:t>
            </a:r>
            <a:endParaRPr lang="en-US" i="1" baseline="-25000" dirty="0">
              <a:effectLst/>
              <a:latin typeface="Times New Roman" charset="0"/>
              <a:ea typeface="Times New Roman" charset="0"/>
              <a:cs typeface="Times New Roman" charset="0"/>
            </a:endParaRPr>
          </a:p>
        </p:txBody>
      </p:sp>
      <p:sp>
        <p:nvSpPr>
          <p:cNvPr id="51" name="Line 3"/>
          <p:cNvSpPr>
            <a:spLocks noChangeShapeType="1"/>
          </p:cNvSpPr>
          <p:nvPr/>
        </p:nvSpPr>
        <p:spPr bwMode="auto">
          <a:xfrm>
            <a:off x="6326992" y="5103288"/>
            <a:ext cx="3138157" cy="2112"/>
          </a:xfrm>
          <a:prstGeom prst="line">
            <a:avLst/>
          </a:prstGeom>
          <a:noFill/>
          <a:ln w="38100" cmpd="sng">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cxnSp>
        <p:nvCxnSpPr>
          <p:cNvPr id="52" name="Straight Connector 51"/>
          <p:cNvCxnSpPr/>
          <p:nvPr/>
        </p:nvCxnSpPr>
        <p:spPr bwMode="auto">
          <a:xfrm>
            <a:off x="6089386" y="4912999"/>
            <a:ext cx="0" cy="354119"/>
          </a:xfrm>
          <a:prstGeom prst="line">
            <a:avLst/>
          </a:prstGeom>
          <a:solidFill>
            <a:schemeClr val="accent1"/>
          </a:solidFill>
          <a:ln w="952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4" name="Straight Arrow Connector 53"/>
          <p:cNvCxnSpPr/>
          <p:nvPr/>
        </p:nvCxnSpPr>
        <p:spPr bwMode="auto">
          <a:xfrm flipV="1">
            <a:off x="5732237" y="4748437"/>
            <a:ext cx="594756" cy="11164"/>
          </a:xfrm>
          <a:prstGeom prst="straightConnector1">
            <a:avLst/>
          </a:prstGeom>
          <a:solidFill>
            <a:schemeClr val="accent1"/>
          </a:solidFill>
          <a:ln w="9525" cap="flat" cmpd="sng" algn="ctr">
            <a:solidFill>
              <a:schemeClr val="tx1"/>
            </a:solidFill>
            <a:prstDash val="solid"/>
            <a:round/>
            <a:headEnd type="triangle"/>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55" name="TextBox 54"/>
          <p:cNvSpPr txBox="1"/>
          <p:nvPr/>
        </p:nvSpPr>
        <p:spPr>
          <a:xfrm>
            <a:off x="5860786" y="4225217"/>
            <a:ext cx="364202" cy="523220"/>
          </a:xfrm>
          <a:prstGeom prst="rect">
            <a:avLst/>
          </a:prstGeom>
          <a:solidFill>
            <a:schemeClr val="bg1"/>
          </a:solidFill>
        </p:spPr>
        <p:txBody>
          <a:bodyPr wrap="none" rtlCol="0">
            <a:spAutoFit/>
          </a:bodyPr>
          <a:lstStyle/>
          <a:p>
            <a:r>
              <a:rPr lang="en-US" sz="2800" i="1" dirty="0">
                <a:latin typeface="Times New Roman" charset="0"/>
                <a:ea typeface="Times New Roman" charset="0"/>
                <a:cs typeface="Times New Roman" charset="0"/>
              </a:rPr>
              <a:t>b</a:t>
            </a:r>
            <a:endParaRPr lang="en-US" sz="2800" i="1" baseline="-25000" dirty="0">
              <a:latin typeface="Times New Roman" charset="0"/>
              <a:ea typeface="Times New Roman" charset="0"/>
              <a:cs typeface="Times New Roman" charset="0"/>
            </a:endParaRPr>
          </a:p>
        </p:txBody>
      </p:sp>
      <p:pic>
        <p:nvPicPr>
          <p:cNvPr id="56" name="Picture 42"/>
          <p:cNvPicPr>
            <a:picLocks noChangeArrowheads="1"/>
          </p:cNvPicPr>
          <p:nvPr/>
        </p:nvPicPr>
        <p:blipFill>
          <a:blip r:embed="rId4">
            <a:alphaModFix amt="21000"/>
            <a:extLst>
              <a:ext uri="{28A0092B-C50C-407E-A947-70E740481C1C}">
                <a14:useLocalDpi xmlns:a14="http://schemas.microsoft.com/office/drawing/2010/main" val="0"/>
              </a:ext>
            </a:extLst>
          </a:blip>
          <a:srcRect/>
          <a:stretch>
            <a:fillRect/>
          </a:stretch>
        </p:blipFill>
        <p:spPr bwMode="auto">
          <a:xfrm>
            <a:off x="5389167" y="4651763"/>
            <a:ext cx="1952788" cy="90727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60" name="TextBox 59"/>
              <p:cNvSpPr txBox="1"/>
              <p:nvPr/>
            </p:nvSpPr>
            <p:spPr>
              <a:xfrm>
                <a:off x="914400" y="6396205"/>
                <a:ext cx="12952328" cy="625877"/>
              </a:xfrm>
              <a:prstGeom prst="rect">
                <a:avLst/>
              </a:prstGeom>
              <a:solidFill>
                <a:schemeClr val="bg1"/>
              </a:solidFill>
              <a:ln>
                <a:solidFill>
                  <a:schemeClr val="accent3">
                    <a:lumMod val="50000"/>
                  </a:schemeClr>
                </a:solidFill>
              </a:ln>
              <a:effectLst>
                <a:outerShdw blurRad="50800" dist="38100" dir="2700000" algn="tl" rotWithShape="0">
                  <a:prstClr val="black">
                    <a:alpha val="40000"/>
                  </a:prstClr>
                </a:outerShdw>
              </a:effectLst>
            </p:spPr>
            <p:txBody>
              <a:bodyPr wrap="none" rtlCol="0">
                <a:spAutoFit/>
              </a:bodyPr>
              <a:lstStyle/>
              <a:p>
                <a:r>
                  <a:rPr lang="en-US" sz="2800" dirty="0">
                    <a:latin typeface="+mj-lt"/>
                  </a:rPr>
                  <a:t>If </a:t>
                </a:r>
                <a14:m>
                  <m:oMath xmlns:m="http://schemas.openxmlformats.org/officeDocument/2006/math">
                    <m:r>
                      <a:rPr lang="en-US" sz="2800" b="0" i="1" smtClean="0">
                        <a:latin typeface="Cambria Math" panose="02040503050406030204" pitchFamily="18" charset="0"/>
                        <a:ea typeface="Cambria Math" charset="0"/>
                        <a:cs typeface="Cambria Math" charset="0"/>
                      </a:rPr>
                      <m:t>𝑎</m:t>
                    </m:r>
                    <m:r>
                      <a:rPr lang="en-US" sz="2800" b="0" i="1" smtClean="0">
                        <a:latin typeface="Cambria Math" charset="0"/>
                        <a:ea typeface="Cambria Math" charset="0"/>
                        <a:cs typeface="Cambria Math" charset="0"/>
                      </a:rPr>
                      <m:t>𝑅</m:t>
                    </m:r>
                    <m:r>
                      <a:rPr lang="en-US" sz="2800" b="0" i="1" smtClean="0">
                        <a:latin typeface="Cambria Math" charset="0"/>
                        <a:ea typeface="Cambria Math" charset="0"/>
                        <a:cs typeface="Cambria Math" charset="0"/>
                      </a:rPr>
                      <m:t>&gt;</m:t>
                    </m:r>
                    <m:r>
                      <a:rPr lang="en-US" sz="2800" b="0" i="1" smtClean="0">
                        <a:latin typeface="Cambria Math" charset="0"/>
                        <a:ea typeface="Cambria Math" charset="0"/>
                        <a:cs typeface="Cambria Math" charset="0"/>
                      </a:rPr>
                      <m:t>𝜌</m:t>
                    </m:r>
                  </m:oMath>
                </a14:m>
                <a:r>
                  <a:rPr lang="en-US" sz="2800" dirty="0">
                    <a:latin typeface="+mj-lt"/>
                  </a:rPr>
                  <a:t> and </a:t>
                </a:r>
                <a14:m>
                  <m:oMath xmlns:m="http://schemas.openxmlformats.org/officeDocument/2006/math">
                    <m:r>
                      <a:rPr lang="en-US" sz="2800" b="0" i="1" smtClean="0">
                        <a:latin typeface="Cambria Math" charset="0"/>
                      </a:rPr>
                      <m:t>𝑏</m:t>
                    </m:r>
                    <m:r>
                      <a:rPr lang="en-US" sz="2800" b="0" i="1" smtClean="0">
                        <a:latin typeface="Cambria Math" charset="0"/>
                      </a:rPr>
                      <m:t>&gt;</m:t>
                    </m:r>
                    <m:r>
                      <a:rPr lang="en-US" sz="2800" b="0" i="1" smtClean="0">
                        <a:latin typeface="Cambria Math" charset="0"/>
                        <a:ea typeface="Cambria Math" charset="0"/>
                        <a:cs typeface="Cambria Math" charset="0"/>
                      </a:rPr>
                      <m:t>𝜎</m:t>
                    </m:r>
                  </m:oMath>
                </a14:m>
                <a:r>
                  <a:rPr lang="en-US" sz="2800" dirty="0">
                    <a:latin typeface="+mj-lt"/>
                  </a:rPr>
                  <a:t> then delay through the first router for all packets in the flow </a:t>
                </a:r>
                <a14:m>
                  <m:oMath xmlns:m="http://schemas.openxmlformats.org/officeDocument/2006/math">
                    <m:r>
                      <a:rPr lang="en-US" sz="2400" i="1" smtClean="0">
                        <a:latin typeface="Cambria Math" charset="0"/>
                        <a:ea typeface="Cambria Math" charset="0"/>
                        <a:cs typeface="Cambria Math" charset="0"/>
                      </a:rPr>
                      <m:t>≤</m:t>
                    </m:r>
                    <m:f>
                      <m:fPr>
                        <m:ctrlPr>
                          <a:rPr lang="bg-BG" sz="2400" b="0" i="1" smtClean="0">
                            <a:latin typeface="Cambria Math" panose="02040503050406030204" pitchFamily="18" charset="0"/>
                            <a:ea typeface="Cambria Math" charset="0"/>
                            <a:cs typeface="Cambria Math" charset="0"/>
                          </a:rPr>
                        </m:ctrlPr>
                      </m:fPr>
                      <m:num>
                        <m:r>
                          <a:rPr lang="en-US" sz="2400" b="0" i="1" smtClean="0">
                            <a:latin typeface="Cambria Math" charset="0"/>
                            <a:ea typeface="Cambria Math" charset="0"/>
                            <a:cs typeface="Cambria Math" charset="0"/>
                          </a:rPr>
                          <m:t>𝑏</m:t>
                        </m:r>
                      </m:num>
                      <m:den>
                        <m:r>
                          <m:rPr>
                            <m:nor/>
                          </m:rPr>
                          <a:rPr lang="en-US" sz="2400" b="0" i="1" dirty="0" smtClean="0">
                            <a:latin typeface="Times New Roman" charset="0"/>
                            <a:ea typeface="Times New Roman" charset="0"/>
                            <a:cs typeface="Times New Roman" charset="0"/>
                          </a:rPr>
                          <m:t>a</m:t>
                        </m:r>
                        <m:r>
                          <m:rPr>
                            <m:nor/>
                          </m:rPr>
                          <a:rPr lang="en-US" sz="2400" i="1" dirty="0">
                            <a:latin typeface="Times New Roman" charset="0"/>
                            <a:ea typeface="Times New Roman" charset="0"/>
                            <a:cs typeface="Times New Roman" charset="0"/>
                          </a:rPr>
                          <m:t>R</m:t>
                        </m:r>
                        <m:r>
                          <m:rPr>
                            <m:nor/>
                          </m:rPr>
                          <a:rPr lang="en-US" sz="2400" i="1" baseline="-25000" dirty="0">
                            <a:latin typeface="Times New Roman" charset="0"/>
                            <a:ea typeface="Times New Roman" charset="0"/>
                            <a:cs typeface="Times New Roman" charset="0"/>
                          </a:rPr>
                          <m:t> </m:t>
                        </m:r>
                      </m:den>
                    </m:f>
                  </m:oMath>
                </a14:m>
                <a:r>
                  <a:rPr lang="en-US" sz="2800" dirty="0">
                    <a:latin typeface="+mj-lt"/>
                  </a:rPr>
                  <a:t>  </a:t>
                </a:r>
              </a:p>
            </p:txBody>
          </p:sp>
        </mc:Choice>
        <mc:Fallback xmlns="">
          <p:sp>
            <p:nvSpPr>
              <p:cNvPr id="60" name="TextBox 59"/>
              <p:cNvSpPr txBox="1">
                <a:spLocks noRot="1" noChangeAspect="1" noMove="1" noResize="1" noEditPoints="1" noAdjustHandles="1" noChangeArrowheads="1" noChangeShapeType="1" noTextEdit="1"/>
              </p:cNvSpPr>
              <p:nvPr/>
            </p:nvSpPr>
            <p:spPr>
              <a:xfrm>
                <a:off x="914400" y="6396205"/>
                <a:ext cx="12952328" cy="625877"/>
              </a:xfrm>
              <a:prstGeom prst="rect">
                <a:avLst/>
              </a:prstGeom>
              <a:blipFill>
                <a:blip r:embed="rId5"/>
                <a:stretch>
                  <a:fillRect/>
                </a:stretch>
              </a:blipFill>
              <a:ln>
                <a:solidFill>
                  <a:schemeClr val="accent3">
                    <a:lumMod val="50000"/>
                  </a:schemeClr>
                </a:solidFill>
              </a:ln>
              <a:effectLst>
                <a:outerShdw blurRad="50800" dist="38100" dir="2700000" algn="tl" rotWithShape="0">
                  <a:prstClr val="black">
                    <a:alpha val="40000"/>
                  </a:prstClr>
                </a:outerShdw>
              </a:effectLst>
            </p:spPr>
            <p:txBody>
              <a:bodyPr/>
              <a:lstStyle/>
              <a:p>
                <a:r>
                  <a:rPr lang="en-US">
                    <a:noFill/>
                  </a:rPr>
                  <a:t> </a:t>
                </a:r>
              </a:p>
            </p:txBody>
          </p:sp>
        </mc:Fallback>
      </mc:AlternateContent>
      <p:grpSp>
        <p:nvGrpSpPr>
          <p:cNvPr id="9" name="Group 8"/>
          <p:cNvGrpSpPr/>
          <p:nvPr/>
        </p:nvGrpSpPr>
        <p:grpSpPr>
          <a:xfrm>
            <a:off x="9189272" y="4163033"/>
            <a:ext cx="2840432" cy="1366252"/>
            <a:chOff x="9189272" y="4163033"/>
            <a:chExt cx="2840432" cy="1366252"/>
          </a:xfrm>
        </p:grpSpPr>
        <p:sp>
          <p:nvSpPr>
            <p:cNvPr id="75" name="Freeform 74"/>
            <p:cNvSpPr/>
            <p:nvPr/>
          </p:nvSpPr>
          <p:spPr bwMode="auto">
            <a:xfrm>
              <a:off x="9532342" y="4850055"/>
              <a:ext cx="594756" cy="454194"/>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76" name="Rectangle 75"/>
            <p:cNvSpPr/>
            <p:nvPr/>
          </p:nvSpPr>
          <p:spPr>
            <a:xfrm>
              <a:off x="10194291" y="4426048"/>
              <a:ext cx="673582" cy="619850"/>
            </a:xfrm>
            <a:prstGeom prst="rect">
              <a:avLst/>
            </a:prstGeom>
          </p:spPr>
          <p:txBody>
            <a:bodyPr wrap="none">
              <a:spAutoFit/>
            </a:bodyPr>
            <a:lstStyle/>
            <a:p>
              <a:r>
                <a:rPr lang="en-US" i="1" dirty="0" err="1">
                  <a:latin typeface="Times New Roman" charset="0"/>
                  <a:ea typeface="Times New Roman" charset="0"/>
                  <a:cs typeface="Times New Roman" charset="0"/>
                </a:rPr>
                <a:t>aR</a:t>
              </a:r>
              <a:endParaRPr lang="en-US" i="1" baseline="-25000" dirty="0">
                <a:effectLst/>
                <a:latin typeface="Times New Roman" charset="0"/>
                <a:ea typeface="Times New Roman" charset="0"/>
                <a:cs typeface="Times New Roman" charset="0"/>
              </a:endParaRPr>
            </a:p>
          </p:txBody>
        </p:sp>
        <p:sp>
          <p:nvSpPr>
            <p:cNvPr id="77" name="Line 3"/>
            <p:cNvSpPr>
              <a:spLocks noChangeShapeType="1"/>
            </p:cNvSpPr>
            <p:nvPr/>
          </p:nvSpPr>
          <p:spPr bwMode="auto">
            <a:xfrm>
              <a:off x="10127097" y="5073537"/>
              <a:ext cx="1902607" cy="2112"/>
            </a:xfrm>
            <a:prstGeom prst="line">
              <a:avLst/>
            </a:prstGeom>
            <a:noFill/>
            <a:ln w="38100" cmpd="sng">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cxnSp>
          <p:nvCxnSpPr>
            <p:cNvPr id="78" name="Straight Connector 77"/>
            <p:cNvCxnSpPr/>
            <p:nvPr/>
          </p:nvCxnSpPr>
          <p:spPr bwMode="auto">
            <a:xfrm>
              <a:off x="9889491" y="4883248"/>
              <a:ext cx="0" cy="354119"/>
            </a:xfrm>
            <a:prstGeom prst="line">
              <a:avLst/>
            </a:prstGeom>
            <a:solidFill>
              <a:schemeClr val="accent1"/>
            </a:solidFill>
            <a:ln w="952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79" name="Straight Arrow Connector 78"/>
            <p:cNvCxnSpPr/>
            <p:nvPr/>
          </p:nvCxnSpPr>
          <p:spPr bwMode="auto">
            <a:xfrm flipV="1">
              <a:off x="9532342" y="4718686"/>
              <a:ext cx="594756" cy="11164"/>
            </a:xfrm>
            <a:prstGeom prst="straightConnector1">
              <a:avLst/>
            </a:prstGeom>
            <a:solidFill>
              <a:schemeClr val="accent1"/>
            </a:solidFill>
            <a:ln w="9525" cap="flat" cmpd="sng" algn="ctr">
              <a:solidFill>
                <a:schemeClr val="tx1"/>
              </a:solidFill>
              <a:prstDash val="solid"/>
              <a:round/>
              <a:headEnd type="triangle"/>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pic>
          <p:nvPicPr>
            <p:cNvPr id="80" name="Picture 42"/>
            <p:cNvPicPr>
              <a:picLocks noChangeArrowheads="1"/>
            </p:cNvPicPr>
            <p:nvPr/>
          </p:nvPicPr>
          <p:blipFill>
            <a:blip r:embed="rId4">
              <a:alphaModFix amt="21000"/>
              <a:extLst>
                <a:ext uri="{28A0092B-C50C-407E-A947-70E740481C1C}">
                  <a14:useLocalDpi xmlns:a14="http://schemas.microsoft.com/office/drawing/2010/main" val="0"/>
                </a:ext>
              </a:extLst>
            </a:blip>
            <a:srcRect/>
            <a:stretch>
              <a:fillRect/>
            </a:stretch>
          </p:blipFill>
          <p:spPr bwMode="auto">
            <a:xfrm>
              <a:off x="9189272" y="4622012"/>
              <a:ext cx="1952788" cy="90727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sp>
          <p:nvSpPr>
            <p:cNvPr id="83" name="TextBox 82"/>
            <p:cNvSpPr txBox="1"/>
            <p:nvPr/>
          </p:nvSpPr>
          <p:spPr>
            <a:xfrm>
              <a:off x="9677958" y="4163033"/>
              <a:ext cx="364202" cy="523220"/>
            </a:xfrm>
            <a:prstGeom prst="rect">
              <a:avLst/>
            </a:prstGeom>
            <a:solidFill>
              <a:schemeClr val="bg1"/>
            </a:solidFill>
          </p:spPr>
          <p:txBody>
            <a:bodyPr wrap="none" rtlCol="0">
              <a:spAutoFit/>
            </a:bodyPr>
            <a:lstStyle/>
            <a:p>
              <a:r>
                <a:rPr lang="en-US" sz="2800" i="1" dirty="0">
                  <a:latin typeface="Times New Roman" charset="0"/>
                  <a:ea typeface="Times New Roman" charset="0"/>
                  <a:cs typeface="Times New Roman" charset="0"/>
                </a:rPr>
                <a:t>b</a:t>
              </a:r>
              <a:endParaRPr lang="en-US" sz="2800" i="1" baseline="-25000" dirty="0">
                <a:latin typeface="Times New Roman" charset="0"/>
                <a:ea typeface="Times New Roman" charset="0"/>
                <a:cs typeface="Times New Roman" charset="0"/>
              </a:endParaRPr>
            </a:p>
          </p:txBody>
        </p:sp>
      </p:grpSp>
      <p:grpSp>
        <p:nvGrpSpPr>
          <p:cNvPr id="10" name="Group 9"/>
          <p:cNvGrpSpPr/>
          <p:nvPr/>
        </p:nvGrpSpPr>
        <p:grpSpPr>
          <a:xfrm>
            <a:off x="5386391" y="2153360"/>
            <a:ext cx="7944739" cy="2936698"/>
            <a:chOff x="5386391" y="2153360"/>
            <a:chExt cx="7944739" cy="2936698"/>
          </a:xfrm>
        </p:grpSpPr>
        <mc:AlternateContent xmlns:mc="http://schemas.openxmlformats.org/markup-compatibility/2006" xmlns:a14="http://schemas.microsoft.com/office/drawing/2010/main">
          <mc:Choice Requires="a14">
            <p:sp>
              <p:nvSpPr>
                <p:cNvPr id="5" name="TextBox 4"/>
                <p:cNvSpPr txBox="1"/>
                <p:nvPr/>
              </p:nvSpPr>
              <p:spPr>
                <a:xfrm>
                  <a:off x="5386391" y="2153360"/>
                  <a:ext cx="7944739" cy="1569660"/>
                </a:xfrm>
                <a:prstGeom prst="rect">
                  <a:avLst/>
                </a:prstGeom>
                <a:solidFill>
                  <a:schemeClr val="bg1"/>
                </a:solidFill>
                <a:ln>
                  <a:solidFill>
                    <a:schemeClr val="accent3">
                      <a:lumMod val="65000"/>
                    </a:schemeClr>
                  </a:solidFill>
                </a:ln>
                <a:effectLst>
                  <a:outerShdw blurRad="50800" dist="38100" dir="2700000" algn="tl" rotWithShape="0">
                    <a:prstClr val="black">
                      <a:alpha val="40000"/>
                    </a:prstClr>
                  </a:outerShdw>
                </a:effectLst>
              </p:spPr>
              <p:txBody>
                <a:bodyPr wrap="none" rtlCol="0">
                  <a:spAutoFit/>
                </a:bodyPr>
                <a:lstStyle/>
                <a:p>
                  <a:r>
                    <a:rPr lang="en-US" sz="2400" u="sng" dirty="0">
                      <a:latin typeface="+mj-lt"/>
                    </a:rPr>
                    <a:t>Cool theorem</a:t>
                  </a:r>
                  <a:r>
                    <a:rPr lang="en-US" sz="2400" dirty="0">
                      <a:latin typeface="+mj-lt"/>
                    </a:rPr>
                    <a:t>: If arrivals to the queue are </a:t>
                  </a:r>
                  <a14:m>
                    <m:oMath xmlns:m="http://schemas.openxmlformats.org/officeDocument/2006/math">
                      <m:d>
                        <m:dPr>
                          <m:ctrlPr>
                            <a:rPr lang="is-IS" sz="2400" i="1" smtClean="0">
                              <a:latin typeface="Cambria Math" panose="02040503050406030204" pitchFamily="18" charset="0"/>
                            </a:rPr>
                          </m:ctrlPr>
                        </m:dPr>
                        <m:e>
                          <m:r>
                            <a:rPr lang="is-IS" sz="2400" i="1" smtClean="0">
                              <a:latin typeface="Cambria Math" charset="0"/>
                              <a:ea typeface="Cambria Math" charset="0"/>
                              <a:cs typeface="Cambria Math" charset="0"/>
                            </a:rPr>
                            <m:t>𝜎</m:t>
                          </m:r>
                          <m:r>
                            <a:rPr lang="en-US" sz="2400" b="0" i="1" smtClean="0">
                              <a:latin typeface="Cambria Math" charset="0"/>
                              <a:ea typeface="Cambria Math" charset="0"/>
                              <a:cs typeface="Cambria Math" charset="0"/>
                            </a:rPr>
                            <m:t>,</m:t>
                          </m:r>
                          <m:r>
                            <a:rPr lang="en-US" sz="2400" b="0" i="1" smtClean="0">
                              <a:latin typeface="Cambria Math" charset="0"/>
                              <a:ea typeface="Cambria Math" charset="0"/>
                              <a:cs typeface="Cambria Math" charset="0"/>
                            </a:rPr>
                            <m:t>𝜌</m:t>
                          </m:r>
                        </m:e>
                      </m:d>
                    </m:oMath>
                  </a14:m>
                  <a:r>
                    <a:rPr lang="en-US" sz="2400" dirty="0">
                      <a:latin typeface="+mj-lt"/>
                    </a:rPr>
                    <a:t>-constrained, </a:t>
                  </a:r>
                </a:p>
                <a:p>
                  <a:r>
                    <a:rPr lang="en-US" sz="2400" dirty="0">
                      <a:latin typeface="+mj-lt"/>
                    </a:rPr>
                    <a:t>and if the queue is served at rate </a:t>
                  </a:r>
                  <a14:m>
                    <m:oMath xmlns:m="http://schemas.openxmlformats.org/officeDocument/2006/math">
                      <m:r>
                        <a:rPr lang="en-US" sz="2400" b="0" i="1" smtClean="0">
                          <a:latin typeface="Cambria Math" panose="02040503050406030204" pitchFamily="18" charset="0"/>
                          <a:ea typeface="Cambria Math" charset="0"/>
                          <a:cs typeface="Cambria Math" charset="0"/>
                        </a:rPr>
                        <m:t>𝑎</m:t>
                      </m:r>
                      <m:r>
                        <a:rPr lang="en-US" sz="2400" i="1">
                          <a:latin typeface="Cambria Math" charset="0"/>
                          <a:ea typeface="Cambria Math" charset="0"/>
                          <a:cs typeface="Cambria Math" charset="0"/>
                        </a:rPr>
                        <m:t>𝑅</m:t>
                      </m:r>
                      <m:r>
                        <a:rPr lang="en-US" sz="2400" i="1">
                          <a:latin typeface="Cambria Math" charset="0"/>
                          <a:ea typeface="Cambria Math" charset="0"/>
                          <a:cs typeface="Cambria Math" charset="0"/>
                        </a:rPr>
                        <m:t>&gt;</m:t>
                      </m:r>
                      <m:r>
                        <a:rPr lang="en-US" sz="2400" i="1">
                          <a:latin typeface="Cambria Math" charset="0"/>
                          <a:ea typeface="Cambria Math" charset="0"/>
                          <a:cs typeface="Cambria Math" charset="0"/>
                        </a:rPr>
                        <m:t>𝜌</m:t>
                      </m:r>
                    </m:oMath>
                  </a14:m>
                  <a:r>
                    <a:rPr lang="en-US" sz="2400" dirty="0">
                      <a:latin typeface="+mj-lt"/>
                    </a:rPr>
                    <a:t> and </a:t>
                  </a:r>
                  <a14:m>
                    <m:oMath xmlns:m="http://schemas.openxmlformats.org/officeDocument/2006/math">
                      <m:r>
                        <a:rPr lang="en-US" sz="2400" i="1">
                          <a:latin typeface="Cambria Math" charset="0"/>
                        </a:rPr>
                        <m:t>𝑏</m:t>
                      </m:r>
                      <m:r>
                        <a:rPr lang="en-US" sz="2400" i="1">
                          <a:latin typeface="Cambria Math" charset="0"/>
                        </a:rPr>
                        <m:t>&gt;</m:t>
                      </m:r>
                      <m:r>
                        <a:rPr lang="en-US" sz="2400" i="1">
                          <a:latin typeface="Cambria Math" charset="0"/>
                          <a:ea typeface="Cambria Math" charset="0"/>
                          <a:cs typeface="Cambria Math" charset="0"/>
                        </a:rPr>
                        <m:t>𝜎</m:t>
                      </m:r>
                    </m:oMath>
                  </a14:m>
                  <a:r>
                    <a:rPr lang="en-US" sz="2400" dirty="0">
                      <a:latin typeface="+mj-lt"/>
                    </a:rPr>
                    <a:t>, </a:t>
                  </a:r>
                </a:p>
                <a:p>
                  <a:r>
                    <a:rPr lang="en-US" sz="2400" dirty="0">
                      <a:latin typeface="+mj-lt"/>
                    </a:rPr>
                    <a:t>then departures are also </a:t>
                  </a:r>
                  <a14:m>
                    <m:oMath xmlns:m="http://schemas.openxmlformats.org/officeDocument/2006/math">
                      <m:d>
                        <m:dPr>
                          <m:ctrlPr>
                            <a:rPr lang="is-IS" sz="2400" i="1">
                              <a:latin typeface="Cambria Math" panose="02040503050406030204" pitchFamily="18" charset="0"/>
                            </a:rPr>
                          </m:ctrlPr>
                        </m:dPr>
                        <m:e>
                          <m:r>
                            <a:rPr lang="is-IS" sz="2400" i="1">
                              <a:latin typeface="Cambria Math" charset="0"/>
                              <a:ea typeface="Cambria Math" charset="0"/>
                              <a:cs typeface="Cambria Math" charset="0"/>
                            </a:rPr>
                            <m:t>𝜎</m:t>
                          </m:r>
                          <m:r>
                            <a:rPr lang="en-US" sz="2400" i="1">
                              <a:latin typeface="Cambria Math" charset="0"/>
                              <a:ea typeface="Cambria Math" charset="0"/>
                              <a:cs typeface="Cambria Math" charset="0"/>
                            </a:rPr>
                            <m:t>,</m:t>
                          </m:r>
                          <m:r>
                            <a:rPr lang="en-US" sz="2400" i="1">
                              <a:latin typeface="Cambria Math" charset="0"/>
                              <a:ea typeface="Cambria Math" charset="0"/>
                              <a:cs typeface="Cambria Math" charset="0"/>
                            </a:rPr>
                            <m:t>𝜌</m:t>
                          </m:r>
                        </m:e>
                      </m:d>
                    </m:oMath>
                  </a14:m>
                  <a:r>
                    <a:rPr lang="en-US" sz="2400" dirty="0">
                      <a:latin typeface="+mj-lt"/>
                    </a:rPr>
                    <a:t>-constrained. Which means</a:t>
                  </a:r>
                </a:p>
                <a:p>
                  <a:r>
                    <a:rPr lang="en-US" sz="2400" dirty="0">
                      <a:latin typeface="+mj-lt"/>
                    </a:rPr>
                    <a:t>arrivals to the next router are also </a:t>
                  </a:r>
                  <a14:m>
                    <m:oMath xmlns:m="http://schemas.openxmlformats.org/officeDocument/2006/math">
                      <m:d>
                        <m:dPr>
                          <m:ctrlPr>
                            <a:rPr lang="is-IS" sz="2400" i="1">
                              <a:latin typeface="Cambria Math" panose="02040503050406030204" pitchFamily="18" charset="0"/>
                            </a:rPr>
                          </m:ctrlPr>
                        </m:dPr>
                        <m:e>
                          <m:r>
                            <a:rPr lang="is-IS" sz="2400" i="1">
                              <a:latin typeface="Cambria Math" charset="0"/>
                              <a:ea typeface="Cambria Math" charset="0"/>
                              <a:cs typeface="Cambria Math" charset="0"/>
                            </a:rPr>
                            <m:t>𝜎</m:t>
                          </m:r>
                          <m:r>
                            <a:rPr lang="en-US" sz="2400" i="1">
                              <a:latin typeface="Cambria Math" charset="0"/>
                              <a:ea typeface="Cambria Math" charset="0"/>
                              <a:cs typeface="Cambria Math" charset="0"/>
                            </a:rPr>
                            <m:t>,</m:t>
                          </m:r>
                          <m:r>
                            <a:rPr lang="en-US" sz="2400" i="1">
                              <a:latin typeface="Cambria Math" charset="0"/>
                              <a:ea typeface="Cambria Math" charset="0"/>
                              <a:cs typeface="Cambria Math" charset="0"/>
                            </a:rPr>
                            <m:t>𝜌</m:t>
                          </m:r>
                        </m:e>
                      </m:d>
                    </m:oMath>
                  </a14:m>
                  <a:r>
                    <a:rPr lang="en-US" sz="2400" dirty="0"/>
                    <a:t>-</a:t>
                  </a:r>
                  <a:r>
                    <a:rPr lang="en-US" sz="2400" dirty="0">
                      <a:latin typeface="+mj-lt"/>
                    </a:rPr>
                    <a:t>constrained</a:t>
                  </a:r>
                  <a:r>
                    <a:rPr lang="is-IS" sz="2400" dirty="0">
                      <a:latin typeface="+mj-lt"/>
                    </a:rPr>
                    <a:t>.</a:t>
                  </a:r>
                  <a:endParaRPr lang="en-US" sz="2400" dirty="0">
                    <a:latin typeface="+mj-lt"/>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5386391" y="2153360"/>
                  <a:ext cx="7944739" cy="1569660"/>
                </a:xfrm>
                <a:prstGeom prst="rect">
                  <a:avLst/>
                </a:prstGeom>
                <a:blipFill>
                  <a:blip r:embed="rId6"/>
                  <a:stretch>
                    <a:fillRect/>
                  </a:stretch>
                </a:blipFill>
                <a:ln>
                  <a:solidFill>
                    <a:schemeClr val="accent3">
                      <a:lumMod val="65000"/>
                    </a:schemeClr>
                  </a:solidFill>
                </a:ln>
                <a:effectLst>
                  <a:outerShdw blurRad="50800" dist="38100" dir="2700000" algn="tl" rotWithShape="0">
                    <a:prstClr val="black">
                      <a:alpha val="40000"/>
                    </a:prstClr>
                  </a:outerShdw>
                </a:effectLst>
              </p:spPr>
              <p:txBody>
                <a:bodyPr/>
                <a:lstStyle/>
                <a:p>
                  <a:r>
                    <a:rPr lang="en-US">
                      <a:noFill/>
                    </a:rPr>
                    <a:t> </a:t>
                  </a:r>
                </a:p>
              </p:txBody>
            </p:sp>
          </mc:Fallback>
        </mc:AlternateContent>
        <p:cxnSp>
          <p:nvCxnSpPr>
            <p:cNvPr id="8" name="Straight Arrow Connector 7"/>
            <p:cNvCxnSpPr/>
            <p:nvPr/>
          </p:nvCxnSpPr>
          <p:spPr bwMode="auto">
            <a:xfrm>
              <a:off x="8229600" y="3710729"/>
              <a:ext cx="0" cy="1379329"/>
            </a:xfrm>
            <a:prstGeom prst="straightConnector1">
              <a:avLst/>
            </a:prstGeom>
            <a:solidFill>
              <a:schemeClr val="accent1"/>
            </a:solidFill>
            <a:ln w="28575" cap="flat" cmpd="sng" algn="ctr">
              <a:solidFill>
                <a:schemeClr val="tx1"/>
              </a:solidFill>
              <a:prstDash val="sysDot"/>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spTree>
    <p:extLst>
      <p:ext uri="{BB962C8B-B14F-4D97-AF65-F5344CB8AC3E}">
        <p14:creationId xmlns:p14="http://schemas.microsoft.com/office/powerpoint/2010/main" val="1367918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320041" y="2156249"/>
            <a:ext cx="4468007" cy="3946388"/>
          </a:xfrm>
          <a:prstGeom prst="roundRect">
            <a:avLst/>
          </a:prstGeom>
          <a:solidFill>
            <a:schemeClr val="accent2">
              <a:lumMod val="20000"/>
              <a:lumOff val="80000"/>
            </a:schemeClr>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4033" name="Rectangle 2"/>
          <p:cNvSpPr>
            <a:spLocks noGrp="1" noChangeArrowheads="1"/>
          </p:cNvSpPr>
          <p:nvPr>
            <p:ph type="title"/>
          </p:nvPr>
        </p:nvSpPr>
        <p:spPr>
          <a:xfrm>
            <a:off x="1920240" y="182880"/>
            <a:ext cx="10789920" cy="1554480"/>
          </a:xfrm>
        </p:spPr>
        <p:txBody>
          <a:bodyPr/>
          <a:lstStyle/>
          <a:p>
            <a:r>
              <a:rPr lang="en-US" dirty="0">
                <a:latin typeface="Arial" charset="0"/>
                <a:ea typeface="Heiti SC Light" charset="0"/>
                <a:cs typeface="Heiti SC Light" charset="0"/>
              </a:rPr>
              <a:t>Putting it all together</a:t>
            </a:r>
            <a:endParaRPr lang="en-US" sz="3360" i="1" dirty="0">
              <a:solidFill>
                <a:schemeClr val="tx1"/>
              </a:solidFill>
              <a:latin typeface="Arial" charset="0"/>
              <a:ea typeface="Heiti SC Light" charset="0"/>
              <a:cs typeface="Heiti SC Light" charset="0"/>
            </a:endParaRPr>
          </a:p>
        </p:txBody>
      </p:sp>
      <p:sp>
        <p:nvSpPr>
          <p:cNvPr id="44034" name="Oval 4"/>
          <p:cNvSpPr>
            <a:spLocks noChangeArrowheads="1"/>
          </p:cNvSpPr>
          <p:nvPr/>
        </p:nvSpPr>
        <p:spPr bwMode="auto">
          <a:xfrm>
            <a:off x="3237506" y="4825097"/>
            <a:ext cx="534959" cy="560606"/>
          </a:xfrm>
          <a:prstGeom prst="ellipse">
            <a:avLst/>
          </a:prstGeom>
          <a:solidFill>
            <a:schemeClr val="bg1"/>
          </a:solidFill>
          <a:ln w="9525">
            <a:solidFill>
              <a:schemeClr val="tx1"/>
            </a:solidFill>
            <a:round/>
            <a:headEnd/>
            <a:tailEnd/>
          </a:ln>
        </p:spPr>
        <p:txBody>
          <a:bodyPr wrap="none" anchor="ctr"/>
          <a:lstStyle/>
          <a:p>
            <a:pPr algn="ctr"/>
            <a:endParaRPr lang="en-US" sz="2400">
              <a:latin typeface="Symbol" charset="0"/>
            </a:endParaRPr>
          </a:p>
        </p:txBody>
      </p:sp>
      <p:grpSp>
        <p:nvGrpSpPr>
          <p:cNvPr id="44035" name="Group 7"/>
          <p:cNvGrpSpPr>
            <a:grpSpLocks/>
          </p:cNvGrpSpPr>
          <p:nvPr/>
        </p:nvGrpSpPr>
        <p:grpSpPr bwMode="auto">
          <a:xfrm>
            <a:off x="2034766" y="4809857"/>
            <a:ext cx="845822" cy="600343"/>
            <a:chOff x="1680" y="2544"/>
            <a:chExt cx="1152" cy="672"/>
          </a:xfrm>
        </p:grpSpPr>
        <p:sp>
          <p:nvSpPr>
            <p:cNvPr id="44067" name="Freeform 3"/>
            <p:cNvSpPr>
              <a:spLocks/>
            </p:cNvSpPr>
            <p:nvPr/>
          </p:nvSpPr>
          <p:spPr bwMode="auto">
            <a:xfrm>
              <a:off x="1680" y="2544"/>
              <a:ext cx="1152" cy="672"/>
            </a:xfrm>
            <a:custGeom>
              <a:avLst/>
              <a:gdLst>
                <a:gd name="T0" fmla="*/ 0 w 1152"/>
                <a:gd name="T1" fmla="*/ 0 h 672"/>
                <a:gd name="T2" fmla="*/ 1152 w 1152"/>
                <a:gd name="T3" fmla="*/ 0 h 672"/>
                <a:gd name="T4" fmla="*/ 1152 w 1152"/>
                <a:gd name="T5" fmla="*/ 672 h 672"/>
                <a:gd name="T6" fmla="*/ 0 w 1152"/>
                <a:gd name="T7" fmla="*/ 672 h 672"/>
                <a:gd name="T8" fmla="*/ 0 60000 65536"/>
                <a:gd name="T9" fmla="*/ 0 60000 65536"/>
                <a:gd name="T10" fmla="*/ 0 60000 65536"/>
                <a:gd name="T11" fmla="*/ 0 60000 65536"/>
                <a:gd name="T12" fmla="*/ 0 w 1152"/>
                <a:gd name="T13" fmla="*/ 0 h 672"/>
                <a:gd name="T14" fmla="*/ 1152 w 1152"/>
                <a:gd name="T15" fmla="*/ 672 h 672"/>
              </a:gdLst>
              <a:ahLst/>
              <a:cxnLst>
                <a:cxn ang="T8">
                  <a:pos x="T0" y="T1"/>
                </a:cxn>
                <a:cxn ang="T9">
                  <a:pos x="T2" y="T3"/>
                </a:cxn>
                <a:cxn ang="T10">
                  <a:pos x="T4" y="T5"/>
                </a:cxn>
                <a:cxn ang="T11">
                  <a:pos x="T6" y="T7"/>
                </a:cxn>
              </a:cxnLst>
              <a:rect l="T12" t="T13" r="T14" b="T15"/>
              <a:pathLst>
                <a:path w="1152" h="672">
                  <a:moveTo>
                    <a:pt x="0" y="0"/>
                  </a:moveTo>
                  <a:lnTo>
                    <a:pt x="1152" y="0"/>
                  </a:lnTo>
                  <a:lnTo>
                    <a:pt x="1152" y="672"/>
                  </a:lnTo>
                  <a:lnTo>
                    <a:pt x="0" y="672"/>
                  </a:lnTo>
                </a:path>
              </a:pathLst>
            </a:custGeom>
            <a:noFill/>
            <a:ln w="9525">
              <a:solidFill>
                <a:schemeClr val="tx1"/>
              </a:solidFill>
              <a:round/>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txBody>
            <a:bodyPr/>
            <a:lstStyle/>
            <a:p>
              <a:endParaRPr lang="en-US" sz="4114"/>
            </a:p>
          </p:txBody>
        </p:sp>
        <p:sp>
          <p:nvSpPr>
            <p:cNvPr id="44068" name="Line 5"/>
            <p:cNvSpPr>
              <a:spLocks noChangeShapeType="1"/>
            </p:cNvSpPr>
            <p:nvPr/>
          </p:nvSpPr>
          <p:spPr bwMode="auto">
            <a:xfrm>
              <a:off x="2544" y="2544"/>
              <a:ext cx="0" cy="672"/>
            </a:xfrm>
            <a:prstGeom prst="line">
              <a:avLst/>
            </a:prstGeom>
            <a:noFill/>
            <a:ln w="9525">
              <a:solidFill>
                <a:schemeClr val="tx1"/>
              </a:solidFill>
              <a:round/>
              <a:headEnd/>
              <a:tailEn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sp>
          <p:nvSpPr>
            <p:cNvPr id="44069" name="Line 6"/>
            <p:cNvSpPr>
              <a:spLocks noChangeShapeType="1"/>
            </p:cNvSpPr>
            <p:nvPr/>
          </p:nvSpPr>
          <p:spPr bwMode="auto">
            <a:xfrm>
              <a:off x="2256" y="2544"/>
              <a:ext cx="0" cy="672"/>
            </a:xfrm>
            <a:prstGeom prst="line">
              <a:avLst/>
            </a:prstGeom>
            <a:noFill/>
            <a:ln w="9525">
              <a:solidFill>
                <a:schemeClr val="tx1"/>
              </a:solidFill>
              <a:round/>
              <a:headEnd/>
              <a:tailEn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grpSp>
      <p:grpSp>
        <p:nvGrpSpPr>
          <p:cNvPr id="44036" name="Group 8"/>
          <p:cNvGrpSpPr>
            <a:grpSpLocks/>
          </p:cNvGrpSpPr>
          <p:nvPr/>
        </p:nvGrpSpPr>
        <p:grpSpPr bwMode="auto">
          <a:xfrm rot="5400000">
            <a:off x="2946821" y="3116369"/>
            <a:ext cx="1097280" cy="822960"/>
            <a:chOff x="1680" y="2544"/>
            <a:chExt cx="1152" cy="672"/>
          </a:xfrm>
        </p:grpSpPr>
        <p:sp>
          <p:nvSpPr>
            <p:cNvPr id="44064" name="Freeform 9"/>
            <p:cNvSpPr>
              <a:spLocks/>
            </p:cNvSpPr>
            <p:nvPr/>
          </p:nvSpPr>
          <p:spPr bwMode="auto">
            <a:xfrm>
              <a:off x="1680" y="2544"/>
              <a:ext cx="1152" cy="672"/>
            </a:xfrm>
            <a:custGeom>
              <a:avLst/>
              <a:gdLst>
                <a:gd name="T0" fmla="*/ 0 w 1152"/>
                <a:gd name="T1" fmla="*/ 0 h 672"/>
                <a:gd name="T2" fmla="*/ 1152 w 1152"/>
                <a:gd name="T3" fmla="*/ 0 h 672"/>
                <a:gd name="T4" fmla="*/ 1152 w 1152"/>
                <a:gd name="T5" fmla="*/ 672 h 672"/>
                <a:gd name="T6" fmla="*/ 0 w 1152"/>
                <a:gd name="T7" fmla="*/ 672 h 672"/>
                <a:gd name="T8" fmla="*/ 0 60000 65536"/>
                <a:gd name="T9" fmla="*/ 0 60000 65536"/>
                <a:gd name="T10" fmla="*/ 0 60000 65536"/>
                <a:gd name="T11" fmla="*/ 0 60000 65536"/>
                <a:gd name="T12" fmla="*/ 0 w 1152"/>
                <a:gd name="T13" fmla="*/ 0 h 672"/>
                <a:gd name="T14" fmla="*/ 1152 w 1152"/>
                <a:gd name="T15" fmla="*/ 672 h 672"/>
              </a:gdLst>
              <a:ahLst/>
              <a:cxnLst>
                <a:cxn ang="T8">
                  <a:pos x="T0" y="T1"/>
                </a:cxn>
                <a:cxn ang="T9">
                  <a:pos x="T2" y="T3"/>
                </a:cxn>
                <a:cxn ang="T10">
                  <a:pos x="T4" y="T5"/>
                </a:cxn>
                <a:cxn ang="T11">
                  <a:pos x="T6" y="T7"/>
                </a:cxn>
              </a:cxnLst>
              <a:rect l="T12" t="T13" r="T14" b="T15"/>
              <a:pathLst>
                <a:path w="1152" h="672">
                  <a:moveTo>
                    <a:pt x="0" y="0"/>
                  </a:moveTo>
                  <a:lnTo>
                    <a:pt x="1152" y="0"/>
                  </a:lnTo>
                  <a:lnTo>
                    <a:pt x="1152" y="672"/>
                  </a:lnTo>
                  <a:lnTo>
                    <a:pt x="0" y="672"/>
                  </a:lnTo>
                </a:path>
              </a:pathLst>
            </a:custGeom>
            <a:noFill/>
            <a:ln w="9525">
              <a:solidFill>
                <a:schemeClr val="tx1"/>
              </a:solidFill>
              <a:round/>
              <a:headEnd/>
              <a:tailEn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txBody>
            <a:bodyPr/>
            <a:lstStyle/>
            <a:p>
              <a:endParaRPr lang="en-US" sz="4114"/>
            </a:p>
          </p:txBody>
        </p:sp>
        <p:sp>
          <p:nvSpPr>
            <p:cNvPr id="44065" name="Line 10"/>
            <p:cNvSpPr>
              <a:spLocks noChangeShapeType="1"/>
            </p:cNvSpPr>
            <p:nvPr/>
          </p:nvSpPr>
          <p:spPr bwMode="auto">
            <a:xfrm>
              <a:off x="2544" y="2544"/>
              <a:ext cx="0" cy="672"/>
            </a:xfrm>
            <a:prstGeom prst="line">
              <a:avLst/>
            </a:prstGeom>
            <a:noFill/>
            <a:ln w="9525">
              <a:solidFill>
                <a:schemeClr val="tx1"/>
              </a:solidFill>
              <a:round/>
              <a:headEnd/>
              <a:tailEn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sp>
          <p:nvSpPr>
            <p:cNvPr id="44066" name="Line 11"/>
            <p:cNvSpPr>
              <a:spLocks noChangeShapeType="1"/>
            </p:cNvSpPr>
            <p:nvPr/>
          </p:nvSpPr>
          <p:spPr bwMode="auto">
            <a:xfrm>
              <a:off x="2256" y="2544"/>
              <a:ext cx="0" cy="672"/>
            </a:xfrm>
            <a:prstGeom prst="line">
              <a:avLst/>
            </a:prstGeom>
            <a:noFill/>
            <a:ln w="9525">
              <a:solidFill>
                <a:schemeClr val="tx1"/>
              </a:solidFill>
              <a:round/>
              <a:headEnd/>
              <a:tailEn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grpSp>
      <p:sp>
        <p:nvSpPr>
          <p:cNvPr id="44037" name="Line 12"/>
          <p:cNvSpPr>
            <a:spLocks noChangeShapeType="1"/>
          </p:cNvSpPr>
          <p:nvPr/>
        </p:nvSpPr>
        <p:spPr bwMode="auto">
          <a:xfrm>
            <a:off x="2895600" y="5105400"/>
            <a:ext cx="307605" cy="0"/>
          </a:xfrm>
          <a:prstGeom prst="line">
            <a:avLst/>
          </a:prstGeom>
          <a:noFill/>
          <a:ln w="38100">
            <a:solidFill>
              <a:schemeClr val="tx1"/>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sp>
        <p:nvSpPr>
          <p:cNvPr id="44039" name="Line 14"/>
          <p:cNvSpPr>
            <a:spLocks noChangeShapeType="1"/>
          </p:cNvSpPr>
          <p:nvPr/>
        </p:nvSpPr>
        <p:spPr bwMode="auto">
          <a:xfrm flipV="1">
            <a:off x="914400" y="5105400"/>
            <a:ext cx="1485900" cy="0"/>
          </a:xfrm>
          <a:prstGeom prst="line">
            <a:avLst/>
          </a:prstGeom>
          <a:noFill/>
          <a:ln w="38100">
            <a:solidFill>
              <a:schemeClr val="tx1"/>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sp>
        <p:nvSpPr>
          <p:cNvPr id="44040" name="Line 15"/>
          <p:cNvSpPr>
            <a:spLocks noChangeShapeType="1"/>
          </p:cNvSpPr>
          <p:nvPr/>
        </p:nvSpPr>
        <p:spPr bwMode="auto">
          <a:xfrm>
            <a:off x="3449741" y="4076489"/>
            <a:ext cx="0" cy="731520"/>
          </a:xfrm>
          <a:prstGeom prst="line">
            <a:avLst/>
          </a:prstGeom>
          <a:noFill/>
          <a:ln w="9525" cap="rnd">
            <a:solidFill>
              <a:schemeClr val="tx1"/>
            </a:solidFill>
            <a:prstDash val="sysDot"/>
            <a:round/>
            <a:headEnd/>
            <a:tailEnd type="triangle" w="med" len="me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sp>
        <p:nvSpPr>
          <p:cNvPr id="44041" name="Freeform 16"/>
          <p:cNvSpPr>
            <a:spLocks/>
          </p:cNvSpPr>
          <p:nvPr/>
        </p:nvSpPr>
        <p:spPr bwMode="auto">
          <a:xfrm>
            <a:off x="2590800" y="2522009"/>
            <a:ext cx="908684" cy="640080"/>
          </a:xfrm>
          <a:custGeom>
            <a:avLst/>
            <a:gdLst>
              <a:gd name="T0" fmla="*/ 0 w 525"/>
              <a:gd name="T1" fmla="*/ 3175 h 336"/>
              <a:gd name="T2" fmla="*/ 757237 w 525"/>
              <a:gd name="T3" fmla="*/ 0 h 336"/>
              <a:gd name="T4" fmla="*/ 757237 w 525"/>
              <a:gd name="T5" fmla="*/ 533400 h 336"/>
              <a:gd name="T6" fmla="*/ 0 60000 65536"/>
              <a:gd name="T7" fmla="*/ 0 60000 65536"/>
              <a:gd name="T8" fmla="*/ 0 60000 65536"/>
              <a:gd name="T9" fmla="*/ 0 w 525"/>
              <a:gd name="T10" fmla="*/ 0 h 336"/>
              <a:gd name="T11" fmla="*/ 525 w 525"/>
              <a:gd name="T12" fmla="*/ 336 h 336"/>
            </a:gdLst>
            <a:ahLst/>
            <a:cxnLst>
              <a:cxn ang="T6">
                <a:pos x="T0" y="T1"/>
              </a:cxn>
              <a:cxn ang="T7">
                <a:pos x="T2" y="T3"/>
              </a:cxn>
              <a:cxn ang="T8">
                <a:pos x="T4" y="T5"/>
              </a:cxn>
            </a:cxnLst>
            <a:rect l="T9" t="T10" r="T11" b="T12"/>
            <a:pathLst>
              <a:path w="525" h="336">
                <a:moveTo>
                  <a:pt x="0" y="2"/>
                </a:moveTo>
                <a:lnTo>
                  <a:pt x="525" y="0"/>
                </a:lnTo>
                <a:lnTo>
                  <a:pt x="525" y="336"/>
                </a:lnTo>
              </a:path>
            </a:pathLst>
          </a:custGeom>
          <a:noFill/>
          <a:ln w="9525" cap="rnd">
            <a:solidFill>
              <a:schemeClr val="tx1"/>
            </a:solidFill>
            <a:prstDash val="sysDot"/>
            <a:round/>
            <a:headEnd/>
            <a:tailEnd type="triangle" w="med" len="med"/>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txBody>
          <a:bodyPr/>
          <a:lstStyle/>
          <a:p>
            <a:endParaRPr lang="en-US" sz="4114"/>
          </a:p>
        </p:txBody>
      </p:sp>
      <p:sp>
        <p:nvSpPr>
          <p:cNvPr id="44042" name="Text Box 17"/>
          <p:cNvSpPr txBox="1">
            <a:spLocks noChangeArrowheads="1"/>
          </p:cNvSpPr>
          <p:nvPr/>
        </p:nvSpPr>
        <p:spPr bwMode="auto">
          <a:xfrm>
            <a:off x="2286000" y="2156249"/>
            <a:ext cx="386644" cy="53553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Arial" charset="0"/>
                <a:ea typeface="Heiti SC Light" charset="0"/>
                <a:cs typeface="Heiti SC Light" charset="0"/>
                <a:sym typeface="Arial" charset="0"/>
              </a:defRPr>
            </a:lvl1pPr>
            <a:lvl2pPr marL="742950" indent="-285750" eaLnBrk="0" hangingPunct="0">
              <a:defRPr sz="2400">
                <a:solidFill>
                  <a:srgbClr val="000000"/>
                </a:solidFill>
                <a:latin typeface="Arial" charset="0"/>
                <a:ea typeface="Heiti SC Light" charset="0"/>
                <a:cs typeface="Heiti SC Light" charset="0"/>
                <a:sym typeface="Arial" charset="0"/>
              </a:defRPr>
            </a:lvl2pPr>
            <a:lvl3pPr marL="1143000" indent="-228600" eaLnBrk="0" hangingPunct="0">
              <a:defRPr sz="2400">
                <a:solidFill>
                  <a:srgbClr val="000000"/>
                </a:solidFill>
                <a:latin typeface="Arial" charset="0"/>
                <a:ea typeface="Heiti SC Light" charset="0"/>
                <a:cs typeface="Heiti SC Light" charset="0"/>
                <a:sym typeface="Arial" charset="0"/>
              </a:defRPr>
            </a:lvl3pPr>
            <a:lvl4pPr marL="1600200" indent="-228600" eaLnBrk="0" hangingPunct="0">
              <a:defRPr sz="2400">
                <a:solidFill>
                  <a:srgbClr val="000000"/>
                </a:solidFill>
                <a:latin typeface="Arial" charset="0"/>
                <a:ea typeface="Heiti SC Light" charset="0"/>
                <a:cs typeface="Heiti SC Light" charset="0"/>
                <a:sym typeface="Arial" charset="0"/>
              </a:defRPr>
            </a:lvl4pPr>
            <a:lvl5pPr marL="2057400" indent="-228600" eaLnBrk="0" hangingPunct="0">
              <a:defRPr sz="2400">
                <a:solidFill>
                  <a:srgbClr val="000000"/>
                </a:solidFill>
                <a:latin typeface="Arial" charset="0"/>
                <a:ea typeface="Heiti SC Light" charset="0"/>
                <a:cs typeface="Heiti SC Light"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9pPr>
          </a:lstStyle>
          <a:p>
            <a:pPr eaLnBrk="1" hangingPunct="1"/>
            <a:r>
              <a:rPr lang="en-US" sz="2880">
                <a:solidFill>
                  <a:srgbClr val="000099"/>
                </a:solidFill>
                <a:latin typeface="Symbol" charset="0"/>
              </a:rPr>
              <a:t>r</a:t>
            </a:r>
            <a:endParaRPr lang="en-US" sz="2880" dirty="0">
              <a:solidFill>
                <a:srgbClr val="000099"/>
              </a:solidFill>
              <a:latin typeface="Symbol" charset="0"/>
            </a:endParaRPr>
          </a:p>
        </p:txBody>
      </p:sp>
      <p:sp>
        <p:nvSpPr>
          <p:cNvPr id="44043" name="Oval 18"/>
          <p:cNvSpPr>
            <a:spLocks noChangeArrowheads="1"/>
          </p:cNvSpPr>
          <p:nvPr/>
        </p:nvSpPr>
        <p:spPr bwMode="auto">
          <a:xfrm>
            <a:off x="3358301" y="3893609"/>
            <a:ext cx="274320" cy="182880"/>
          </a:xfrm>
          <a:prstGeom prst="ellipse">
            <a:avLst/>
          </a:prstGeom>
          <a:solidFill>
            <a:schemeClr val="accent1"/>
          </a:solidFill>
          <a:ln w="9525">
            <a:solidFill>
              <a:schemeClr val="tx1"/>
            </a:solidFill>
            <a:round/>
            <a:headEnd/>
            <a:tailEnd/>
          </a:ln>
        </p:spPr>
        <p:txBody>
          <a:bodyPr wrap="none" anchor="ctr"/>
          <a:lstStyle/>
          <a:p>
            <a:endParaRPr lang="en-US" sz="4114"/>
          </a:p>
        </p:txBody>
      </p:sp>
      <p:sp>
        <p:nvSpPr>
          <p:cNvPr id="44044" name="Oval 19"/>
          <p:cNvSpPr>
            <a:spLocks noChangeArrowheads="1"/>
          </p:cNvSpPr>
          <p:nvPr/>
        </p:nvSpPr>
        <p:spPr bwMode="auto">
          <a:xfrm>
            <a:off x="3358301" y="3619289"/>
            <a:ext cx="274320" cy="182880"/>
          </a:xfrm>
          <a:prstGeom prst="ellipse">
            <a:avLst/>
          </a:prstGeom>
          <a:solidFill>
            <a:schemeClr val="accent1"/>
          </a:solidFill>
          <a:ln w="9525">
            <a:solidFill>
              <a:schemeClr val="tx1"/>
            </a:solidFill>
            <a:round/>
            <a:headEnd/>
            <a:tailEnd/>
          </a:ln>
        </p:spPr>
        <p:txBody>
          <a:bodyPr wrap="none" anchor="ctr"/>
          <a:lstStyle/>
          <a:p>
            <a:endParaRPr lang="en-US" sz="4114"/>
          </a:p>
        </p:txBody>
      </p:sp>
      <p:sp>
        <p:nvSpPr>
          <p:cNvPr id="44045" name="Oval 20"/>
          <p:cNvSpPr>
            <a:spLocks noChangeArrowheads="1"/>
          </p:cNvSpPr>
          <p:nvPr/>
        </p:nvSpPr>
        <p:spPr bwMode="auto">
          <a:xfrm>
            <a:off x="3358301" y="3344969"/>
            <a:ext cx="274320" cy="182880"/>
          </a:xfrm>
          <a:prstGeom prst="ellipse">
            <a:avLst/>
          </a:prstGeom>
          <a:solidFill>
            <a:schemeClr val="accent1"/>
          </a:solidFill>
          <a:ln w="9525">
            <a:solidFill>
              <a:schemeClr val="tx1"/>
            </a:solidFill>
            <a:round/>
            <a:headEnd/>
            <a:tailEnd/>
          </a:ln>
        </p:spPr>
        <p:txBody>
          <a:bodyPr wrap="none" anchor="ctr"/>
          <a:lstStyle/>
          <a:p>
            <a:endParaRPr lang="en-US" sz="4114"/>
          </a:p>
        </p:txBody>
      </p:sp>
      <p:sp>
        <p:nvSpPr>
          <p:cNvPr id="44046" name="Oval 21"/>
          <p:cNvSpPr>
            <a:spLocks noChangeArrowheads="1"/>
          </p:cNvSpPr>
          <p:nvPr/>
        </p:nvSpPr>
        <p:spPr bwMode="auto">
          <a:xfrm>
            <a:off x="2901101" y="2430569"/>
            <a:ext cx="274320" cy="182880"/>
          </a:xfrm>
          <a:prstGeom prst="ellipse">
            <a:avLst/>
          </a:prstGeom>
          <a:solidFill>
            <a:schemeClr val="accent1"/>
          </a:solidFill>
          <a:ln w="9525">
            <a:solidFill>
              <a:schemeClr val="tx1"/>
            </a:solidFill>
            <a:round/>
            <a:headEnd/>
            <a:tailEnd/>
          </a:ln>
        </p:spPr>
        <p:txBody>
          <a:bodyPr wrap="none" anchor="ctr"/>
          <a:lstStyle/>
          <a:p>
            <a:endParaRPr lang="en-US" sz="4114"/>
          </a:p>
        </p:txBody>
      </p:sp>
      <p:sp>
        <p:nvSpPr>
          <p:cNvPr id="44047" name="Line 22"/>
          <p:cNvSpPr>
            <a:spLocks noChangeShapeType="1"/>
          </p:cNvSpPr>
          <p:nvPr/>
        </p:nvSpPr>
        <p:spPr bwMode="auto">
          <a:xfrm>
            <a:off x="4041468" y="2979209"/>
            <a:ext cx="0" cy="1097280"/>
          </a:xfrm>
          <a:prstGeom prst="line">
            <a:avLst/>
          </a:prstGeom>
          <a:noFill/>
          <a:ln w="9525">
            <a:solidFill>
              <a:schemeClr val="tx1"/>
            </a:solidFill>
            <a:round/>
            <a:headEnd type="triangle" w="med" len="med"/>
            <a:tailEnd type="triangle" w="med" len="me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sp>
        <p:nvSpPr>
          <p:cNvPr id="44048" name="Text Box 23"/>
          <p:cNvSpPr txBox="1">
            <a:spLocks noChangeArrowheads="1"/>
          </p:cNvSpPr>
          <p:nvPr/>
        </p:nvSpPr>
        <p:spPr bwMode="auto">
          <a:xfrm>
            <a:off x="4045809" y="3274469"/>
            <a:ext cx="407484" cy="53553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Arial" charset="0"/>
                <a:ea typeface="Heiti SC Light" charset="0"/>
                <a:cs typeface="Heiti SC Light" charset="0"/>
                <a:sym typeface="Arial" charset="0"/>
              </a:defRPr>
            </a:lvl1pPr>
            <a:lvl2pPr marL="742950" indent="-285750" eaLnBrk="0" hangingPunct="0">
              <a:defRPr sz="2400">
                <a:solidFill>
                  <a:srgbClr val="000000"/>
                </a:solidFill>
                <a:latin typeface="Arial" charset="0"/>
                <a:ea typeface="Heiti SC Light" charset="0"/>
                <a:cs typeface="Heiti SC Light" charset="0"/>
                <a:sym typeface="Arial" charset="0"/>
              </a:defRPr>
            </a:lvl2pPr>
            <a:lvl3pPr marL="1143000" indent="-228600" eaLnBrk="0" hangingPunct="0">
              <a:defRPr sz="2400">
                <a:solidFill>
                  <a:srgbClr val="000000"/>
                </a:solidFill>
                <a:latin typeface="Arial" charset="0"/>
                <a:ea typeface="Heiti SC Light" charset="0"/>
                <a:cs typeface="Heiti SC Light" charset="0"/>
                <a:sym typeface="Arial" charset="0"/>
              </a:defRPr>
            </a:lvl3pPr>
            <a:lvl4pPr marL="1600200" indent="-228600" eaLnBrk="0" hangingPunct="0">
              <a:defRPr sz="2400">
                <a:solidFill>
                  <a:srgbClr val="000000"/>
                </a:solidFill>
                <a:latin typeface="Arial" charset="0"/>
                <a:ea typeface="Heiti SC Light" charset="0"/>
                <a:cs typeface="Heiti SC Light" charset="0"/>
                <a:sym typeface="Arial" charset="0"/>
              </a:defRPr>
            </a:lvl4pPr>
            <a:lvl5pPr marL="2057400" indent="-228600" eaLnBrk="0" hangingPunct="0">
              <a:defRPr sz="2400">
                <a:solidFill>
                  <a:srgbClr val="000000"/>
                </a:solidFill>
                <a:latin typeface="Arial" charset="0"/>
                <a:ea typeface="Heiti SC Light" charset="0"/>
                <a:cs typeface="Heiti SC Light"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Heiti SC Light" charset="0"/>
                <a:cs typeface="Heiti SC Light" charset="0"/>
                <a:sym typeface="Arial" charset="0"/>
              </a:defRPr>
            </a:lvl9pPr>
          </a:lstStyle>
          <a:p>
            <a:pPr eaLnBrk="1" hangingPunct="1"/>
            <a:r>
              <a:rPr lang="en-US" sz="2880">
                <a:solidFill>
                  <a:srgbClr val="000099"/>
                </a:solidFill>
                <a:latin typeface="Symbol" charset="0"/>
              </a:rPr>
              <a:t>s</a:t>
            </a:r>
            <a:endParaRPr lang="en-US" sz="2880" dirty="0">
              <a:solidFill>
                <a:srgbClr val="000099"/>
              </a:solidFill>
              <a:latin typeface="Symbol" charset="0"/>
            </a:endParaRPr>
          </a:p>
        </p:txBody>
      </p:sp>
      <p:pic>
        <p:nvPicPr>
          <p:cNvPr id="28" name="Picture 20"/>
          <p:cNvPicPr>
            <a:picLocks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320041" y="4380815"/>
            <a:ext cx="1737360" cy="172212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alpha val="94901"/>
                  </a:srgbClr>
                </a:solidFill>
              </a14:hiddenFill>
            </a:ext>
            <a:ext uri="{91240B29-F687-4f45-9708-019B960494DF}">
              <a14:hiddenLine xmlns:mc="http://schemas.openxmlformats.org/markup-compatibility/2006" xmlns:mv="urn:schemas-microsoft-com:mac:vml" xmlns:a14="http://schemas.microsoft.com/office/drawing/2010/main" xmlns="" w="12700">
                <a:solidFill>
                  <a:srgbClr val="000000"/>
                </a:solidFill>
                <a:miter lim="800000"/>
                <a:headEnd/>
                <a:tailEnd/>
              </a14:hiddenLine>
            </a:ext>
          </a:extLst>
        </p:spPr>
      </p:pic>
      <p:sp>
        <p:nvSpPr>
          <p:cNvPr id="29" name="Line 12"/>
          <p:cNvSpPr>
            <a:spLocks noChangeShapeType="1"/>
          </p:cNvSpPr>
          <p:nvPr/>
        </p:nvSpPr>
        <p:spPr bwMode="auto">
          <a:xfrm>
            <a:off x="3772465" y="5105400"/>
            <a:ext cx="2082972" cy="0"/>
          </a:xfrm>
          <a:prstGeom prst="line">
            <a:avLst/>
          </a:prstGeom>
          <a:noFill/>
          <a:ln w="38100">
            <a:solidFill>
              <a:schemeClr val="tx1"/>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sz="4114"/>
          </a:p>
        </p:txBody>
      </p:sp>
      <p:sp>
        <p:nvSpPr>
          <p:cNvPr id="31" name="Slide Number Placeholder 3"/>
          <p:cNvSpPr>
            <a:spLocks noGrp="1"/>
          </p:cNvSpPr>
          <p:nvPr>
            <p:ph type="sldNum" sz="quarter" idx="12"/>
          </p:nvPr>
        </p:nvSpPr>
        <p:spPr>
          <a:xfrm>
            <a:off x="17940790" y="7558312"/>
            <a:ext cx="3048000" cy="548640"/>
          </a:xfrm>
        </p:spPr>
        <p:txBody>
          <a:bodyPr/>
          <a:lstStyle/>
          <a:p>
            <a:fld id="{47BB83B6-92F4-494F-9F1D-BD99F394F2F6}" type="slidenum">
              <a:rPr lang="en-US" smtClean="0"/>
              <a:pPr/>
              <a:t>39</a:t>
            </a:fld>
            <a:endParaRPr lang="en-US" dirty="0"/>
          </a:p>
        </p:txBody>
      </p:sp>
      <p:pic>
        <p:nvPicPr>
          <p:cNvPr id="48" name="Picture 42"/>
          <p:cNvPicPr>
            <a:picLocks noChangeArrowheads="1"/>
          </p:cNvPicPr>
          <p:nvPr/>
        </p:nvPicPr>
        <p:blipFill>
          <a:blip r:embed="rId4">
            <a:alphaModFix/>
            <a:extLst>
              <a:ext uri="{28A0092B-C50C-407E-A947-70E740481C1C}">
                <a14:useLocalDpi xmlns:a14="http://schemas.microsoft.com/office/drawing/2010/main" val="0"/>
              </a:ext>
            </a:extLst>
          </a:blip>
          <a:srcRect/>
          <a:stretch>
            <a:fillRect/>
          </a:stretch>
        </p:blipFill>
        <p:spPr bwMode="auto">
          <a:xfrm>
            <a:off x="7912350" y="3468474"/>
            <a:ext cx="1893006" cy="90549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sp>
        <p:nvSpPr>
          <p:cNvPr id="49" name="Freeform 48"/>
          <p:cNvSpPr/>
          <p:nvPr/>
        </p:nvSpPr>
        <p:spPr bwMode="auto">
          <a:xfrm>
            <a:off x="5732237" y="4879806"/>
            <a:ext cx="594756" cy="454194"/>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50" name="Rectangle 49"/>
          <p:cNvSpPr/>
          <p:nvPr/>
        </p:nvSpPr>
        <p:spPr>
          <a:xfrm>
            <a:off x="6394186" y="4455799"/>
            <a:ext cx="673582" cy="619850"/>
          </a:xfrm>
          <a:prstGeom prst="rect">
            <a:avLst/>
          </a:prstGeom>
        </p:spPr>
        <p:txBody>
          <a:bodyPr wrap="none">
            <a:spAutoFit/>
          </a:bodyPr>
          <a:lstStyle/>
          <a:p>
            <a:r>
              <a:rPr lang="en-US" i="1" dirty="0" err="1">
                <a:latin typeface="Times New Roman" charset="0"/>
                <a:ea typeface="Times New Roman" charset="0"/>
                <a:cs typeface="Times New Roman" charset="0"/>
              </a:rPr>
              <a:t>aR</a:t>
            </a:r>
            <a:endParaRPr lang="en-US" i="1" baseline="-25000" dirty="0">
              <a:effectLst/>
              <a:latin typeface="Times New Roman" charset="0"/>
              <a:ea typeface="Times New Roman" charset="0"/>
              <a:cs typeface="Times New Roman" charset="0"/>
            </a:endParaRPr>
          </a:p>
        </p:txBody>
      </p:sp>
      <p:sp>
        <p:nvSpPr>
          <p:cNvPr id="51" name="Line 3"/>
          <p:cNvSpPr>
            <a:spLocks noChangeShapeType="1"/>
          </p:cNvSpPr>
          <p:nvPr/>
        </p:nvSpPr>
        <p:spPr bwMode="auto">
          <a:xfrm>
            <a:off x="6326993" y="5103288"/>
            <a:ext cx="839704" cy="0"/>
          </a:xfrm>
          <a:prstGeom prst="line">
            <a:avLst/>
          </a:prstGeom>
          <a:noFill/>
          <a:ln w="38100" cmpd="sng">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cxnSp>
        <p:nvCxnSpPr>
          <p:cNvPr id="52" name="Straight Connector 51"/>
          <p:cNvCxnSpPr/>
          <p:nvPr/>
        </p:nvCxnSpPr>
        <p:spPr bwMode="auto">
          <a:xfrm>
            <a:off x="6089386" y="4912999"/>
            <a:ext cx="0" cy="354119"/>
          </a:xfrm>
          <a:prstGeom prst="line">
            <a:avLst/>
          </a:prstGeom>
          <a:solidFill>
            <a:schemeClr val="accent1"/>
          </a:solidFill>
          <a:ln w="952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4" name="Straight Arrow Connector 53"/>
          <p:cNvCxnSpPr/>
          <p:nvPr/>
        </p:nvCxnSpPr>
        <p:spPr bwMode="auto">
          <a:xfrm flipV="1">
            <a:off x="5732237" y="4748437"/>
            <a:ext cx="594756" cy="11164"/>
          </a:xfrm>
          <a:prstGeom prst="straightConnector1">
            <a:avLst/>
          </a:prstGeom>
          <a:solidFill>
            <a:schemeClr val="accent1"/>
          </a:solidFill>
          <a:ln w="9525" cap="flat" cmpd="sng" algn="ctr">
            <a:solidFill>
              <a:schemeClr val="tx1"/>
            </a:solidFill>
            <a:prstDash val="solid"/>
            <a:round/>
            <a:headEnd type="triangle"/>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55" name="TextBox 54"/>
          <p:cNvSpPr txBox="1"/>
          <p:nvPr/>
        </p:nvSpPr>
        <p:spPr>
          <a:xfrm>
            <a:off x="5860786" y="4225217"/>
            <a:ext cx="364202" cy="523220"/>
          </a:xfrm>
          <a:prstGeom prst="rect">
            <a:avLst/>
          </a:prstGeom>
          <a:solidFill>
            <a:schemeClr val="bg1"/>
          </a:solidFill>
        </p:spPr>
        <p:txBody>
          <a:bodyPr wrap="none" rtlCol="0">
            <a:spAutoFit/>
          </a:bodyPr>
          <a:lstStyle/>
          <a:p>
            <a:r>
              <a:rPr lang="en-US" sz="2800" i="1" dirty="0">
                <a:latin typeface="Times New Roman" charset="0"/>
                <a:ea typeface="Times New Roman" charset="0"/>
                <a:cs typeface="Times New Roman" charset="0"/>
              </a:rPr>
              <a:t>b</a:t>
            </a:r>
            <a:endParaRPr lang="en-US" sz="2800" i="1" baseline="-25000" dirty="0">
              <a:latin typeface="Times New Roman" charset="0"/>
              <a:ea typeface="Times New Roman" charset="0"/>
              <a:cs typeface="Times New Roman" charset="0"/>
            </a:endParaRPr>
          </a:p>
        </p:txBody>
      </p:sp>
      <p:pic>
        <p:nvPicPr>
          <p:cNvPr id="56" name="Picture 42"/>
          <p:cNvPicPr>
            <a:picLocks noChangeArrowheads="1"/>
          </p:cNvPicPr>
          <p:nvPr/>
        </p:nvPicPr>
        <p:blipFill>
          <a:blip r:embed="rId4">
            <a:alphaModFix amt="21000"/>
            <a:extLst>
              <a:ext uri="{28A0092B-C50C-407E-A947-70E740481C1C}">
                <a14:useLocalDpi xmlns:a14="http://schemas.microsoft.com/office/drawing/2010/main" val="0"/>
              </a:ext>
            </a:extLst>
          </a:blip>
          <a:srcRect/>
          <a:stretch>
            <a:fillRect/>
          </a:stretch>
        </p:blipFill>
        <p:spPr bwMode="auto">
          <a:xfrm>
            <a:off x="5389167" y="4651763"/>
            <a:ext cx="1952788" cy="90727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60" name="TextBox 59"/>
              <p:cNvSpPr txBox="1"/>
              <p:nvPr/>
            </p:nvSpPr>
            <p:spPr>
              <a:xfrm>
                <a:off x="380166" y="6924833"/>
                <a:ext cx="13791340" cy="645048"/>
              </a:xfrm>
              <a:prstGeom prst="rect">
                <a:avLst/>
              </a:prstGeom>
              <a:solidFill>
                <a:schemeClr val="bg1"/>
              </a:solidFill>
              <a:ln>
                <a:solidFill>
                  <a:schemeClr val="accent3">
                    <a:lumMod val="50000"/>
                  </a:schemeClr>
                </a:solidFill>
              </a:ln>
              <a:effectLst>
                <a:outerShdw blurRad="50800" dist="38100" dir="2700000" algn="tl" rotWithShape="0">
                  <a:prstClr val="black">
                    <a:alpha val="40000"/>
                  </a:prstClr>
                </a:outerShdw>
              </a:effectLst>
            </p:spPr>
            <p:txBody>
              <a:bodyPr wrap="none" rtlCol="0">
                <a:spAutoFit/>
              </a:bodyPr>
              <a:lstStyle/>
              <a:p>
                <a:r>
                  <a:rPr lang="en-US" sz="2800" dirty="0">
                    <a:latin typeface="+mj-lt"/>
                    <a:ea typeface="Cambria Math" charset="0"/>
                    <a:cs typeface="Cambria Math" charset="0"/>
                  </a:rPr>
                  <a:t>If</a:t>
                </a:r>
                <a:r>
                  <a:rPr lang="en-US" sz="2800" dirty="0">
                    <a:ea typeface="Cambria Math" charset="0"/>
                    <a:cs typeface="Cambria Math" charset="0"/>
                  </a:rPr>
                  <a:t> </a:t>
                </a:r>
                <a14:m>
                  <m:oMath xmlns:m="http://schemas.openxmlformats.org/officeDocument/2006/math">
                    <m:r>
                      <a:rPr lang="en-US" sz="2800" b="0" i="1" smtClean="0">
                        <a:latin typeface="Cambria Math" panose="02040503050406030204" pitchFamily="18" charset="0"/>
                        <a:ea typeface="Cambria Math" charset="0"/>
                        <a:cs typeface="Cambria Math" charset="0"/>
                      </a:rPr>
                      <m:t>𝑎</m:t>
                    </m:r>
                    <m:r>
                      <a:rPr lang="en-US" sz="2800" i="1">
                        <a:latin typeface="Cambria Math" charset="0"/>
                        <a:ea typeface="Cambria Math" charset="0"/>
                        <a:cs typeface="Cambria Math" charset="0"/>
                      </a:rPr>
                      <m:t>𝑅</m:t>
                    </m:r>
                    <m:r>
                      <a:rPr lang="en-US" sz="2800" i="1">
                        <a:latin typeface="Cambria Math" charset="0"/>
                        <a:ea typeface="Cambria Math" charset="0"/>
                        <a:cs typeface="Cambria Math" charset="0"/>
                      </a:rPr>
                      <m:t>&gt;</m:t>
                    </m:r>
                    <m:r>
                      <a:rPr lang="en-US" sz="2800" i="1">
                        <a:latin typeface="Cambria Math" charset="0"/>
                        <a:ea typeface="Cambria Math" charset="0"/>
                        <a:cs typeface="Cambria Math" charset="0"/>
                      </a:rPr>
                      <m:t>𝜌</m:t>
                    </m:r>
                  </m:oMath>
                </a14:m>
                <a:r>
                  <a:rPr lang="en-US" sz="2800" dirty="0"/>
                  <a:t> </a:t>
                </a:r>
                <a:r>
                  <a:rPr lang="en-US" sz="2800" dirty="0">
                    <a:latin typeface="+mj-lt"/>
                  </a:rPr>
                  <a:t>and</a:t>
                </a:r>
                <a:r>
                  <a:rPr lang="en-US" sz="2800" dirty="0"/>
                  <a:t> </a:t>
                </a:r>
                <a14:m>
                  <m:oMath xmlns:m="http://schemas.openxmlformats.org/officeDocument/2006/math">
                    <m:r>
                      <a:rPr lang="en-US" sz="2800" i="1">
                        <a:latin typeface="Cambria Math" charset="0"/>
                      </a:rPr>
                      <m:t>𝑏</m:t>
                    </m:r>
                    <m:r>
                      <a:rPr lang="en-US" sz="2800" i="1">
                        <a:latin typeface="Cambria Math" charset="0"/>
                      </a:rPr>
                      <m:t>&gt;</m:t>
                    </m:r>
                    <m:r>
                      <a:rPr lang="en-US" sz="2800" i="1">
                        <a:latin typeface="Cambria Math" charset="0"/>
                        <a:ea typeface="Cambria Math" charset="0"/>
                        <a:cs typeface="Cambria Math" charset="0"/>
                      </a:rPr>
                      <m:t>𝜎</m:t>
                    </m:r>
                  </m:oMath>
                </a14:m>
                <a:r>
                  <a:rPr lang="en-US" sz="2800" dirty="0">
                    <a:latin typeface="+mj-lt"/>
                  </a:rPr>
                  <a:t> then the end-to-end delay of </a:t>
                </a:r>
                <a:r>
                  <a:rPr lang="en-US" sz="2800" u="sng" dirty="0">
                    <a:latin typeface="+mj-lt"/>
                  </a:rPr>
                  <a:t>every</a:t>
                </a:r>
                <a:r>
                  <a:rPr lang="en-US" sz="2800" dirty="0">
                    <a:latin typeface="+mj-lt"/>
                  </a:rPr>
                  <a:t> packet of length </a:t>
                </a:r>
                <a:r>
                  <a:rPr lang="en-US" sz="2400" dirty="0">
                    <a:latin typeface="+mj-lt"/>
                  </a:rPr>
                  <a:t>p </a:t>
                </a:r>
                <a14:m>
                  <m:oMath xmlns:m="http://schemas.openxmlformats.org/officeDocument/2006/math">
                    <m:r>
                      <a:rPr lang="en-US" sz="2400" i="1" smtClean="0">
                        <a:latin typeface="Cambria Math" charset="0"/>
                        <a:ea typeface="Cambria Math" charset="0"/>
                        <a:cs typeface="Cambria Math" charset="0"/>
                      </a:rPr>
                      <m:t>≤</m:t>
                    </m:r>
                    <m:r>
                      <a:rPr lang="en-US" sz="2400" b="0" i="1" smtClean="0">
                        <a:latin typeface="Cambria Math" charset="0"/>
                        <a:ea typeface="Cambria Math" charset="0"/>
                        <a:cs typeface="Cambria Math" charset="0"/>
                      </a:rPr>
                      <m:t>4</m:t>
                    </m:r>
                    <m:d>
                      <m:dPr>
                        <m:ctrlPr>
                          <a:rPr lang="en-US" sz="2400" b="0" i="1" smtClean="0">
                            <a:latin typeface="Cambria Math" panose="02040503050406030204" pitchFamily="18" charset="0"/>
                            <a:ea typeface="Cambria Math" charset="0"/>
                            <a:cs typeface="Cambria Math" charset="0"/>
                          </a:rPr>
                        </m:ctrlPr>
                      </m:dPr>
                      <m:e>
                        <m:f>
                          <m:fPr>
                            <m:ctrlPr>
                              <a:rPr lang="bg-BG" sz="2400" b="0" i="1" smtClean="0">
                                <a:latin typeface="Cambria Math" panose="02040503050406030204" pitchFamily="18" charset="0"/>
                                <a:ea typeface="Cambria Math" charset="0"/>
                                <a:cs typeface="Cambria Math" charset="0"/>
                              </a:rPr>
                            </m:ctrlPr>
                          </m:fPr>
                          <m:num>
                            <m:r>
                              <a:rPr lang="en-US" sz="2400" b="0" i="1" smtClean="0">
                                <a:latin typeface="Cambria Math" charset="0"/>
                                <a:ea typeface="Cambria Math" charset="0"/>
                                <a:cs typeface="Cambria Math" charset="0"/>
                              </a:rPr>
                              <m:t>𝑙</m:t>
                            </m:r>
                          </m:num>
                          <m:den>
                            <m:r>
                              <a:rPr lang="en-US" sz="2400" b="0" i="1" smtClean="0">
                                <a:latin typeface="Cambria Math" charset="0"/>
                                <a:ea typeface="Cambria Math" charset="0"/>
                                <a:cs typeface="Cambria Math" charset="0"/>
                              </a:rPr>
                              <m:t>𝑐</m:t>
                            </m:r>
                          </m:den>
                        </m:f>
                        <m:r>
                          <a:rPr lang="en-US" sz="2400" b="0" i="1" smtClean="0">
                            <a:latin typeface="Cambria Math" charset="0"/>
                            <a:ea typeface="Cambria Math" charset="0"/>
                            <a:cs typeface="Cambria Math" charset="0"/>
                          </a:rPr>
                          <m:t>+</m:t>
                        </m:r>
                        <m:f>
                          <m:fPr>
                            <m:ctrlPr>
                              <a:rPr lang="bg-BG" sz="2400" b="0" i="1" smtClean="0">
                                <a:latin typeface="Cambria Math" panose="02040503050406030204" pitchFamily="18" charset="0"/>
                                <a:ea typeface="Cambria Math" charset="0"/>
                                <a:cs typeface="Cambria Math" charset="0"/>
                              </a:rPr>
                            </m:ctrlPr>
                          </m:fPr>
                          <m:num>
                            <m:r>
                              <a:rPr lang="en-US" sz="2400" b="0" i="1" smtClean="0">
                                <a:latin typeface="Cambria Math" charset="0"/>
                                <a:ea typeface="Cambria Math" charset="0"/>
                                <a:cs typeface="Cambria Math" charset="0"/>
                              </a:rPr>
                              <m:t>𝑝</m:t>
                            </m:r>
                          </m:num>
                          <m:den>
                            <m:r>
                              <a:rPr lang="en-US" sz="2400" b="0" i="1" smtClean="0">
                                <a:latin typeface="Cambria Math" charset="0"/>
                                <a:ea typeface="Cambria Math" charset="0"/>
                                <a:cs typeface="Cambria Math" charset="0"/>
                              </a:rPr>
                              <m:t>𝑅</m:t>
                            </m:r>
                          </m:den>
                        </m:f>
                      </m:e>
                    </m:d>
                    <m:r>
                      <a:rPr lang="en-US" sz="2400" b="0" i="1" smtClean="0">
                        <a:latin typeface="Cambria Math" charset="0"/>
                        <a:ea typeface="Cambria Math" charset="0"/>
                        <a:cs typeface="Cambria Math" charset="0"/>
                      </a:rPr>
                      <m:t>+3</m:t>
                    </m:r>
                    <m:f>
                      <m:fPr>
                        <m:ctrlPr>
                          <a:rPr lang="bg-BG" sz="2400" b="0" i="1" smtClean="0">
                            <a:latin typeface="Cambria Math" panose="02040503050406030204" pitchFamily="18" charset="0"/>
                            <a:ea typeface="Cambria Math" charset="0"/>
                            <a:cs typeface="Cambria Math" charset="0"/>
                          </a:rPr>
                        </m:ctrlPr>
                      </m:fPr>
                      <m:num>
                        <m:r>
                          <a:rPr lang="en-US" sz="2400" b="0" i="1" smtClean="0">
                            <a:latin typeface="Cambria Math" charset="0"/>
                            <a:ea typeface="Cambria Math" charset="0"/>
                            <a:cs typeface="Cambria Math" charset="0"/>
                          </a:rPr>
                          <m:t>𝑏</m:t>
                        </m:r>
                      </m:num>
                      <m:den>
                        <m:r>
                          <m:rPr>
                            <m:nor/>
                          </m:rPr>
                          <a:rPr lang="en-US" sz="2400" b="0" i="1" dirty="0" smtClean="0">
                            <a:latin typeface="Times New Roman" charset="0"/>
                            <a:ea typeface="Times New Roman" charset="0"/>
                            <a:cs typeface="Times New Roman" charset="0"/>
                          </a:rPr>
                          <m:t>a</m:t>
                        </m:r>
                        <m:r>
                          <m:rPr>
                            <m:nor/>
                          </m:rPr>
                          <a:rPr lang="en-US" sz="2400" i="1" dirty="0">
                            <a:latin typeface="Times New Roman" charset="0"/>
                            <a:ea typeface="Times New Roman" charset="0"/>
                            <a:cs typeface="Times New Roman" charset="0"/>
                          </a:rPr>
                          <m:t>R</m:t>
                        </m:r>
                        <m:r>
                          <m:rPr>
                            <m:nor/>
                          </m:rPr>
                          <a:rPr lang="en-US" sz="2400" i="1" baseline="-25000" dirty="0">
                            <a:latin typeface="Times New Roman" charset="0"/>
                            <a:ea typeface="Times New Roman" charset="0"/>
                            <a:cs typeface="Times New Roman" charset="0"/>
                          </a:rPr>
                          <m:t> </m:t>
                        </m:r>
                      </m:den>
                    </m:f>
                  </m:oMath>
                </a14:m>
                <a:r>
                  <a:rPr lang="en-US" sz="2800" dirty="0">
                    <a:latin typeface="+mj-lt"/>
                  </a:rPr>
                  <a:t>  </a:t>
                </a:r>
              </a:p>
            </p:txBody>
          </p:sp>
        </mc:Choice>
        <mc:Fallback xmlns="">
          <p:sp>
            <p:nvSpPr>
              <p:cNvPr id="60" name="TextBox 59"/>
              <p:cNvSpPr txBox="1">
                <a:spLocks noRot="1" noChangeAspect="1" noMove="1" noResize="1" noEditPoints="1" noAdjustHandles="1" noChangeArrowheads="1" noChangeShapeType="1" noTextEdit="1"/>
              </p:cNvSpPr>
              <p:nvPr/>
            </p:nvSpPr>
            <p:spPr>
              <a:xfrm>
                <a:off x="380166" y="6924833"/>
                <a:ext cx="13791340" cy="645048"/>
              </a:xfrm>
              <a:prstGeom prst="rect">
                <a:avLst/>
              </a:prstGeom>
              <a:blipFill>
                <a:blip r:embed="rId5"/>
                <a:stretch>
                  <a:fillRect/>
                </a:stretch>
              </a:blipFill>
              <a:ln>
                <a:solidFill>
                  <a:schemeClr val="accent3">
                    <a:lumMod val="50000"/>
                  </a:schemeClr>
                </a:solidFill>
              </a:ln>
              <a:effectLst>
                <a:outerShdw blurRad="50800" dist="38100" dir="2700000" algn="tl" rotWithShape="0">
                  <a:prstClr val="black">
                    <a:alpha val="40000"/>
                  </a:prstClr>
                </a:outerShdw>
              </a:effectLst>
            </p:spPr>
            <p:txBody>
              <a:bodyPr/>
              <a:lstStyle/>
              <a:p>
                <a:r>
                  <a:rPr lang="en-US">
                    <a:noFill/>
                  </a:rPr>
                  <a:t> </a:t>
                </a:r>
              </a:p>
            </p:txBody>
          </p:sp>
        </mc:Fallback>
      </mc:AlternateContent>
      <p:cxnSp>
        <p:nvCxnSpPr>
          <p:cNvPr id="61" name="Straight Connector 60"/>
          <p:cNvCxnSpPr/>
          <p:nvPr/>
        </p:nvCxnSpPr>
        <p:spPr bwMode="auto">
          <a:xfrm flipV="1">
            <a:off x="9719421" y="5410200"/>
            <a:ext cx="1370991" cy="729935"/>
          </a:xfrm>
          <a:prstGeom prst="line">
            <a:avLst/>
          </a:prstGeom>
          <a:solidFill>
            <a:schemeClr val="accent1"/>
          </a:solidFill>
          <a:ln w="28575" cap="flat" cmpd="sng" algn="ctr">
            <a:solidFill>
              <a:schemeClr val="accent3">
                <a:lumMod val="5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62" name="Straight Connector 61"/>
          <p:cNvCxnSpPr/>
          <p:nvPr/>
        </p:nvCxnSpPr>
        <p:spPr bwMode="auto">
          <a:xfrm>
            <a:off x="6724179" y="5410200"/>
            <a:ext cx="1218895" cy="692436"/>
          </a:xfrm>
          <a:prstGeom prst="line">
            <a:avLst/>
          </a:prstGeom>
          <a:solidFill>
            <a:schemeClr val="accent1"/>
          </a:solidFill>
          <a:ln w="28575" cap="flat" cmpd="sng" algn="ctr">
            <a:solidFill>
              <a:schemeClr val="accent3">
                <a:lumMod val="5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64" name="Straight Connector 63"/>
          <p:cNvCxnSpPr/>
          <p:nvPr/>
        </p:nvCxnSpPr>
        <p:spPr bwMode="auto">
          <a:xfrm>
            <a:off x="9516996" y="4051287"/>
            <a:ext cx="1215060" cy="756722"/>
          </a:xfrm>
          <a:prstGeom prst="line">
            <a:avLst/>
          </a:prstGeom>
          <a:solidFill>
            <a:schemeClr val="accent1"/>
          </a:solidFill>
          <a:ln w="28575" cap="flat" cmpd="sng" algn="ctr">
            <a:solidFill>
              <a:schemeClr val="accent3">
                <a:lumMod val="5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67" name="TextBox 66"/>
          <p:cNvSpPr txBox="1"/>
          <p:nvPr/>
        </p:nvSpPr>
        <p:spPr>
          <a:xfrm>
            <a:off x="7337135" y="5249111"/>
            <a:ext cx="304892" cy="619850"/>
          </a:xfrm>
          <a:prstGeom prst="rect">
            <a:avLst/>
          </a:prstGeom>
          <a:noFill/>
        </p:spPr>
        <p:txBody>
          <a:bodyPr wrap="none" rtlCol="0">
            <a:spAutoFit/>
          </a:bodyPr>
          <a:lstStyle/>
          <a:p>
            <a:r>
              <a:rPr lang="en-US" i="1">
                <a:latin typeface="Times New Roman" charset="0"/>
                <a:ea typeface="Times New Roman" charset="0"/>
                <a:cs typeface="Times New Roman" charset="0"/>
              </a:rPr>
              <a:t>l</a:t>
            </a:r>
          </a:p>
        </p:txBody>
      </p:sp>
      <p:sp>
        <p:nvSpPr>
          <p:cNvPr id="68" name="TextBox 67"/>
          <p:cNvSpPr txBox="1"/>
          <p:nvPr/>
        </p:nvSpPr>
        <p:spPr>
          <a:xfrm>
            <a:off x="10146377" y="5255638"/>
            <a:ext cx="304892" cy="619850"/>
          </a:xfrm>
          <a:prstGeom prst="rect">
            <a:avLst/>
          </a:prstGeom>
          <a:noFill/>
        </p:spPr>
        <p:txBody>
          <a:bodyPr wrap="none" rtlCol="0">
            <a:spAutoFit/>
          </a:bodyPr>
          <a:lstStyle/>
          <a:p>
            <a:r>
              <a:rPr lang="en-US" i="1">
                <a:latin typeface="Times New Roman" charset="0"/>
                <a:ea typeface="Times New Roman" charset="0"/>
                <a:cs typeface="Times New Roman" charset="0"/>
              </a:rPr>
              <a:t>l</a:t>
            </a:r>
          </a:p>
        </p:txBody>
      </p:sp>
      <p:sp>
        <p:nvSpPr>
          <p:cNvPr id="69" name="TextBox 68"/>
          <p:cNvSpPr txBox="1"/>
          <p:nvPr/>
        </p:nvSpPr>
        <p:spPr>
          <a:xfrm>
            <a:off x="4876708" y="4561750"/>
            <a:ext cx="304892" cy="619850"/>
          </a:xfrm>
          <a:prstGeom prst="rect">
            <a:avLst/>
          </a:prstGeom>
          <a:noFill/>
        </p:spPr>
        <p:txBody>
          <a:bodyPr wrap="none" rtlCol="0">
            <a:spAutoFit/>
          </a:bodyPr>
          <a:lstStyle/>
          <a:p>
            <a:r>
              <a:rPr lang="en-US" i="1">
                <a:latin typeface="Times New Roman" charset="0"/>
                <a:ea typeface="Times New Roman" charset="0"/>
                <a:cs typeface="Times New Roman" charset="0"/>
              </a:rPr>
              <a:t>l</a:t>
            </a:r>
          </a:p>
        </p:txBody>
      </p:sp>
      <p:sp>
        <p:nvSpPr>
          <p:cNvPr id="66" name="Freeform 65"/>
          <p:cNvSpPr/>
          <p:nvPr/>
        </p:nvSpPr>
        <p:spPr bwMode="auto">
          <a:xfrm>
            <a:off x="8224101" y="5899093"/>
            <a:ext cx="594756" cy="454194"/>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71" name="Rectangle 70"/>
          <p:cNvSpPr/>
          <p:nvPr/>
        </p:nvSpPr>
        <p:spPr>
          <a:xfrm>
            <a:off x="8886050" y="5475086"/>
            <a:ext cx="673582" cy="619850"/>
          </a:xfrm>
          <a:prstGeom prst="rect">
            <a:avLst/>
          </a:prstGeom>
        </p:spPr>
        <p:txBody>
          <a:bodyPr wrap="none">
            <a:spAutoFit/>
          </a:bodyPr>
          <a:lstStyle/>
          <a:p>
            <a:r>
              <a:rPr lang="en-US" i="1" dirty="0" err="1">
                <a:latin typeface="Times New Roman" charset="0"/>
                <a:ea typeface="Times New Roman" charset="0"/>
                <a:cs typeface="Times New Roman" charset="0"/>
              </a:rPr>
              <a:t>aR</a:t>
            </a:r>
            <a:endParaRPr lang="en-US" i="1" baseline="-25000" dirty="0">
              <a:effectLst/>
              <a:latin typeface="Times New Roman" charset="0"/>
              <a:ea typeface="Times New Roman" charset="0"/>
              <a:cs typeface="Times New Roman" charset="0"/>
            </a:endParaRPr>
          </a:p>
        </p:txBody>
      </p:sp>
      <p:sp>
        <p:nvSpPr>
          <p:cNvPr id="72" name="Line 3"/>
          <p:cNvSpPr>
            <a:spLocks noChangeShapeType="1"/>
          </p:cNvSpPr>
          <p:nvPr/>
        </p:nvSpPr>
        <p:spPr bwMode="auto">
          <a:xfrm>
            <a:off x="8818857" y="6122575"/>
            <a:ext cx="839704" cy="0"/>
          </a:xfrm>
          <a:prstGeom prst="line">
            <a:avLst/>
          </a:prstGeom>
          <a:noFill/>
          <a:ln w="38100" cmpd="sng">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cxnSp>
        <p:nvCxnSpPr>
          <p:cNvPr id="73" name="Straight Connector 72"/>
          <p:cNvCxnSpPr/>
          <p:nvPr/>
        </p:nvCxnSpPr>
        <p:spPr bwMode="auto">
          <a:xfrm>
            <a:off x="8581250" y="5932286"/>
            <a:ext cx="0" cy="354119"/>
          </a:xfrm>
          <a:prstGeom prst="line">
            <a:avLst/>
          </a:prstGeom>
          <a:solidFill>
            <a:schemeClr val="accent1"/>
          </a:solidFill>
          <a:ln w="952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74" name="Straight Arrow Connector 73"/>
          <p:cNvCxnSpPr/>
          <p:nvPr/>
        </p:nvCxnSpPr>
        <p:spPr bwMode="auto">
          <a:xfrm flipV="1">
            <a:off x="8224101" y="5767724"/>
            <a:ext cx="594756" cy="11164"/>
          </a:xfrm>
          <a:prstGeom prst="straightConnector1">
            <a:avLst/>
          </a:prstGeom>
          <a:solidFill>
            <a:schemeClr val="accent1"/>
          </a:solidFill>
          <a:ln w="9525" cap="flat" cmpd="sng" algn="ctr">
            <a:solidFill>
              <a:schemeClr val="tx1"/>
            </a:solidFill>
            <a:prstDash val="solid"/>
            <a:round/>
            <a:headEnd type="triangle"/>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75" name="TextBox 74"/>
          <p:cNvSpPr txBox="1"/>
          <p:nvPr/>
        </p:nvSpPr>
        <p:spPr>
          <a:xfrm>
            <a:off x="8352650" y="5244504"/>
            <a:ext cx="364202" cy="523220"/>
          </a:xfrm>
          <a:prstGeom prst="rect">
            <a:avLst/>
          </a:prstGeom>
          <a:solidFill>
            <a:schemeClr val="bg1"/>
          </a:solidFill>
        </p:spPr>
        <p:txBody>
          <a:bodyPr wrap="none" rtlCol="0">
            <a:spAutoFit/>
          </a:bodyPr>
          <a:lstStyle/>
          <a:p>
            <a:r>
              <a:rPr lang="en-US" sz="2800" i="1" dirty="0">
                <a:latin typeface="Times New Roman" charset="0"/>
                <a:ea typeface="Times New Roman" charset="0"/>
                <a:cs typeface="Times New Roman" charset="0"/>
              </a:rPr>
              <a:t>b</a:t>
            </a:r>
            <a:endParaRPr lang="en-US" sz="2800" i="1" baseline="-25000" dirty="0">
              <a:latin typeface="Times New Roman" charset="0"/>
              <a:ea typeface="Times New Roman" charset="0"/>
              <a:cs typeface="Times New Roman" charset="0"/>
            </a:endParaRPr>
          </a:p>
        </p:txBody>
      </p:sp>
      <p:pic>
        <p:nvPicPr>
          <p:cNvPr id="76" name="Picture 42"/>
          <p:cNvPicPr>
            <a:picLocks noChangeArrowheads="1"/>
          </p:cNvPicPr>
          <p:nvPr/>
        </p:nvPicPr>
        <p:blipFill>
          <a:blip r:embed="rId4">
            <a:alphaModFix amt="21000"/>
            <a:extLst>
              <a:ext uri="{28A0092B-C50C-407E-A947-70E740481C1C}">
                <a14:useLocalDpi xmlns:a14="http://schemas.microsoft.com/office/drawing/2010/main" val="0"/>
              </a:ext>
            </a:extLst>
          </a:blip>
          <a:srcRect/>
          <a:stretch>
            <a:fillRect/>
          </a:stretch>
        </p:blipFill>
        <p:spPr bwMode="auto">
          <a:xfrm>
            <a:off x="7881031" y="5671050"/>
            <a:ext cx="1952788" cy="90727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sp>
        <p:nvSpPr>
          <p:cNvPr id="77" name="Freeform 76"/>
          <p:cNvSpPr/>
          <p:nvPr/>
        </p:nvSpPr>
        <p:spPr bwMode="auto">
          <a:xfrm>
            <a:off x="10856983" y="4875864"/>
            <a:ext cx="594756" cy="454194"/>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78" name="Rectangle 77"/>
          <p:cNvSpPr/>
          <p:nvPr/>
        </p:nvSpPr>
        <p:spPr>
          <a:xfrm>
            <a:off x="11518932" y="4451857"/>
            <a:ext cx="673582" cy="619850"/>
          </a:xfrm>
          <a:prstGeom prst="rect">
            <a:avLst/>
          </a:prstGeom>
        </p:spPr>
        <p:txBody>
          <a:bodyPr wrap="none">
            <a:spAutoFit/>
          </a:bodyPr>
          <a:lstStyle/>
          <a:p>
            <a:r>
              <a:rPr lang="en-US" i="1" dirty="0" err="1">
                <a:latin typeface="Times New Roman" charset="0"/>
                <a:ea typeface="Times New Roman" charset="0"/>
                <a:cs typeface="Times New Roman" charset="0"/>
              </a:rPr>
              <a:t>aR</a:t>
            </a:r>
            <a:endParaRPr lang="en-US" i="1" baseline="-25000" dirty="0">
              <a:effectLst/>
              <a:latin typeface="Times New Roman" charset="0"/>
              <a:ea typeface="Times New Roman" charset="0"/>
              <a:cs typeface="Times New Roman" charset="0"/>
            </a:endParaRPr>
          </a:p>
        </p:txBody>
      </p:sp>
      <p:sp>
        <p:nvSpPr>
          <p:cNvPr id="79" name="Line 3"/>
          <p:cNvSpPr>
            <a:spLocks noChangeShapeType="1"/>
          </p:cNvSpPr>
          <p:nvPr/>
        </p:nvSpPr>
        <p:spPr bwMode="auto">
          <a:xfrm>
            <a:off x="11451738" y="5099346"/>
            <a:ext cx="1906575" cy="3488"/>
          </a:xfrm>
          <a:prstGeom prst="line">
            <a:avLst/>
          </a:prstGeom>
          <a:noFill/>
          <a:ln w="38100" cmpd="sng">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cxnSp>
        <p:nvCxnSpPr>
          <p:cNvPr id="80" name="Straight Connector 79"/>
          <p:cNvCxnSpPr/>
          <p:nvPr/>
        </p:nvCxnSpPr>
        <p:spPr bwMode="auto">
          <a:xfrm>
            <a:off x="11214132" y="4909057"/>
            <a:ext cx="0" cy="354119"/>
          </a:xfrm>
          <a:prstGeom prst="line">
            <a:avLst/>
          </a:prstGeom>
          <a:solidFill>
            <a:schemeClr val="accent1"/>
          </a:solidFill>
          <a:ln w="952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81" name="Straight Arrow Connector 80"/>
          <p:cNvCxnSpPr/>
          <p:nvPr/>
        </p:nvCxnSpPr>
        <p:spPr bwMode="auto">
          <a:xfrm flipV="1">
            <a:off x="10856983" y="4744495"/>
            <a:ext cx="594756" cy="11164"/>
          </a:xfrm>
          <a:prstGeom prst="straightConnector1">
            <a:avLst/>
          </a:prstGeom>
          <a:solidFill>
            <a:schemeClr val="accent1"/>
          </a:solidFill>
          <a:ln w="9525" cap="flat" cmpd="sng" algn="ctr">
            <a:solidFill>
              <a:schemeClr val="tx1"/>
            </a:solidFill>
            <a:prstDash val="solid"/>
            <a:round/>
            <a:headEnd type="triangle"/>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82" name="TextBox 81"/>
          <p:cNvSpPr txBox="1"/>
          <p:nvPr/>
        </p:nvSpPr>
        <p:spPr>
          <a:xfrm>
            <a:off x="10985532" y="4221275"/>
            <a:ext cx="364202" cy="523220"/>
          </a:xfrm>
          <a:prstGeom prst="rect">
            <a:avLst/>
          </a:prstGeom>
          <a:solidFill>
            <a:schemeClr val="bg1"/>
          </a:solidFill>
        </p:spPr>
        <p:txBody>
          <a:bodyPr wrap="none" rtlCol="0">
            <a:spAutoFit/>
          </a:bodyPr>
          <a:lstStyle/>
          <a:p>
            <a:r>
              <a:rPr lang="en-US" sz="2800" i="1" dirty="0">
                <a:latin typeface="Times New Roman" charset="0"/>
                <a:ea typeface="Times New Roman" charset="0"/>
                <a:cs typeface="Times New Roman" charset="0"/>
              </a:rPr>
              <a:t>b</a:t>
            </a:r>
            <a:endParaRPr lang="en-US" sz="2800" i="1" baseline="-25000" dirty="0">
              <a:latin typeface="Times New Roman" charset="0"/>
              <a:ea typeface="Times New Roman" charset="0"/>
              <a:cs typeface="Times New Roman" charset="0"/>
            </a:endParaRPr>
          </a:p>
        </p:txBody>
      </p:sp>
      <p:pic>
        <p:nvPicPr>
          <p:cNvPr id="83" name="Picture 42"/>
          <p:cNvPicPr>
            <a:picLocks noChangeArrowheads="1"/>
          </p:cNvPicPr>
          <p:nvPr/>
        </p:nvPicPr>
        <p:blipFill>
          <a:blip r:embed="rId4">
            <a:alphaModFix amt="21000"/>
            <a:extLst>
              <a:ext uri="{28A0092B-C50C-407E-A947-70E740481C1C}">
                <a14:useLocalDpi xmlns:a14="http://schemas.microsoft.com/office/drawing/2010/main" val="0"/>
              </a:ext>
            </a:extLst>
          </a:blip>
          <a:srcRect/>
          <a:stretch>
            <a:fillRect/>
          </a:stretch>
        </p:blipFill>
        <p:spPr bwMode="auto">
          <a:xfrm>
            <a:off x="10513913" y="4647821"/>
            <a:ext cx="1952788" cy="90727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pic>
        <p:nvPicPr>
          <p:cNvPr id="84" name="Picture 20"/>
          <p:cNvPicPr>
            <a:picLocks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13059540" y="4380516"/>
            <a:ext cx="1737360" cy="172212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alpha val="94901"/>
                  </a:srgbClr>
                </a:solidFill>
              </a14:hiddenFill>
            </a:ext>
            <a:ext uri="{91240B29-F687-4f45-9708-019B960494DF}">
              <a14:hiddenLine xmlns:mc="http://schemas.openxmlformats.org/markup-compatibility/2006" xmlns:mv="urn:schemas-microsoft-com:mac:vml" xmlns:a14="http://schemas.microsoft.com/office/drawing/2010/main" xmlns="" w="12700">
                <a:solidFill>
                  <a:srgbClr val="000000"/>
                </a:solidFill>
                <a:miter lim="800000"/>
                <a:headEnd/>
                <a:tailEnd/>
              </a14:hiddenLine>
            </a:ext>
          </a:extLst>
        </p:spPr>
      </p:pic>
      <p:cxnSp>
        <p:nvCxnSpPr>
          <p:cNvPr id="85" name="Straight Connector 84"/>
          <p:cNvCxnSpPr/>
          <p:nvPr/>
        </p:nvCxnSpPr>
        <p:spPr bwMode="auto">
          <a:xfrm flipV="1">
            <a:off x="7195743" y="4129443"/>
            <a:ext cx="975355" cy="771971"/>
          </a:xfrm>
          <a:prstGeom prst="line">
            <a:avLst/>
          </a:prstGeom>
          <a:solidFill>
            <a:schemeClr val="accent1"/>
          </a:solidFill>
          <a:ln w="28575" cap="flat" cmpd="sng" algn="ctr">
            <a:solidFill>
              <a:schemeClr val="accent3">
                <a:lumMod val="5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86" name="TextBox 85"/>
          <p:cNvSpPr txBox="1"/>
          <p:nvPr/>
        </p:nvSpPr>
        <p:spPr>
          <a:xfrm>
            <a:off x="12729360" y="4525617"/>
            <a:ext cx="304892" cy="619850"/>
          </a:xfrm>
          <a:prstGeom prst="rect">
            <a:avLst/>
          </a:prstGeom>
          <a:noFill/>
        </p:spPr>
        <p:txBody>
          <a:bodyPr wrap="none" rtlCol="0">
            <a:spAutoFit/>
          </a:bodyPr>
          <a:lstStyle/>
          <a:p>
            <a:r>
              <a:rPr lang="en-US" i="1">
                <a:latin typeface="Times New Roman" charset="0"/>
                <a:ea typeface="Times New Roman" charset="0"/>
                <a:cs typeface="Times New Roman" charset="0"/>
              </a:rPr>
              <a:t>l</a:t>
            </a:r>
          </a:p>
        </p:txBody>
      </p:sp>
    </p:spTree>
    <p:extLst>
      <p:ext uri="{BB962C8B-B14F-4D97-AF65-F5344CB8AC3E}">
        <p14:creationId xmlns:p14="http://schemas.microsoft.com/office/powerpoint/2010/main" val="4058542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packets are more important</a:t>
            </a:r>
          </a:p>
        </p:txBody>
      </p:sp>
      <p:sp>
        <p:nvSpPr>
          <p:cNvPr id="3" name="Content Placeholder 2"/>
          <p:cNvSpPr>
            <a:spLocks noGrp="1"/>
          </p:cNvSpPr>
          <p:nvPr>
            <p:ph idx="1"/>
          </p:nvPr>
        </p:nvSpPr>
        <p:spPr>
          <a:xfrm>
            <a:off x="1097280" y="2133600"/>
            <a:ext cx="12435840" cy="4937760"/>
          </a:xfrm>
        </p:spPr>
        <p:txBody>
          <a:bodyPr/>
          <a:lstStyle/>
          <a:p>
            <a:r>
              <a:rPr lang="en-US" sz="4400" dirty="0"/>
              <a:t>For example:</a:t>
            </a:r>
          </a:p>
          <a:p>
            <a:pPr marL="514350" indent="-514350">
              <a:buFont typeface="+mj-lt"/>
              <a:buAutoNum type="arabicPeriod"/>
            </a:pPr>
            <a:r>
              <a:rPr lang="en-US" dirty="0"/>
              <a:t>Control packets that keeps the network working </a:t>
            </a:r>
            <a:br>
              <a:rPr lang="en-US" dirty="0"/>
            </a:br>
            <a:r>
              <a:rPr lang="en-US" dirty="0"/>
              <a:t>(e.g. packets carrying routing table updates)</a:t>
            </a:r>
          </a:p>
          <a:p>
            <a:pPr marL="514350" indent="-514350">
              <a:buFont typeface="+mj-lt"/>
              <a:buAutoNum type="arabicPeriod"/>
            </a:pPr>
            <a:r>
              <a:rPr lang="en-US" dirty="0"/>
              <a:t>Traffic from a particular user (e.g. a customer paying more)</a:t>
            </a:r>
          </a:p>
          <a:p>
            <a:pPr marL="514350" indent="-514350">
              <a:buFont typeface="+mj-lt"/>
              <a:buAutoNum type="arabicPeriod"/>
            </a:pPr>
            <a:r>
              <a:rPr lang="en-US" dirty="0"/>
              <a:t>Traffic belonging to an application (e.g. Zoom)</a:t>
            </a:r>
          </a:p>
          <a:p>
            <a:pPr marL="514350" indent="-514350">
              <a:buFont typeface="+mj-lt"/>
              <a:buAutoNum type="arabicPeriod"/>
            </a:pPr>
            <a:r>
              <a:rPr lang="en-US" dirty="0"/>
              <a:t>Traffic to/from specific IP addresses (e.g. emergency services)</a:t>
            </a:r>
          </a:p>
          <a:p>
            <a:pPr marL="514350" indent="-514350">
              <a:buFont typeface="+mj-lt"/>
              <a:buAutoNum type="arabicPeriod"/>
            </a:pPr>
            <a:r>
              <a:rPr lang="en-US" dirty="0"/>
              <a:t>Traffic that is time sensitive (e.g. clock updates)</a:t>
            </a:r>
          </a:p>
        </p:txBody>
      </p:sp>
      <p:sp>
        <p:nvSpPr>
          <p:cNvPr id="4" name="Slide Number Placeholder 3"/>
          <p:cNvSpPr>
            <a:spLocks noGrp="1"/>
          </p:cNvSpPr>
          <p:nvPr>
            <p:ph type="sldNum" sz="quarter" idx="12"/>
          </p:nvPr>
        </p:nvSpPr>
        <p:spPr/>
        <p:txBody>
          <a:bodyPr/>
          <a:lstStyle/>
          <a:p>
            <a:fld id="{47BB83B6-92F4-494F-9F1D-BD99F394F2F6}" type="slidenum">
              <a:rPr lang="en-US" smtClean="0"/>
              <a:pPr/>
              <a:t>4</a:t>
            </a:fld>
            <a:endParaRPr lang="en-US"/>
          </a:p>
        </p:txBody>
      </p:sp>
    </p:spTree>
    <p:extLst>
      <p:ext uri="{BB962C8B-B14F-4D97-AF65-F5344CB8AC3E}">
        <p14:creationId xmlns:p14="http://schemas.microsoft.com/office/powerpoint/2010/main" val="17038424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2651760" y="182880"/>
            <a:ext cx="9326880" cy="1371600"/>
          </a:xfrm>
        </p:spPr>
        <p:txBody>
          <a:bodyPr/>
          <a:lstStyle/>
          <a:p>
            <a:r>
              <a:rPr lang="en-US" dirty="0"/>
              <a:t>In other words</a:t>
            </a:r>
          </a:p>
        </p:txBody>
      </p:sp>
      <p:sp>
        <p:nvSpPr>
          <p:cNvPr id="3" name="Slide Number Placeholder 2"/>
          <p:cNvSpPr>
            <a:spLocks noGrp="1"/>
          </p:cNvSpPr>
          <p:nvPr>
            <p:ph type="sldNum" sz="quarter" idx="12"/>
          </p:nvPr>
        </p:nvSpPr>
        <p:spPr/>
        <p:txBody>
          <a:bodyPr/>
          <a:lstStyle/>
          <a:p>
            <a:fld id="{92BF0D90-96B9-DC48-8428-5ED7CC121714}" type="slidenum">
              <a:rPr lang="en-US" smtClean="0"/>
              <a:pPr/>
              <a:t>40</a:t>
            </a:fld>
            <a:endParaRPr lang="en-US" dirty="0"/>
          </a:p>
        </p:txBody>
      </p:sp>
      <p:cxnSp>
        <p:nvCxnSpPr>
          <p:cNvPr id="13" name="Straight Connector 12"/>
          <p:cNvCxnSpPr/>
          <p:nvPr/>
        </p:nvCxnSpPr>
        <p:spPr bwMode="auto">
          <a:xfrm>
            <a:off x="5394960" y="3401619"/>
            <a:ext cx="1920240" cy="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mc="http://schemas.openxmlformats.org/markup-compatibility/2006" xmlns:mv="urn:schemas-microsoft-com:mac:vml" xmlns:a14="http://schemas.microsoft.com/office/drawing/2010/main" xmlns="">
                <a:effectLst>
                  <a:outerShdw blurRad="63500" dist="38099" dir="2700000" algn="ctr" rotWithShape="0">
                    <a:schemeClr val="bg2">
                      <a:alpha val="74998"/>
                    </a:schemeClr>
                  </a:outerShdw>
                </a:effectLst>
              </a14:hiddenEffects>
            </a:ext>
          </a:extLst>
        </p:spPr>
      </p:cxnSp>
      <p:cxnSp>
        <p:nvCxnSpPr>
          <p:cNvPr id="16" name="Straight Connector 15"/>
          <p:cNvCxnSpPr/>
          <p:nvPr/>
        </p:nvCxnSpPr>
        <p:spPr bwMode="auto">
          <a:xfrm flipV="1">
            <a:off x="3200400" y="3401619"/>
            <a:ext cx="8046720" cy="15422"/>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mc="http://schemas.openxmlformats.org/markup-compatibility/2006" xmlns:mv="urn:schemas-microsoft-com:mac:vml" xmlns:a14="http://schemas.microsoft.com/office/drawing/2010/main" xmlns="">
                <a:effectLst>
                  <a:outerShdw blurRad="63500" dist="38099" dir="2700000" algn="ctr" rotWithShape="0">
                    <a:schemeClr val="bg2">
                      <a:alpha val="74998"/>
                    </a:schemeClr>
                  </a:outerShdw>
                </a:effectLst>
              </a14:hiddenEffects>
            </a:ext>
          </a:extLst>
        </p:spPr>
      </p:cxnSp>
      <p:pic>
        <p:nvPicPr>
          <p:cNvPr id="17" name="Picture 4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3035859"/>
            <a:ext cx="1097280" cy="82296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pic>
        <p:nvPicPr>
          <p:cNvPr id="18" name="Picture 4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035859"/>
            <a:ext cx="1097280" cy="82296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pic>
        <p:nvPicPr>
          <p:cNvPr id="20" name="Picture 20"/>
          <p:cNvPicPr>
            <a:picLocks noChangeArrowheads="1"/>
          </p:cNvPicPr>
          <p:nvPr/>
        </p:nvPicPr>
        <p:blipFill>
          <a:blip r:embed="rId4">
            <a:alphaModFix/>
            <a:extLst>
              <a:ext uri="{28A0092B-C50C-407E-A947-70E740481C1C}">
                <a14:useLocalDpi xmlns:a14="http://schemas.microsoft.com/office/drawing/2010/main" val="0"/>
              </a:ext>
            </a:extLst>
          </a:blip>
          <a:srcRect/>
          <a:stretch>
            <a:fillRect/>
          </a:stretch>
        </p:blipFill>
        <p:spPr bwMode="auto">
          <a:xfrm>
            <a:off x="2103120" y="2487219"/>
            <a:ext cx="1371600" cy="135636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alpha val="94901"/>
                  </a:srgbClr>
                </a:solidFill>
              </a14:hiddenFill>
            </a:ext>
            <a:ext uri="{91240B29-F687-4f45-9708-019B960494DF}">
              <a14:hiddenLine xmlns:mc="http://schemas.openxmlformats.org/markup-compatibility/2006" xmlns:mv="urn:schemas-microsoft-com:mac:vml" xmlns:a14="http://schemas.microsoft.com/office/drawing/2010/main" xmlns="" w="12700">
                <a:solidFill>
                  <a:srgbClr val="000000"/>
                </a:solidFill>
                <a:miter lim="800000"/>
                <a:headEnd/>
                <a:tailEnd/>
              </a14:hiddenLine>
            </a:ext>
          </a:extLst>
        </p:spPr>
      </p:pic>
      <p:pic>
        <p:nvPicPr>
          <p:cNvPr id="21" name="Picture 20"/>
          <p:cNvPicPr>
            <a:picLocks noChangeArrowheads="1"/>
          </p:cNvPicPr>
          <p:nvPr/>
        </p:nvPicPr>
        <p:blipFill>
          <a:blip r:embed="rId4">
            <a:alphaModFix/>
            <a:extLst>
              <a:ext uri="{28A0092B-C50C-407E-A947-70E740481C1C}">
                <a14:useLocalDpi xmlns:a14="http://schemas.microsoft.com/office/drawing/2010/main" val="0"/>
              </a:ext>
            </a:extLst>
          </a:blip>
          <a:srcRect/>
          <a:stretch>
            <a:fillRect/>
          </a:stretch>
        </p:blipFill>
        <p:spPr bwMode="auto">
          <a:xfrm>
            <a:off x="10789920" y="2578659"/>
            <a:ext cx="1371600" cy="135636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alpha val="94901"/>
                  </a:srgbClr>
                </a:solidFill>
              </a14:hiddenFill>
            </a:ext>
            <a:ext uri="{91240B29-F687-4f45-9708-019B960494DF}">
              <a14:hiddenLine xmlns:mc="http://schemas.openxmlformats.org/markup-compatibility/2006" xmlns:mv="urn:schemas-microsoft-com:mac:vml" xmlns:a14="http://schemas.microsoft.com/office/drawing/2010/main" xmlns="" w="12700">
                <a:solidFill>
                  <a:srgbClr val="000000"/>
                </a:solidFill>
                <a:miter lim="800000"/>
                <a:headEnd/>
                <a:tailEnd/>
              </a14:hiddenLine>
            </a:ext>
          </a:extLst>
        </p:spPr>
      </p:pic>
      <p:grpSp>
        <p:nvGrpSpPr>
          <p:cNvPr id="22" name="Group 21"/>
          <p:cNvGrpSpPr/>
          <p:nvPr/>
        </p:nvGrpSpPr>
        <p:grpSpPr>
          <a:xfrm>
            <a:off x="3429000" y="2685340"/>
            <a:ext cx="7599251" cy="646331"/>
            <a:chOff x="1562099" y="1092199"/>
            <a:chExt cx="6332710" cy="538609"/>
          </a:xfrm>
        </p:grpSpPr>
        <p:sp>
          <p:nvSpPr>
            <p:cNvPr id="23" name="TextBox 22"/>
            <p:cNvSpPr txBox="1"/>
            <p:nvPr/>
          </p:nvSpPr>
          <p:spPr>
            <a:xfrm>
              <a:off x="1562099" y="1092199"/>
              <a:ext cx="859209" cy="538609"/>
            </a:xfrm>
            <a:prstGeom prst="rect">
              <a:avLst/>
            </a:prstGeom>
            <a:noFill/>
          </p:spPr>
          <p:txBody>
            <a:bodyPr wrap="none" rtlCol="0">
              <a:spAutoFit/>
            </a:bodyPr>
            <a:lstStyle/>
            <a:p>
              <a:r>
                <a:rPr lang="en-US" sz="3600" i="1" dirty="0">
                  <a:latin typeface="Times New Roman"/>
                  <a:cs typeface="Times New Roman"/>
                </a:rPr>
                <a:t>l</a:t>
              </a:r>
              <a:r>
                <a:rPr lang="en-US" sz="3600" i="1" baseline="-25000" dirty="0">
                  <a:latin typeface="Times New Roman"/>
                  <a:cs typeface="Times New Roman"/>
                </a:rPr>
                <a:t>1</a:t>
              </a:r>
              <a:r>
                <a:rPr lang="en-US" sz="3600" i="1" dirty="0">
                  <a:latin typeface="Times New Roman"/>
                  <a:cs typeface="Times New Roman"/>
                </a:rPr>
                <a:t>, r</a:t>
              </a:r>
              <a:r>
                <a:rPr lang="en-US" sz="3600" i="1" baseline="-25000" dirty="0">
                  <a:latin typeface="Times New Roman"/>
                  <a:cs typeface="Times New Roman"/>
                </a:rPr>
                <a:t>1</a:t>
              </a:r>
            </a:p>
          </p:txBody>
        </p:sp>
        <p:sp>
          <p:nvSpPr>
            <p:cNvPr id="24" name="TextBox 23"/>
            <p:cNvSpPr txBox="1"/>
            <p:nvPr/>
          </p:nvSpPr>
          <p:spPr>
            <a:xfrm>
              <a:off x="3433390" y="1092199"/>
              <a:ext cx="859209" cy="538609"/>
            </a:xfrm>
            <a:prstGeom prst="rect">
              <a:avLst/>
            </a:prstGeom>
            <a:noFill/>
          </p:spPr>
          <p:txBody>
            <a:bodyPr wrap="none" rtlCol="0">
              <a:spAutoFit/>
            </a:bodyPr>
            <a:lstStyle/>
            <a:p>
              <a:r>
                <a:rPr lang="en-US" sz="3600" i="1" dirty="0">
                  <a:latin typeface="Times New Roman"/>
                  <a:cs typeface="Times New Roman"/>
                </a:rPr>
                <a:t>l</a:t>
              </a:r>
              <a:r>
                <a:rPr lang="en-US" sz="3600" i="1" baseline="-25000" dirty="0">
                  <a:latin typeface="Times New Roman"/>
                  <a:cs typeface="Times New Roman"/>
                </a:rPr>
                <a:t>2</a:t>
              </a:r>
              <a:r>
                <a:rPr lang="en-US" sz="3600" i="1" dirty="0">
                  <a:latin typeface="Times New Roman"/>
                  <a:cs typeface="Times New Roman"/>
                </a:rPr>
                <a:t>, r</a:t>
              </a:r>
              <a:r>
                <a:rPr lang="en-US" sz="3600" i="1" baseline="-25000" dirty="0">
                  <a:latin typeface="Times New Roman"/>
                  <a:cs typeface="Times New Roman"/>
                </a:rPr>
                <a:t>2</a:t>
              </a:r>
            </a:p>
          </p:txBody>
        </p:sp>
        <p:sp>
          <p:nvSpPr>
            <p:cNvPr id="25" name="TextBox 24"/>
            <p:cNvSpPr txBox="1"/>
            <p:nvPr/>
          </p:nvSpPr>
          <p:spPr>
            <a:xfrm>
              <a:off x="5359200" y="1092199"/>
              <a:ext cx="859209" cy="538609"/>
            </a:xfrm>
            <a:prstGeom prst="rect">
              <a:avLst/>
            </a:prstGeom>
            <a:noFill/>
          </p:spPr>
          <p:txBody>
            <a:bodyPr wrap="none" rtlCol="0">
              <a:spAutoFit/>
            </a:bodyPr>
            <a:lstStyle/>
            <a:p>
              <a:r>
                <a:rPr lang="en-US" sz="3600" i="1" dirty="0">
                  <a:latin typeface="Times New Roman"/>
                  <a:cs typeface="Times New Roman"/>
                </a:rPr>
                <a:t>l</a:t>
              </a:r>
              <a:r>
                <a:rPr lang="en-US" sz="3600" i="1" baseline="-25000" dirty="0">
                  <a:latin typeface="Times New Roman"/>
                  <a:cs typeface="Times New Roman"/>
                </a:rPr>
                <a:t>3</a:t>
              </a:r>
              <a:r>
                <a:rPr lang="en-US" sz="3600" i="1" dirty="0">
                  <a:latin typeface="Times New Roman"/>
                  <a:cs typeface="Times New Roman"/>
                </a:rPr>
                <a:t>, r</a:t>
              </a:r>
              <a:r>
                <a:rPr lang="en-US" sz="3600" i="1" baseline="-25000" dirty="0">
                  <a:latin typeface="Times New Roman"/>
                  <a:cs typeface="Times New Roman"/>
                </a:rPr>
                <a:t>3</a:t>
              </a:r>
            </a:p>
          </p:txBody>
        </p:sp>
        <p:sp>
          <p:nvSpPr>
            <p:cNvPr id="26" name="TextBox 25"/>
            <p:cNvSpPr txBox="1"/>
            <p:nvPr/>
          </p:nvSpPr>
          <p:spPr>
            <a:xfrm>
              <a:off x="7035600" y="1092199"/>
              <a:ext cx="859209" cy="538609"/>
            </a:xfrm>
            <a:prstGeom prst="rect">
              <a:avLst/>
            </a:prstGeom>
            <a:noFill/>
          </p:spPr>
          <p:txBody>
            <a:bodyPr wrap="none" rtlCol="0">
              <a:spAutoFit/>
            </a:bodyPr>
            <a:lstStyle/>
            <a:p>
              <a:r>
                <a:rPr lang="en-US" sz="3600" i="1" dirty="0">
                  <a:latin typeface="Times New Roman"/>
                  <a:cs typeface="Times New Roman"/>
                </a:rPr>
                <a:t>l</a:t>
              </a:r>
              <a:r>
                <a:rPr lang="en-US" sz="3600" i="1" baseline="-25000" dirty="0">
                  <a:latin typeface="Times New Roman"/>
                  <a:cs typeface="Times New Roman"/>
                </a:rPr>
                <a:t>4</a:t>
              </a:r>
              <a:r>
                <a:rPr lang="en-US" sz="3600" i="1" dirty="0">
                  <a:latin typeface="Times New Roman"/>
                  <a:cs typeface="Times New Roman"/>
                </a:rPr>
                <a:t>, r</a:t>
              </a:r>
              <a:r>
                <a:rPr lang="en-US" sz="3600" i="1" baseline="-25000" dirty="0">
                  <a:latin typeface="Times New Roman"/>
                  <a:cs typeface="Times New Roman"/>
                </a:rPr>
                <a:t>4</a:t>
              </a:r>
            </a:p>
          </p:txBody>
        </p:sp>
      </p:grpSp>
      <p:sp>
        <p:nvSpPr>
          <p:cNvPr id="27" name="TextBox 26"/>
          <p:cNvSpPr txBox="1"/>
          <p:nvPr/>
        </p:nvSpPr>
        <p:spPr>
          <a:xfrm>
            <a:off x="2763358" y="2761539"/>
            <a:ext cx="434734" cy="609398"/>
          </a:xfrm>
          <a:prstGeom prst="rect">
            <a:avLst/>
          </a:prstGeom>
          <a:noFill/>
        </p:spPr>
        <p:txBody>
          <a:bodyPr wrap="none" rtlCol="0">
            <a:spAutoFit/>
          </a:bodyPr>
          <a:lstStyle/>
          <a:p>
            <a:r>
              <a:rPr lang="en-US" sz="3360" dirty="0">
                <a:solidFill>
                  <a:schemeClr val="bg1"/>
                </a:solidFill>
                <a:latin typeface="+mj-lt"/>
              </a:rPr>
              <a:t>A</a:t>
            </a:r>
          </a:p>
        </p:txBody>
      </p:sp>
      <p:sp>
        <p:nvSpPr>
          <p:cNvPr id="28" name="TextBox 27"/>
          <p:cNvSpPr txBox="1"/>
          <p:nvPr/>
        </p:nvSpPr>
        <p:spPr>
          <a:xfrm>
            <a:off x="11430000" y="2761539"/>
            <a:ext cx="418704" cy="609398"/>
          </a:xfrm>
          <a:prstGeom prst="rect">
            <a:avLst/>
          </a:prstGeom>
          <a:noFill/>
        </p:spPr>
        <p:txBody>
          <a:bodyPr wrap="none" rtlCol="0">
            <a:spAutoFit/>
          </a:bodyPr>
          <a:lstStyle/>
          <a:p>
            <a:r>
              <a:rPr lang="en-US" sz="3360" dirty="0">
                <a:solidFill>
                  <a:srgbClr val="FFFFFF"/>
                </a:solidFill>
                <a:latin typeface="+mj-lt"/>
              </a:rPr>
              <a:t>B</a:t>
            </a:r>
          </a:p>
        </p:txBody>
      </p:sp>
      <p:pic>
        <p:nvPicPr>
          <p:cNvPr id="12" name="Picture 4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61120" y="3035859"/>
            <a:ext cx="1097280" cy="82296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9" name="TextBox 28"/>
              <p:cNvSpPr txBox="1"/>
              <p:nvPr/>
            </p:nvSpPr>
            <p:spPr>
              <a:xfrm>
                <a:off x="7044892" y="4775337"/>
                <a:ext cx="5362045" cy="148329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charset="0"/>
                          <a:ea typeface="Cambria Math" charset="0"/>
                          <a:cs typeface="Cambria Math" charset="0"/>
                        </a:rPr>
                        <m:t>𝜏</m:t>
                      </m:r>
                      <m:r>
                        <a:rPr lang="en-US" b="0" i="1" smtClean="0">
                          <a:latin typeface="Cambria Math" charset="0"/>
                          <a:ea typeface="Cambria Math" charset="0"/>
                          <a:cs typeface="Cambria Math" charset="0"/>
                        </a:rPr>
                        <m:t>=</m:t>
                      </m:r>
                      <m:nary>
                        <m:naryPr>
                          <m:chr m:val="∑"/>
                          <m:ctrlPr>
                            <a:rPr lang="en-US" b="0" i="1" smtClean="0">
                              <a:latin typeface="Cambria Math" panose="02040503050406030204" pitchFamily="18" charset="0"/>
                              <a:ea typeface="Cambria Math" charset="0"/>
                              <a:cs typeface="Cambria Math" charset="0"/>
                            </a:rPr>
                          </m:ctrlPr>
                        </m:naryPr>
                        <m:sub>
                          <m:r>
                            <m:rPr>
                              <m:brk m:alnAt="9"/>
                            </m:rPr>
                            <a:rPr lang="en-US" b="0" i="1" smtClean="0">
                              <a:latin typeface="Cambria Math" charset="0"/>
                              <a:ea typeface="Cambria Math" charset="0"/>
                              <a:cs typeface="Cambria Math" charset="0"/>
                            </a:rPr>
                            <m:t>𝑖</m:t>
                          </m:r>
                          <m:r>
                            <a:rPr lang="en-US" b="0" i="1" smtClean="0">
                              <a:latin typeface="Cambria Math" charset="0"/>
                              <a:ea typeface="Cambria Math" charset="0"/>
                              <a:cs typeface="Cambria Math" charset="0"/>
                            </a:rPr>
                            <m:t>=1</m:t>
                          </m:r>
                        </m:sub>
                        <m:sup>
                          <m:r>
                            <a:rPr lang="en-US" b="0" i="1" smtClean="0">
                              <a:latin typeface="Cambria Math" charset="0"/>
                              <a:ea typeface="Cambria Math" charset="0"/>
                              <a:cs typeface="Cambria Math" charset="0"/>
                            </a:rPr>
                            <m:t>4</m:t>
                          </m:r>
                        </m:sup>
                        <m:e>
                          <m:d>
                            <m:dPr>
                              <m:ctrlPr>
                                <a:rPr lang="is-IS" b="0" i="1" smtClean="0">
                                  <a:latin typeface="Cambria Math" panose="02040503050406030204" pitchFamily="18" charset="0"/>
                                  <a:ea typeface="Cambria Math" charset="0"/>
                                  <a:cs typeface="Cambria Math" charset="0"/>
                                </a:rPr>
                              </m:ctrlPr>
                            </m:dPr>
                            <m:e>
                              <m:f>
                                <m:fPr>
                                  <m:ctrlPr>
                                    <a:rPr lang="bg-BG" b="0" i="1" smtClean="0">
                                      <a:latin typeface="Cambria Math" panose="02040503050406030204" pitchFamily="18" charset="0"/>
                                      <a:ea typeface="Cambria Math" charset="0"/>
                                      <a:cs typeface="Cambria Math" charset="0"/>
                                    </a:rPr>
                                  </m:ctrlPr>
                                </m:fPr>
                                <m:num>
                                  <m:r>
                                    <a:rPr lang="en-US" b="0" i="1" smtClean="0">
                                      <a:latin typeface="Cambria Math" charset="0"/>
                                      <a:ea typeface="Cambria Math" charset="0"/>
                                      <a:cs typeface="Cambria Math" charset="0"/>
                                    </a:rPr>
                                    <m:t>𝑝</m:t>
                                  </m:r>
                                </m:num>
                                <m:den>
                                  <m:sSub>
                                    <m:sSubPr>
                                      <m:ctrlPr>
                                        <a:rPr lang="en-US" b="0" i="1" smtClean="0">
                                          <a:latin typeface="Cambria Math" panose="02040503050406030204" pitchFamily="18" charset="0"/>
                                          <a:ea typeface="Cambria Math" charset="0"/>
                                          <a:cs typeface="Cambria Math" charset="0"/>
                                        </a:rPr>
                                      </m:ctrlPr>
                                    </m:sSubPr>
                                    <m:e>
                                      <m:r>
                                        <a:rPr lang="en-US" b="0" i="1" smtClean="0">
                                          <a:latin typeface="Cambria Math" charset="0"/>
                                          <a:ea typeface="Cambria Math" charset="0"/>
                                          <a:cs typeface="Cambria Math" charset="0"/>
                                        </a:rPr>
                                        <m:t>𝑟</m:t>
                                      </m:r>
                                    </m:e>
                                    <m:sub>
                                      <m:r>
                                        <a:rPr lang="en-US" b="0" i="1" smtClean="0">
                                          <a:latin typeface="Cambria Math" charset="0"/>
                                          <a:ea typeface="Cambria Math" charset="0"/>
                                          <a:cs typeface="Cambria Math" charset="0"/>
                                        </a:rPr>
                                        <m:t>𝑖</m:t>
                                      </m:r>
                                    </m:sub>
                                  </m:sSub>
                                </m:den>
                              </m:f>
                              <m:r>
                                <a:rPr lang="en-US" b="0" i="1" smtClean="0">
                                  <a:latin typeface="Cambria Math" charset="0"/>
                                  <a:ea typeface="Cambria Math" charset="0"/>
                                  <a:cs typeface="Cambria Math" charset="0"/>
                                </a:rPr>
                                <m:t>+</m:t>
                              </m:r>
                              <m:f>
                                <m:fPr>
                                  <m:ctrlPr>
                                    <a:rPr lang="bg-BG" b="0" i="1" smtClean="0">
                                      <a:latin typeface="Cambria Math" panose="02040503050406030204" pitchFamily="18" charset="0"/>
                                      <a:ea typeface="Cambria Math" charset="0"/>
                                      <a:cs typeface="Cambria Math" charset="0"/>
                                    </a:rPr>
                                  </m:ctrlPr>
                                </m:fPr>
                                <m:num>
                                  <m:sSub>
                                    <m:sSubPr>
                                      <m:ctrlPr>
                                        <a:rPr lang="en-US" b="0" i="1" smtClean="0">
                                          <a:latin typeface="Cambria Math" panose="02040503050406030204" pitchFamily="18" charset="0"/>
                                          <a:ea typeface="Cambria Math" charset="0"/>
                                          <a:cs typeface="Cambria Math" charset="0"/>
                                        </a:rPr>
                                      </m:ctrlPr>
                                    </m:sSubPr>
                                    <m:e>
                                      <m:r>
                                        <a:rPr lang="en-US" b="0" i="1" smtClean="0">
                                          <a:latin typeface="Cambria Math" charset="0"/>
                                          <a:ea typeface="Cambria Math" charset="0"/>
                                          <a:cs typeface="Cambria Math" charset="0"/>
                                        </a:rPr>
                                        <m:t>𝑙</m:t>
                                      </m:r>
                                    </m:e>
                                    <m:sub>
                                      <m:r>
                                        <a:rPr lang="en-US" b="0" i="1" smtClean="0">
                                          <a:latin typeface="Cambria Math" charset="0"/>
                                          <a:ea typeface="Cambria Math" charset="0"/>
                                          <a:cs typeface="Cambria Math" charset="0"/>
                                        </a:rPr>
                                        <m:t>𝑖</m:t>
                                      </m:r>
                                    </m:sub>
                                  </m:sSub>
                                </m:num>
                                <m:den>
                                  <m:r>
                                    <a:rPr lang="en-US" b="0" i="1" smtClean="0">
                                      <a:latin typeface="Cambria Math" charset="0"/>
                                      <a:ea typeface="Cambria Math" charset="0"/>
                                      <a:cs typeface="Cambria Math" charset="0"/>
                                    </a:rPr>
                                    <m:t>𝑐</m:t>
                                  </m:r>
                                </m:den>
                              </m:f>
                            </m:e>
                          </m:d>
                          <m:r>
                            <a:rPr lang="en-US" b="0" i="1" smtClean="0">
                              <a:solidFill>
                                <a:srgbClr val="FF0000"/>
                              </a:solidFill>
                              <a:latin typeface="Cambria Math" charset="0"/>
                              <a:ea typeface="Cambria Math" charset="0"/>
                              <a:cs typeface="Cambria Math" charset="0"/>
                            </a:rPr>
                            <m:t>+ </m:t>
                          </m:r>
                          <m:nary>
                            <m:naryPr>
                              <m:chr m:val="∑"/>
                              <m:ctrlPr>
                                <a:rPr lang="is-IS" b="0" i="1" smtClean="0">
                                  <a:solidFill>
                                    <a:srgbClr val="FF0000"/>
                                  </a:solidFill>
                                  <a:latin typeface="Cambria Math" panose="02040503050406030204" pitchFamily="18" charset="0"/>
                                  <a:ea typeface="Cambria Math" charset="0"/>
                                  <a:cs typeface="Cambria Math" charset="0"/>
                                </a:rPr>
                              </m:ctrlPr>
                            </m:naryPr>
                            <m:sub>
                              <m:r>
                                <m:rPr>
                                  <m:brk m:alnAt="23"/>
                                </m:rPr>
                                <a:rPr lang="en-US" b="0" i="1" smtClean="0">
                                  <a:solidFill>
                                    <a:srgbClr val="FF0000"/>
                                  </a:solidFill>
                                  <a:latin typeface="Cambria Math" charset="0"/>
                                  <a:ea typeface="Cambria Math" charset="0"/>
                                  <a:cs typeface="Cambria Math" charset="0"/>
                                </a:rPr>
                                <m:t>𝑖</m:t>
                              </m:r>
                              <m:r>
                                <a:rPr lang="en-US" b="0" i="1" smtClean="0">
                                  <a:solidFill>
                                    <a:srgbClr val="FF0000"/>
                                  </a:solidFill>
                                  <a:latin typeface="Cambria Math" charset="0"/>
                                  <a:ea typeface="Cambria Math" charset="0"/>
                                  <a:cs typeface="Cambria Math" charset="0"/>
                                </a:rPr>
                                <m:t>=1</m:t>
                              </m:r>
                            </m:sub>
                            <m:sup>
                              <m:r>
                                <a:rPr lang="en-US" b="0" i="1" smtClean="0">
                                  <a:solidFill>
                                    <a:srgbClr val="FF0000"/>
                                  </a:solidFill>
                                  <a:latin typeface="Cambria Math" charset="0"/>
                                  <a:ea typeface="Cambria Math" charset="0"/>
                                  <a:cs typeface="Cambria Math" charset="0"/>
                                </a:rPr>
                                <m:t>3</m:t>
                              </m:r>
                            </m:sup>
                            <m:e>
                              <m:sSub>
                                <m:sSubPr>
                                  <m:ctrlPr>
                                    <a:rPr lang="en-US" i="1">
                                      <a:solidFill>
                                        <a:srgbClr val="FF0000"/>
                                      </a:solidFill>
                                      <a:latin typeface="Cambria Math" panose="02040503050406030204" pitchFamily="18" charset="0"/>
                                      <a:ea typeface="Cambria Math" charset="0"/>
                                      <a:cs typeface="Cambria Math" charset="0"/>
                                    </a:rPr>
                                  </m:ctrlPr>
                                </m:sSubPr>
                                <m:e>
                                  <m:r>
                                    <a:rPr lang="en-US" i="1">
                                      <a:solidFill>
                                        <a:srgbClr val="FF0000"/>
                                      </a:solidFill>
                                      <a:latin typeface="Cambria Math" charset="0"/>
                                      <a:ea typeface="Cambria Math" charset="0"/>
                                      <a:cs typeface="Cambria Math" charset="0"/>
                                    </a:rPr>
                                    <m:t>𝑄</m:t>
                                  </m:r>
                                </m:e>
                                <m:sub>
                                  <m:r>
                                    <a:rPr lang="en-US" i="1">
                                      <a:solidFill>
                                        <a:srgbClr val="FF0000"/>
                                      </a:solidFill>
                                      <a:latin typeface="Cambria Math" charset="0"/>
                                      <a:ea typeface="Cambria Math" charset="0"/>
                                      <a:cs typeface="Cambria Math" charset="0"/>
                                    </a:rPr>
                                    <m:t>𝑖</m:t>
                                  </m:r>
                                </m:sub>
                              </m:sSub>
                              <m:d>
                                <m:dPr>
                                  <m:ctrlPr>
                                    <a:rPr lang="en-US" i="1">
                                      <a:solidFill>
                                        <a:srgbClr val="FF0000"/>
                                      </a:solidFill>
                                      <a:latin typeface="Cambria Math" panose="02040503050406030204" pitchFamily="18" charset="0"/>
                                      <a:ea typeface="Cambria Math" charset="0"/>
                                      <a:cs typeface="Cambria Math" charset="0"/>
                                    </a:rPr>
                                  </m:ctrlPr>
                                </m:dPr>
                                <m:e>
                                  <m:r>
                                    <a:rPr lang="en-US" i="1">
                                      <a:solidFill>
                                        <a:srgbClr val="FF0000"/>
                                      </a:solidFill>
                                      <a:latin typeface="Cambria Math" charset="0"/>
                                      <a:ea typeface="Cambria Math" charset="0"/>
                                      <a:cs typeface="Cambria Math" charset="0"/>
                                    </a:rPr>
                                    <m:t>𝑡</m:t>
                                  </m:r>
                                </m:e>
                              </m:d>
                            </m:e>
                          </m:nary>
                        </m:e>
                      </m:nary>
                    </m:oMath>
                  </m:oMathPara>
                </a14:m>
                <a:endParaRPr lang="en-US" dirty="0"/>
              </a:p>
            </p:txBody>
          </p:sp>
        </mc:Choice>
        <mc:Fallback xmlns="">
          <p:sp>
            <p:nvSpPr>
              <p:cNvPr id="29" name="TextBox 28"/>
              <p:cNvSpPr txBox="1">
                <a:spLocks noRot="1" noChangeAspect="1" noMove="1" noResize="1" noEditPoints="1" noAdjustHandles="1" noChangeArrowheads="1" noChangeShapeType="1" noTextEdit="1"/>
              </p:cNvSpPr>
              <p:nvPr/>
            </p:nvSpPr>
            <p:spPr>
              <a:xfrm>
                <a:off x="7044892" y="4775337"/>
                <a:ext cx="5362045" cy="1483291"/>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0" name="TextBox 29"/>
              <p:cNvSpPr txBox="1"/>
              <p:nvPr/>
            </p:nvSpPr>
            <p:spPr>
              <a:xfrm>
                <a:off x="374084" y="5193816"/>
                <a:ext cx="6493060" cy="646331"/>
              </a:xfrm>
              <a:prstGeom prst="rect">
                <a:avLst/>
              </a:prstGeom>
              <a:noFill/>
            </p:spPr>
            <p:txBody>
              <a:bodyPr wrap="none" rtlCol="0">
                <a:spAutoFit/>
              </a:bodyPr>
              <a:lstStyle/>
              <a:p>
                <a:r>
                  <a:rPr lang="en-US" dirty="0">
                    <a:latin typeface="+mj-lt"/>
                  </a:rPr>
                  <a:t>If we set </a:t>
                </a:r>
                <a14:m>
                  <m:oMath xmlns:m="http://schemas.openxmlformats.org/officeDocument/2006/math">
                    <m:sSub>
                      <m:sSubPr>
                        <m:ctrlPr>
                          <a:rPr lang="en-US" i="1" smtClean="0">
                            <a:solidFill>
                              <a:srgbClr val="FF0000"/>
                            </a:solidFill>
                            <a:latin typeface="Cambria Math" panose="02040503050406030204" pitchFamily="18" charset="0"/>
                            <a:ea typeface="Times New Roman" charset="0"/>
                            <a:cs typeface="Times New Roman" charset="0"/>
                          </a:rPr>
                        </m:ctrlPr>
                      </m:sSubPr>
                      <m:e>
                        <m:r>
                          <a:rPr lang="en-US" i="1">
                            <a:solidFill>
                              <a:srgbClr val="FF0000"/>
                            </a:solidFill>
                            <a:latin typeface="Cambria Math" charset="0"/>
                            <a:ea typeface="Times New Roman" charset="0"/>
                            <a:cs typeface="Times New Roman" charset="0"/>
                          </a:rPr>
                          <m:t>𝑏</m:t>
                        </m:r>
                      </m:e>
                      <m:sub>
                        <m:r>
                          <a:rPr lang="en-US" i="1">
                            <a:solidFill>
                              <a:srgbClr val="FF0000"/>
                            </a:solidFill>
                            <a:latin typeface="Cambria Math" charset="0"/>
                            <a:ea typeface="Times New Roman" charset="0"/>
                            <a:cs typeface="Times New Roman" charset="0"/>
                          </a:rPr>
                          <m:t>𝑖</m:t>
                        </m:r>
                      </m:sub>
                    </m:sSub>
                    <m:r>
                      <a:rPr lang="en-US" b="0" i="1" smtClean="0">
                        <a:solidFill>
                          <a:srgbClr val="FF0000"/>
                        </a:solidFill>
                        <a:latin typeface="Cambria Math" charset="0"/>
                        <a:ea typeface="Times New Roman" charset="0"/>
                        <a:cs typeface="Times New Roman" charset="0"/>
                      </a:rPr>
                      <m:t>&gt;</m:t>
                    </m:r>
                  </m:oMath>
                </a14:m>
                <a:r>
                  <a:rPr lang="en-US" sz="3600" dirty="0">
                    <a:solidFill>
                      <a:srgbClr val="FF0000"/>
                    </a:solidFill>
                    <a:ea typeface="Cambria Math" charset="0"/>
                    <a:cs typeface="Cambria Math" charset="0"/>
                  </a:rPr>
                  <a:t> </a:t>
                </a:r>
                <a14:m>
                  <m:oMath xmlns:m="http://schemas.openxmlformats.org/officeDocument/2006/math">
                    <m:r>
                      <a:rPr lang="en-US" sz="3600" i="1">
                        <a:solidFill>
                          <a:srgbClr val="FF0000"/>
                        </a:solidFill>
                        <a:latin typeface="Cambria Math" charset="0"/>
                        <a:ea typeface="Cambria Math" charset="0"/>
                        <a:cs typeface="Cambria Math" charset="0"/>
                      </a:rPr>
                      <m:t>𝜎</m:t>
                    </m:r>
                  </m:oMath>
                </a14:m>
                <a:r>
                  <a:rPr lang="en-US" dirty="0">
                    <a:latin typeface="+mj-lt"/>
                  </a:rPr>
                  <a:t>, and </a:t>
                </a:r>
                <a14:m>
                  <m:oMath xmlns:m="http://schemas.openxmlformats.org/officeDocument/2006/math">
                    <m:sSub>
                      <m:sSubPr>
                        <m:ctrlPr>
                          <a:rPr lang="en-US" i="1" smtClean="0">
                            <a:solidFill>
                              <a:srgbClr val="FF0000"/>
                            </a:solidFill>
                            <a:latin typeface="Cambria Math" panose="02040503050406030204" pitchFamily="18" charset="0"/>
                            <a:ea typeface="Cambria Math" charset="0"/>
                            <a:cs typeface="Cambria Math" charset="0"/>
                          </a:rPr>
                        </m:ctrlPr>
                      </m:sSubPr>
                      <m:e>
                        <m:r>
                          <a:rPr lang="en-US" b="0" i="1" smtClean="0">
                            <a:solidFill>
                              <a:srgbClr val="FF0000"/>
                            </a:solidFill>
                            <a:latin typeface="Cambria Math" panose="02040503050406030204" pitchFamily="18" charset="0"/>
                            <a:ea typeface="Cambria Math" charset="0"/>
                            <a:cs typeface="Cambria Math" charset="0"/>
                          </a:rPr>
                          <m:t>𝑎</m:t>
                        </m:r>
                      </m:e>
                      <m:sub>
                        <m:r>
                          <a:rPr lang="en-US" b="0" i="1" smtClean="0">
                            <a:solidFill>
                              <a:srgbClr val="FF0000"/>
                            </a:solidFill>
                            <a:latin typeface="Cambria Math" charset="0"/>
                            <a:ea typeface="Cambria Math" charset="0"/>
                            <a:cs typeface="Cambria Math" charset="0"/>
                          </a:rPr>
                          <m:t>𝑖</m:t>
                        </m:r>
                      </m:sub>
                    </m:sSub>
                    <m:r>
                      <a:rPr lang="en-US" b="0" i="1" smtClean="0">
                        <a:solidFill>
                          <a:srgbClr val="FF0000"/>
                        </a:solidFill>
                        <a:latin typeface="Cambria Math" charset="0"/>
                        <a:ea typeface="Cambria Math" charset="0"/>
                        <a:cs typeface="Cambria Math" charset="0"/>
                      </a:rPr>
                      <m:t>𝑅</m:t>
                    </m:r>
                    <m:r>
                      <a:rPr lang="en-US" b="0" i="1" smtClean="0">
                        <a:solidFill>
                          <a:srgbClr val="FF0000"/>
                        </a:solidFill>
                        <a:latin typeface="Cambria Math" charset="0"/>
                        <a:ea typeface="Cambria Math" charset="0"/>
                        <a:cs typeface="Cambria Math" charset="0"/>
                      </a:rPr>
                      <m:t>&gt;</m:t>
                    </m:r>
                    <m:r>
                      <a:rPr lang="en-US" b="0" i="1" smtClean="0">
                        <a:solidFill>
                          <a:srgbClr val="FF0000"/>
                        </a:solidFill>
                        <a:latin typeface="Cambria Math" charset="0"/>
                        <a:ea typeface="Cambria Math" charset="0"/>
                        <a:cs typeface="Cambria Math" charset="0"/>
                      </a:rPr>
                      <m:t>𝜌</m:t>
                    </m:r>
                  </m:oMath>
                </a14:m>
                <a:r>
                  <a:rPr lang="en-US" dirty="0">
                    <a:solidFill>
                      <a:srgbClr val="FF0000"/>
                    </a:solidFill>
                    <a:latin typeface="+mj-lt"/>
                  </a:rPr>
                  <a:t> </a:t>
                </a:r>
                <a:r>
                  <a:rPr lang="en-US" dirty="0">
                    <a:latin typeface="+mj-lt"/>
                  </a:rPr>
                  <a:t>then</a:t>
                </a:r>
              </a:p>
            </p:txBody>
          </p:sp>
        </mc:Choice>
        <mc:Fallback>
          <p:sp>
            <p:nvSpPr>
              <p:cNvPr id="30" name="TextBox 29"/>
              <p:cNvSpPr txBox="1">
                <a:spLocks noRot="1" noChangeAspect="1" noMove="1" noResize="1" noEditPoints="1" noAdjustHandles="1" noChangeArrowheads="1" noChangeShapeType="1" noTextEdit="1"/>
              </p:cNvSpPr>
              <p:nvPr/>
            </p:nvSpPr>
            <p:spPr>
              <a:xfrm>
                <a:off x="374084" y="5193816"/>
                <a:ext cx="6493060" cy="646331"/>
              </a:xfrm>
              <a:prstGeom prst="rect">
                <a:avLst/>
              </a:prstGeom>
              <a:blipFill>
                <a:blip r:embed="rId6"/>
                <a:stretch>
                  <a:fillRect l="-2734" t="-7692" r="-781" b="-326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4558145" y="3828339"/>
                <a:ext cx="1156855" cy="52751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charset="0"/>
                            </a:rPr>
                            <m:t>𝑄</m:t>
                          </m:r>
                        </m:e>
                        <m:sub>
                          <m:r>
                            <a:rPr lang="en-US" b="0" i="1" smtClean="0">
                              <a:solidFill>
                                <a:srgbClr val="FF0000"/>
                              </a:solidFill>
                              <a:latin typeface="Cambria Math" charset="0"/>
                            </a:rPr>
                            <m:t>1</m:t>
                          </m:r>
                        </m:sub>
                      </m:sSub>
                      <m:d>
                        <m:dPr>
                          <m:ctrlPr>
                            <a:rPr lang="is-IS" i="1" smtClean="0">
                              <a:solidFill>
                                <a:srgbClr val="FF0000"/>
                              </a:solidFill>
                              <a:latin typeface="Cambria Math" panose="02040503050406030204" pitchFamily="18" charset="0"/>
                            </a:rPr>
                          </m:ctrlPr>
                        </m:dPr>
                        <m:e>
                          <m:r>
                            <a:rPr lang="en-US" b="0" i="1" smtClean="0">
                              <a:solidFill>
                                <a:srgbClr val="FF0000"/>
                              </a:solidFill>
                              <a:latin typeface="Cambria Math" charset="0"/>
                            </a:rPr>
                            <m:t>𝑡</m:t>
                          </m:r>
                        </m:e>
                      </m:d>
                    </m:oMath>
                  </m:oMathPara>
                </a14:m>
                <a:endParaRPr lang="en-US" dirty="0">
                  <a:solidFill>
                    <a:srgbClr val="FF0000"/>
                  </a:solidFill>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4558145" y="3828339"/>
                <a:ext cx="1156855" cy="527517"/>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p:cNvSpPr txBox="1"/>
              <p:nvPr/>
            </p:nvSpPr>
            <p:spPr>
              <a:xfrm>
                <a:off x="6867144" y="3828339"/>
                <a:ext cx="1167051" cy="52751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charset="0"/>
                            </a:rPr>
                            <m:t>𝑄</m:t>
                          </m:r>
                        </m:e>
                        <m:sub>
                          <m:r>
                            <a:rPr lang="en-US" b="0" i="1" smtClean="0">
                              <a:solidFill>
                                <a:srgbClr val="FF0000"/>
                              </a:solidFill>
                              <a:latin typeface="Cambria Math" charset="0"/>
                            </a:rPr>
                            <m:t>2</m:t>
                          </m:r>
                        </m:sub>
                      </m:sSub>
                      <m:d>
                        <m:dPr>
                          <m:ctrlPr>
                            <a:rPr lang="is-IS" i="1" smtClean="0">
                              <a:solidFill>
                                <a:srgbClr val="FF0000"/>
                              </a:solidFill>
                              <a:latin typeface="Cambria Math" panose="02040503050406030204" pitchFamily="18" charset="0"/>
                            </a:rPr>
                          </m:ctrlPr>
                        </m:dPr>
                        <m:e>
                          <m:r>
                            <a:rPr lang="en-US" b="0" i="1" smtClean="0">
                              <a:solidFill>
                                <a:srgbClr val="FF0000"/>
                              </a:solidFill>
                              <a:latin typeface="Cambria Math" charset="0"/>
                            </a:rPr>
                            <m:t>𝑡</m:t>
                          </m:r>
                        </m:e>
                      </m:d>
                    </m:oMath>
                  </m:oMathPara>
                </a14:m>
                <a:endParaRPr lang="en-US" dirty="0">
                  <a:solidFill>
                    <a:srgbClr val="FF0000"/>
                  </a:solidFill>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6867144" y="3828339"/>
                <a:ext cx="1167051" cy="527517"/>
              </a:xfrm>
              <a:prstGeom prst="rect">
                <a:avLst/>
              </a:prstGeom>
              <a:blipFill rotWithShape="0">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8915400" y="3828339"/>
                <a:ext cx="1167051" cy="52751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charset="0"/>
                            </a:rPr>
                            <m:t>𝑄</m:t>
                          </m:r>
                        </m:e>
                        <m:sub>
                          <m:r>
                            <a:rPr lang="en-US" b="0" i="1" smtClean="0">
                              <a:solidFill>
                                <a:srgbClr val="FF0000"/>
                              </a:solidFill>
                              <a:latin typeface="Cambria Math" charset="0"/>
                            </a:rPr>
                            <m:t>3</m:t>
                          </m:r>
                        </m:sub>
                      </m:sSub>
                      <m:d>
                        <m:dPr>
                          <m:ctrlPr>
                            <a:rPr lang="is-IS" i="1" smtClean="0">
                              <a:solidFill>
                                <a:srgbClr val="FF0000"/>
                              </a:solidFill>
                              <a:latin typeface="Cambria Math" panose="02040503050406030204" pitchFamily="18" charset="0"/>
                            </a:rPr>
                          </m:ctrlPr>
                        </m:dPr>
                        <m:e>
                          <m:r>
                            <a:rPr lang="en-US" b="0" i="1" smtClean="0">
                              <a:solidFill>
                                <a:srgbClr val="FF0000"/>
                              </a:solidFill>
                              <a:latin typeface="Cambria Math" charset="0"/>
                            </a:rPr>
                            <m:t>𝑡</m:t>
                          </m:r>
                        </m:e>
                      </m:d>
                    </m:oMath>
                  </m:oMathPara>
                </a14:m>
                <a:endParaRPr lang="en-US" dirty="0">
                  <a:solidFill>
                    <a:srgbClr val="FF0000"/>
                  </a:solidFill>
                </a:endParaRPr>
              </a:p>
            </p:txBody>
          </p:sp>
        </mc:Choice>
        <mc:Fallback xmlns="">
          <p:sp>
            <p:nvSpPr>
              <p:cNvPr id="32" name="TextBox 31"/>
              <p:cNvSpPr txBox="1">
                <a:spLocks noRot="1" noChangeAspect="1" noMove="1" noResize="1" noEditPoints="1" noAdjustHandles="1" noChangeArrowheads="1" noChangeShapeType="1" noTextEdit="1"/>
              </p:cNvSpPr>
              <p:nvPr/>
            </p:nvSpPr>
            <p:spPr>
              <a:xfrm>
                <a:off x="8915400" y="3828339"/>
                <a:ext cx="1167051" cy="527517"/>
              </a:xfrm>
              <a:prstGeom prst="rect">
                <a:avLst/>
              </a:prstGeom>
              <a:blipFill rotWithShape="0">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TextBox 49"/>
              <p:cNvSpPr txBox="1"/>
              <p:nvPr/>
            </p:nvSpPr>
            <p:spPr>
              <a:xfrm>
                <a:off x="7515757" y="6357300"/>
                <a:ext cx="3814185" cy="148111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ea typeface="Cambria Math" charset="0"/>
                          <a:cs typeface="Cambria Math" charset="0"/>
                        </a:rPr>
                        <m:t>≤</m:t>
                      </m:r>
                      <m:nary>
                        <m:naryPr>
                          <m:chr m:val="∑"/>
                          <m:ctrlPr>
                            <a:rPr lang="en-US" i="1" smtClean="0">
                              <a:latin typeface="Cambria Math" panose="02040503050406030204" pitchFamily="18" charset="0"/>
                              <a:ea typeface="Cambria Math" charset="0"/>
                              <a:cs typeface="Cambria Math" charset="0"/>
                            </a:rPr>
                          </m:ctrlPr>
                        </m:naryPr>
                        <m:sub>
                          <m:r>
                            <m:rPr>
                              <m:brk m:alnAt="9"/>
                            </m:rPr>
                            <a:rPr lang="en-US" i="1">
                              <a:latin typeface="Cambria Math" charset="0"/>
                              <a:ea typeface="Cambria Math" charset="0"/>
                              <a:cs typeface="Cambria Math" charset="0"/>
                            </a:rPr>
                            <m:t>𝑖</m:t>
                          </m:r>
                          <m:r>
                            <a:rPr lang="en-US" i="1">
                              <a:latin typeface="Cambria Math" charset="0"/>
                              <a:ea typeface="Cambria Math" charset="0"/>
                              <a:cs typeface="Cambria Math" charset="0"/>
                            </a:rPr>
                            <m:t>=1</m:t>
                          </m:r>
                        </m:sub>
                        <m:sup>
                          <m:r>
                            <a:rPr lang="en-US" i="1">
                              <a:latin typeface="Cambria Math" charset="0"/>
                              <a:ea typeface="Cambria Math" charset="0"/>
                              <a:cs typeface="Cambria Math" charset="0"/>
                            </a:rPr>
                            <m:t>4</m:t>
                          </m:r>
                        </m:sup>
                        <m:e>
                          <m:d>
                            <m:dPr>
                              <m:ctrlPr>
                                <a:rPr lang="is-IS" i="1">
                                  <a:latin typeface="Cambria Math" panose="02040503050406030204" pitchFamily="18" charset="0"/>
                                  <a:ea typeface="Cambria Math" charset="0"/>
                                  <a:cs typeface="Cambria Math" charset="0"/>
                                </a:rPr>
                              </m:ctrlPr>
                            </m:dPr>
                            <m:e>
                              <m:f>
                                <m:fPr>
                                  <m:ctrlPr>
                                    <a:rPr lang="bg-BG" i="1">
                                      <a:latin typeface="Cambria Math" panose="02040503050406030204" pitchFamily="18" charset="0"/>
                                      <a:ea typeface="Cambria Math" charset="0"/>
                                      <a:cs typeface="Cambria Math" charset="0"/>
                                    </a:rPr>
                                  </m:ctrlPr>
                                </m:fPr>
                                <m:num>
                                  <m:r>
                                    <a:rPr lang="en-US" i="1">
                                      <a:latin typeface="Cambria Math" charset="0"/>
                                      <a:ea typeface="Cambria Math" charset="0"/>
                                      <a:cs typeface="Cambria Math" charset="0"/>
                                    </a:rPr>
                                    <m:t>𝑝</m:t>
                                  </m:r>
                                </m:num>
                                <m:den>
                                  <m:sSub>
                                    <m:sSubPr>
                                      <m:ctrlPr>
                                        <a:rPr lang="en-US" i="1">
                                          <a:latin typeface="Cambria Math" panose="02040503050406030204" pitchFamily="18" charset="0"/>
                                          <a:ea typeface="Cambria Math" charset="0"/>
                                          <a:cs typeface="Cambria Math" charset="0"/>
                                        </a:rPr>
                                      </m:ctrlPr>
                                    </m:sSubPr>
                                    <m:e>
                                      <m:r>
                                        <a:rPr lang="en-US" i="1">
                                          <a:latin typeface="Cambria Math" charset="0"/>
                                          <a:ea typeface="Cambria Math" charset="0"/>
                                          <a:cs typeface="Cambria Math" charset="0"/>
                                        </a:rPr>
                                        <m:t>𝑟</m:t>
                                      </m:r>
                                    </m:e>
                                    <m:sub>
                                      <m:r>
                                        <a:rPr lang="en-US" i="1">
                                          <a:latin typeface="Cambria Math" charset="0"/>
                                          <a:ea typeface="Cambria Math" charset="0"/>
                                          <a:cs typeface="Cambria Math" charset="0"/>
                                        </a:rPr>
                                        <m:t>𝑖</m:t>
                                      </m:r>
                                    </m:sub>
                                  </m:sSub>
                                </m:den>
                              </m:f>
                              <m:r>
                                <a:rPr lang="en-US" i="1">
                                  <a:latin typeface="Cambria Math" charset="0"/>
                                  <a:ea typeface="Cambria Math" charset="0"/>
                                  <a:cs typeface="Cambria Math" charset="0"/>
                                </a:rPr>
                                <m:t>+</m:t>
                              </m:r>
                              <m:f>
                                <m:fPr>
                                  <m:ctrlPr>
                                    <a:rPr lang="bg-BG" i="1">
                                      <a:latin typeface="Cambria Math" panose="02040503050406030204" pitchFamily="18" charset="0"/>
                                      <a:ea typeface="Cambria Math" charset="0"/>
                                      <a:cs typeface="Cambria Math" charset="0"/>
                                    </a:rPr>
                                  </m:ctrlPr>
                                </m:fPr>
                                <m:num>
                                  <m:sSub>
                                    <m:sSubPr>
                                      <m:ctrlPr>
                                        <a:rPr lang="en-US" i="1">
                                          <a:latin typeface="Cambria Math" panose="02040503050406030204" pitchFamily="18" charset="0"/>
                                          <a:ea typeface="Cambria Math" charset="0"/>
                                          <a:cs typeface="Cambria Math" charset="0"/>
                                        </a:rPr>
                                      </m:ctrlPr>
                                    </m:sSubPr>
                                    <m:e>
                                      <m:r>
                                        <a:rPr lang="en-US" i="1">
                                          <a:latin typeface="Cambria Math" charset="0"/>
                                          <a:ea typeface="Cambria Math" charset="0"/>
                                          <a:cs typeface="Cambria Math" charset="0"/>
                                        </a:rPr>
                                        <m:t>𝑙</m:t>
                                      </m:r>
                                    </m:e>
                                    <m:sub>
                                      <m:r>
                                        <a:rPr lang="en-US" i="1">
                                          <a:latin typeface="Cambria Math" charset="0"/>
                                          <a:ea typeface="Cambria Math" charset="0"/>
                                          <a:cs typeface="Cambria Math" charset="0"/>
                                        </a:rPr>
                                        <m:t>𝑖</m:t>
                                      </m:r>
                                    </m:sub>
                                  </m:sSub>
                                </m:num>
                                <m:den>
                                  <m:r>
                                    <a:rPr lang="en-US" i="1">
                                      <a:latin typeface="Cambria Math" charset="0"/>
                                      <a:ea typeface="Cambria Math" charset="0"/>
                                      <a:cs typeface="Cambria Math" charset="0"/>
                                    </a:rPr>
                                    <m:t>𝑐</m:t>
                                  </m:r>
                                </m:den>
                              </m:f>
                            </m:e>
                          </m:d>
                          <m:r>
                            <a:rPr lang="en-US" i="1">
                              <a:solidFill>
                                <a:srgbClr val="FF0000"/>
                              </a:solidFill>
                              <a:latin typeface="Cambria Math" charset="0"/>
                              <a:ea typeface="Cambria Math" charset="0"/>
                              <a:cs typeface="Cambria Math" charset="0"/>
                            </a:rPr>
                            <m:t>+</m:t>
                          </m:r>
                          <m:f>
                            <m:fPr>
                              <m:ctrlPr>
                                <a:rPr lang="bg-BG" i="1" smtClean="0">
                                  <a:solidFill>
                                    <a:srgbClr val="FF0000"/>
                                  </a:solidFill>
                                  <a:latin typeface="Cambria Math" panose="02040503050406030204" pitchFamily="18" charset="0"/>
                                  <a:ea typeface="Cambria Math" charset="0"/>
                                  <a:cs typeface="Cambria Math" charset="0"/>
                                </a:rPr>
                              </m:ctrlPr>
                            </m:fPr>
                            <m:num>
                              <m:r>
                                <a:rPr lang="en-US" b="0" i="1" smtClean="0">
                                  <a:solidFill>
                                    <a:srgbClr val="FF0000"/>
                                  </a:solidFill>
                                  <a:latin typeface="Cambria Math" charset="0"/>
                                  <a:ea typeface="Cambria Math" charset="0"/>
                                  <a:cs typeface="Cambria Math" charset="0"/>
                                </a:rPr>
                                <m:t>3</m:t>
                              </m:r>
                              <m:r>
                                <a:rPr lang="en-US" b="0" i="1" smtClean="0">
                                  <a:solidFill>
                                    <a:srgbClr val="FF0000"/>
                                  </a:solidFill>
                                  <a:latin typeface="Cambria Math" charset="0"/>
                                  <a:ea typeface="Cambria Math" charset="0"/>
                                  <a:cs typeface="Cambria Math" charset="0"/>
                                </a:rPr>
                                <m:t>𝜎</m:t>
                              </m:r>
                            </m:num>
                            <m:den>
                              <m:r>
                                <a:rPr lang="bg-BG" i="1" smtClean="0">
                                  <a:solidFill>
                                    <a:srgbClr val="FF0000"/>
                                  </a:solidFill>
                                  <a:latin typeface="Cambria Math" charset="0"/>
                                  <a:ea typeface="Cambria Math" charset="0"/>
                                  <a:cs typeface="Cambria Math" charset="0"/>
                                </a:rPr>
                                <m:t>𝜌</m:t>
                              </m:r>
                            </m:den>
                          </m:f>
                        </m:e>
                      </m:nary>
                    </m:oMath>
                  </m:oMathPara>
                </a14:m>
                <a:endParaRPr lang="en-US" dirty="0"/>
              </a:p>
            </p:txBody>
          </p:sp>
        </mc:Choice>
        <mc:Fallback xmlns="">
          <p:sp>
            <p:nvSpPr>
              <p:cNvPr id="50" name="TextBox 49"/>
              <p:cNvSpPr txBox="1">
                <a:spLocks noRot="1" noChangeAspect="1" noMove="1" noResize="1" noEditPoints="1" noAdjustHandles="1" noChangeArrowheads="1" noChangeShapeType="1" noTextEdit="1"/>
              </p:cNvSpPr>
              <p:nvPr/>
            </p:nvSpPr>
            <p:spPr>
              <a:xfrm>
                <a:off x="7515757" y="6357300"/>
                <a:ext cx="3814185" cy="1481111"/>
              </a:xfrm>
              <a:prstGeom prst="rect">
                <a:avLst/>
              </a:prstGeom>
              <a:blipFill rotWithShape="0">
                <a:blip r:embed="rId10"/>
                <a:stretch>
                  <a:fillRect/>
                </a:stretch>
              </a:blipFill>
            </p:spPr>
            <p:txBody>
              <a:bodyPr/>
              <a:lstStyle/>
              <a:p>
                <a:r>
                  <a:rPr lang="en-US">
                    <a:noFill/>
                  </a:rPr>
                  <a:t> </a:t>
                </a:r>
              </a:p>
            </p:txBody>
          </p:sp>
        </mc:Fallback>
      </mc:AlternateContent>
      <p:sp>
        <p:nvSpPr>
          <p:cNvPr id="39" name="Oval 38"/>
          <p:cNvSpPr/>
          <p:nvPr/>
        </p:nvSpPr>
        <p:spPr bwMode="auto">
          <a:xfrm>
            <a:off x="3139440" y="3196660"/>
            <a:ext cx="365760" cy="365760"/>
          </a:xfrm>
          <a:prstGeom prst="ellipse">
            <a:avLst/>
          </a:prstGeom>
          <a:solidFill>
            <a:srgbClr val="009900"/>
          </a:solidFill>
          <a:ln w="9525" cap="flat" cmpd="sng" algn="ctr">
            <a:solidFill>
              <a:srgbClr val="FFFFFF"/>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109728" tIns="54864" rIns="109728" bIns="54864" numCol="1" rtlCol="0" anchor="t" anchorCtr="0" compatLnSpc="1">
            <a:prstTxWarp prst="textNoShape">
              <a:avLst/>
            </a:prstTxWarp>
          </a:bodyPr>
          <a:lstStyle/>
          <a:p>
            <a:pPr defTabSz="1097280"/>
            <a:endParaRPr lang="en-US" sz="2880"/>
          </a:p>
        </p:txBody>
      </p:sp>
      <mc:AlternateContent xmlns:mc="http://schemas.openxmlformats.org/markup-compatibility/2006" xmlns:a14="http://schemas.microsoft.com/office/drawing/2010/main">
        <mc:Choice Requires="a14">
          <p:sp>
            <p:nvSpPr>
              <p:cNvPr id="51" name="TextBox 50"/>
              <p:cNvSpPr txBox="1"/>
              <p:nvPr/>
            </p:nvSpPr>
            <p:spPr>
              <a:xfrm>
                <a:off x="1910944" y="980182"/>
                <a:ext cx="2867132" cy="1077218"/>
              </a:xfrm>
              <a:prstGeom prst="rect">
                <a:avLst/>
              </a:prstGeom>
              <a:noFill/>
              <a:ln>
                <a:solidFill>
                  <a:srgbClr val="000000"/>
                </a:solidFill>
              </a:ln>
            </p:spPr>
            <p:txBody>
              <a:bodyPr wrap="none" rtlCol="0">
                <a:spAutoFit/>
              </a:bodyPr>
              <a:lstStyle/>
              <a:p>
                <a:pPr algn="ctr"/>
                <a:r>
                  <a:rPr lang="en-US" sz="3200" dirty="0">
                    <a:latin typeface="+mj-lt"/>
                  </a:rPr>
                  <a:t>Leaky bucket</a:t>
                </a:r>
                <a:br>
                  <a:rPr lang="en-US" sz="3200" dirty="0">
                    <a:latin typeface="+mj-lt"/>
                  </a:rPr>
                </a:br>
                <a:r>
                  <a:rPr lang="en-US" sz="3200" dirty="0"/>
                  <a:t> </a:t>
                </a:r>
                <a:r>
                  <a:rPr lang="en-US" altLang="ja-JP" sz="3200" dirty="0">
                    <a:latin typeface="+mj-lt"/>
                  </a:rPr>
                  <a:t>(</a:t>
                </a:r>
                <a14:m>
                  <m:oMath xmlns:m="http://schemas.openxmlformats.org/officeDocument/2006/math">
                    <m:r>
                      <a:rPr lang="en-US" sz="3200" i="1">
                        <a:latin typeface="Cambria Math" charset="0"/>
                        <a:ea typeface="Cambria Math" charset="0"/>
                        <a:cs typeface="Cambria Math" charset="0"/>
                      </a:rPr>
                      <m:t>𝜎</m:t>
                    </m:r>
                  </m:oMath>
                </a14:m>
                <a:r>
                  <a:rPr lang="en-US" altLang="ja-JP" sz="3200" dirty="0">
                    <a:latin typeface="+mj-lt"/>
                  </a:rPr>
                  <a:t>,</a:t>
                </a:r>
                <a:r>
                  <a:rPr lang="en-US" sz="3200" dirty="0">
                    <a:latin typeface="+mj-lt"/>
                    <a:ea typeface="Cambria Math" charset="0"/>
                    <a:cs typeface="Cambria Math" charset="0"/>
                  </a:rPr>
                  <a:t> </a:t>
                </a:r>
                <a14:m>
                  <m:oMath xmlns:m="http://schemas.openxmlformats.org/officeDocument/2006/math">
                    <m:r>
                      <a:rPr lang="en-US" sz="3200" i="1">
                        <a:latin typeface="Cambria Math" charset="0"/>
                        <a:ea typeface="Cambria Math" charset="0"/>
                        <a:cs typeface="Cambria Math" charset="0"/>
                      </a:rPr>
                      <m:t>𝜌</m:t>
                    </m:r>
                  </m:oMath>
                </a14:m>
                <a:r>
                  <a:rPr lang="en-US" altLang="ja-JP" sz="3200" dirty="0">
                    <a:latin typeface="+mj-lt"/>
                  </a:rPr>
                  <a:t>) </a:t>
                </a:r>
                <a:r>
                  <a:rPr lang="en-US" sz="3200" dirty="0">
                    <a:latin typeface="+mj-lt"/>
                  </a:rPr>
                  <a:t>regulator</a:t>
                </a:r>
              </a:p>
            </p:txBody>
          </p:sp>
        </mc:Choice>
        <mc:Fallback xmlns="">
          <p:sp>
            <p:nvSpPr>
              <p:cNvPr id="51" name="TextBox 50"/>
              <p:cNvSpPr txBox="1">
                <a:spLocks noRot="1" noChangeAspect="1" noMove="1" noResize="1" noEditPoints="1" noAdjustHandles="1" noChangeArrowheads="1" noChangeShapeType="1" noTextEdit="1"/>
              </p:cNvSpPr>
              <p:nvPr/>
            </p:nvSpPr>
            <p:spPr>
              <a:xfrm>
                <a:off x="1910944" y="980182"/>
                <a:ext cx="2867132" cy="1077218"/>
              </a:xfrm>
              <a:prstGeom prst="rect">
                <a:avLst/>
              </a:prstGeom>
              <a:blipFill rotWithShape="0">
                <a:blip r:embed="rId11"/>
                <a:stretch>
                  <a:fillRect l="-423" t="-6145" r="-4440" b="-17318"/>
                </a:stretch>
              </a:blipFill>
              <a:ln>
                <a:solidFill>
                  <a:srgbClr val="000000"/>
                </a:solidFill>
              </a:ln>
            </p:spPr>
            <p:txBody>
              <a:bodyPr/>
              <a:lstStyle/>
              <a:p>
                <a:r>
                  <a:rPr lang="en-US">
                    <a:noFill/>
                  </a:rPr>
                  <a:t> </a:t>
                </a:r>
              </a:p>
            </p:txBody>
          </p:sp>
        </mc:Fallback>
      </mc:AlternateContent>
      <p:cxnSp>
        <p:nvCxnSpPr>
          <p:cNvPr id="52" name="Straight Arrow Connector 51"/>
          <p:cNvCxnSpPr/>
          <p:nvPr/>
        </p:nvCxnSpPr>
        <p:spPr bwMode="auto">
          <a:xfrm>
            <a:off x="3317051" y="2058467"/>
            <a:ext cx="5983" cy="1130488"/>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mc="http://schemas.openxmlformats.org/markup-compatibility/2006" xmlns:mv="urn:schemas-microsoft-com:mac:vml" xmlns:a14="http://schemas.microsoft.com/office/drawing/2010/main" xmlns="">
                <a:effectLst>
                  <a:outerShdw blurRad="63500" dist="38099" dir="2700000" algn="ctr" rotWithShape="0">
                    <a:schemeClr val="bg2">
                      <a:alpha val="74998"/>
                    </a:schemeClr>
                  </a:outerShdw>
                </a:effectLst>
              </a14:hiddenEffects>
            </a:ext>
          </a:extLst>
        </p:spPr>
      </p:cxnSp>
      <p:sp>
        <p:nvSpPr>
          <p:cNvPr id="53" name="Freeform 52"/>
          <p:cNvSpPr/>
          <p:nvPr/>
        </p:nvSpPr>
        <p:spPr bwMode="auto">
          <a:xfrm>
            <a:off x="4813940" y="2382816"/>
            <a:ext cx="594756" cy="454194"/>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54" name="Rectangle 53"/>
          <p:cNvSpPr/>
          <p:nvPr/>
        </p:nvSpPr>
        <p:spPr>
          <a:xfrm>
            <a:off x="5475889" y="1958809"/>
            <a:ext cx="819455" cy="619850"/>
          </a:xfrm>
          <a:prstGeom prst="rect">
            <a:avLst/>
          </a:prstGeom>
        </p:spPr>
        <p:txBody>
          <a:bodyPr wrap="none">
            <a:spAutoFit/>
          </a:bodyPr>
          <a:lstStyle/>
          <a:p>
            <a:r>
              <a:rPr lang="en-US" i="1" dirty="0">
                <a:latin typeface="Times New Roman" charset="0"/>
                <a:ea typeface="Times New Roman" charset="0"/>
                <a:cs typeface="Times New Roman" charset="0"/>
              </a:rPr>
              <a:t>a</a:t>
            </a:r>
            <a:r>
              <a:rPr lang="en-US" i="1" baseline="-25000" dirty="0">
                <a:latin typeface="Times New Roman" charset="0"/>
                <a:ea typeface="Times New Roman" charset="0"/>
                <a:cs typeface="Times New Roman" charset="0"/>
              </a:rPr>
              <a:t>1</a:t>
            </a:r>
            <a:r>
              <a:rPr lang="en-US" i="1" dirty="0">
                <a:latin typeface="Times New Roman" charset="0"/>
                <a:ea typeface="Times New Roman" charset="0"/>
                <a:cs typeface="Times New Roman" charset="0"/>
              </a:rPr>
              <a:t>R</a:t>
            </a:r>
            <a:endParaRPr lang="en-US" i="1" baseline="-25000" dirty="0">
              <a:effectLst/>
              <a:latin typeface="Times New Roman" charset="0"/>
              <a:ea typeface="Times New Roman" charset="0"/>
              <a:cs typeface="Times New Roman" charset="0"/>
            </a:endParaRPr>
          </a:p>
        </p:txBody>
      </p:sp>
      <p:sp>
        <p:nvSpPr>
          <p:cNvPr id="55" name="Line 3"/>
          <p:cNvSpPr>
            <a:spLocks noChangeShapeType="1"/>
          </p:cNvSpPr>
          <p:nvPr/>
        </p:nvSpPr>
        <p:spPr bwMode="auto">
          <a:xfrm>
            <a:off x="5408696" y="2606298"/>
            <a:ext cx="839704" cy="0"/>
          </a:xfrm>
          <a:prstGeom prst="line">
            <a:avLst/>
          </a:prstGeom>
          <a:noFill/>
          <a:ln w="38100" cmpd="sng">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cxnSp>
        <p:nvCxnSpPr>
          <p:cNvPr id="56" name="Straight Connector 55"/>
          <p:cNvCxnSpPr/>
          <p:nvPr/>
        </p:nvCxnSpPr>
        <p:spPr bwMode="auto">
          <a:xfrm>
            <a:off x="5171089" y="2416009"/>
            <a:ext cx="0" cy="354119"/>
          </a:xfrm>
          <a:prstGeom prst="line">
            <a:avLst/>
          </a:prstGeom>
          <a:solidFill>
            <a:schemeClr val="accent1"/>
          </a:solidFill>
          <a:ln w="952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7" name="Straight Arrow Connector 56"/>
          <p:cNvCxnSpPr/>
          <p:nvPr/>
        </p:nvCxnSpPr>
        <p:spPr bwMode="auto">
          <a:xfrm flipV="1">
            <a:off x="4813940" y="2251447"/>
            <a:ext cx="594756" cy="11164"/>
          </a:xfrm>
          <a:prstGeom prst="straightConnector1">
            <a:avLst/>
          </a:prstGeom>
          <a:solidFill>
            <a:schemeClr val="accent1"/>
          </a:solidFill>
          <a:ln w="9525" cap="flat" cmpd="sng" algn="ctr">
            <a:solidFill>
              <a:schemeClr val="tx1"/>
            </a:solidFill>
            <a:prstDash val="solid"/>
            <a:round/>
            <a:headEnd type="triangle"/>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58" name="TextBox 57"/>
          <p:cNvSpPr txBox="1"/>
          <p:nvPr/>
        </p:nvSpPr>
        <p:spPr>
          <a:xfrm>
            <a:off x="4942489" y="1728227"/>
            <a:ext cx="484428" cy="523220"/>
          </a:xfrm>
          <a:prstGeom prst="rect">
            <a:avLst/>
          </a:prstGeom>
          <a:solidFill>
            <a:schemeClr val="bg1"/>
          </a:solidFill>
        </p:spPr>
        <p:txBody>
          <a:bodyPr wrap="none" rtlCol="0">
            <a:spAutoFit/>
          </a:bodyPr>
          <a:lstStyle/>
          <a:p>
            <a:r>
              <a:rPr lang="en-US" sz="2800" i="1" dirty="0">
                <a:latin typeface="Times New Roman" charset="0"/>
                <a:ea typeface="Times New Roman" charset="0"/>
                <a:cs typeface="Times New Roman" charset="0"/>
              </a:rPr>
              <a:t>b</a:t>
            </a:r>
            <a:r>
              <a:rPr lang="en-US" sz="2800" i="1" baseline="-25000" dirty="0">
                <a:latin typeface="Times New Roman" charset="0"/>
                <a:ea typeface="Times New Roman" charset="0"/>
                <a:cs typeface="Times New Roman" charset="0"/>
              </a:rPr>
              <a:t>1</a:t>
            </a:r>
          </a:p>
        </p:txBody>
      </p:sp>
      <p:sp>
        <p:nvSpPr>
          <p:cNvPr id="59" name="Freeform 58"/>
          <p:cNvSpPr/>
          <p:nvPr/>
        </p:nvSpPr>
        <p:spPr bwMode="auto">
          <a:xfrm>
            <a:off x="7044892" y="2377844"/>
            <a:ext cx="594756" cy="454194"/>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60" name="Rectangle 59"/>
          <p:cNvSpPr/>
          <p:nvPr/>
        </p:nvSpPr>
        <p:spPr>
          <a:xfrm>
            <a:off x="7706841" y="1953837"/>
            <a:ext cx="819455" cy="619850"/>
          </a:xfrm>
          <a:prstGeom prst="rect">
            <a:avLst/>
          </a:prstGeom>
        </p:spPr>
        <p:txBody>
          <a:bodyPr wrap="none">
            <a:spAutoFit/>
          </a:bodyPr>
          <a:lstStyle/>
          <a:p>
            <a:r>
              <a:rPr lang="en-US" i="1" dirty="0">
                <a:latin typeface="Times New Roman" charset="0"/>
                <a:ea typeface="Times New Roman" charset="0"/>
                <a:cs typeface="Times New Roman" charset="0"/>
              </a:rPr>
              <a:t>a</a:t>
            </a:r>
            <a:r>
              <a:rPr lang="en-US" i="1" baseline="-25000" dirty="0">
                <a:latin typeface="Times New Roman" charset="0"/>
                <a:ea typeface="Times New Roman" charset="0"/>
                <a:cs typeface="Times New Roman" charset="0"/>
              </a:rPr>
              <a:t>2</a:t>
            </a:r>
            <a:r>
              <a:rPr lang="en-US" i="1" dirty="0">
                <a:latin typeface="Times New Roman" charset="0"/>
                <a:ea typeface="Times New Roman" charset="0"/>
                <a:cs typeface="Times New Roman" charset="0"/>
              </a:rPr>
              <a:t>R</a:t>
            </a:r>
            <a:endParaRPr lang="en-US" i="1" baseline="-25000" dirty="0">
              <a:effectLst/>
              <a:latin typeface="Times New Roman" charset="0"/>
              <a:ea typeface="Times New Roman" charset="0"/>
              <a:cs typeface="Times New Roman" charset="0"/>
            </a:endParaRPr>
          </a:p>
        </p:txBody>
      </p:sp>
      <p:sp>
        <p:nvSpPr>
          <p:cNvPr id="61" name="Line 3"/>
          <p:cNvSpPr>
            <a:spLocks noChangeShapeType="1"/>
          </p:cNvSpPr>
          <p:nvPr/>
        </p:nvSpPr>
        <p:spPr bwMode="auto">
          <a:xfrm>
            <a:off x="7639648" y="2601326"/>
            <a:ext cx="839704" cy="0"/>
          </a:xfrm>
          <a:prstGeom prst="line">
            <a:avLst/>
          </a:prstGeom>
          <a:noFill/>
          <a:ln w="38100" cmpd="sng">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cxnSp>
        <p:nvCxnSpPr>
          <p:cNvPr id="62" name="Straight Connector 61"/>
          <p:cNvCxnSpPr/>
          <p:nvPr/>
        </p:nvCxnSpPr>
        <p:spPr bwMode="auto">
          <a:xfrm>
            <a:off x="7402041" y="2411037"/>
            <a:ext cx="0" cy="354119"/>
          </a:xfrm>
          <a:prstGeom prst="line">
            <a:avLst/>
          </a:prstGeom>
          <a:solidFill>
            <a:schemeClr val="accent1"/>
          </a:solidFill>
          <a:ln w="952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63" name="Straight Arrow Connector 62"/>
          <p:cNvCxnSpPr/>
          <p:nvPr/>
        </p:nvCxnSpPr>
        <p:spPr bwMode="auto">
          <a:xfrm flipV="1">
            <a:off x="7044892" y="2246475"/>
            <a:ext cx="594756" cy="11164"/>
          </a:xfrm>
          <a:prstGeom prst="straightConnector1">
            <a:avLst/>
          </a:prstGeom>
          <a:solidFill>
            <a:schemeClr val="accent1"/>
          </a:solidFill>
          <a:ln w="9525" cap="flat" cmpd="sng" algn="ctr">
            <a:solidFill>
              <a:schemeClr val="tx1"/>
            </a:solidFill>
            <a:prstDash val="solid"/>
            <a:round/>
            <a:headEnd type="triangle"/>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64" name="TextBox 63"/>
          <p:cNvSpPr txBox="1"/>
          <p:nvPr/>
        </p:nvSpPr>
        <p:spPr>
          <a:xfrm>
            <a:off x="7173441" y="1723255"/>
            <a:ext cx="484428" cy="523220"/>
          </a:xfrm>
          <a:prstGeom prst="rect">
            <a:avLst/>
          </a:prstGeom>
          <a:solidFill>
            <a:schemeClr val="bg1"/>
          </a:solidFill>
        </p:spPr>
        <p:txBody>
          <a:bodyPr wrap="none" rtlCol="0">
            <a:spAutoFit/>
          </a:bodyPr>
          <a:lstStyle/>
          <a:p>
            <a:r>
              <a:rPr lang="en-US" sz="2800" i="1" dirty="0">
                <a:latin typeface="Times New Roman" charset="0"/>
                <a:ea typeface="Times New Roman" charset="0"/>
                <a:cs typeface="Times New Roman" charset="0"/>
              </a:rPr>
              <a:t>b</a:t>
            </a:r>
            <a:r>
              <a:rPr lang="en-US" sz="2800" i="1" baseline="-25000" dirty="0">
                <a:latin typeface="Times New Roman" charset="0"/>
                <a:ea typeface="Times New Roman" charset="0"/>
                <a:cs typeface="Times New Roman" charset="0"/>
              </a:rPr>
              <a:t>2</a:t>
            </a:r>
          </a:p>
        </p:txBody>
      </p:sp>
      <p:sp>
        <p:nvSpPr>
          <p:cNvPr id="65" name="Freeform 64"/>
          <p:cNvSpPr/>
          <p:nvPr/>
        </p:nvSpPr>
        <p:spPr bwMode="auto">
          <a:xfrm>
            <a:off x="9275844" y="2372872"/>
            <a:ext cx="594756" cy="454194"/>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66" name="Rectangle 65"/>
          <p:cNvSpPr/>
          <p:nvPr/>
        </p:nvSpPr>
        <p:spPr>
          <a:xfrm>
            <a:off x="9937793" y="1948865"/>
            <a:ext cx="819455" cy="619850"/>
          </a:xfrm>
          <a:prstGeom prst="rect">
            <a:avLst/>
          </a:prstGeom>
        </p:spPr>
        <p:txBody>
          <a:bodyPr wrap="none">
            <a:spAutoFit/>
          </a:bodyPr>
          <a:lstStyle/>
          <a:p>
            <a:r>
              <a:rPr lang="en-US" i="1" dirty="0">
                <a:latin typeface="Times New Roman" charset="0"/>
                <a:ea typeface="Times New Roman" charset="0"/>
                <a:cs typeface="Times New Roman" charset="0"/>
              </a:rPr>
              <a:t>a</a:t>
            </a:r>
            <a:r>
              <a:rPr lang="en-US" i="1" baseline="-25000" dirty="0">
                <a:latin typeface="Times New Roman" charset="0"/>
                <a:ea typeface="Times New Roman" charset="0"/>
                <a:cs typeface="Times New Roman" charset="0"/>
              </a:rPr>
              <a:t>3</a:t>
            </a:r>
            <a:r>
              <a:rPr lang="en-US" i="1" dirty="0">
                <a:latin typeface="Times New Roman" charset="0"/>
                <a:ea typeface="Times New Roman" charset="0"/>
                <a:cs typeface="Times New Roman" charset="0"/>
              </a:rPr>
              <a:t>R</a:t>
            </a:r>
            <a:endParaRPr lang="en-US" i="1" baseline="-25000" dirty="0">
              <a:effectLst/>
              <a:latin typeface="Times New Roman" charset="0"/>
              <a:ea typeface="Times New Roman" charset="0"/>
              <a:cs typeface="Times New Roman" charset="0"/>
            </a:endParaRPr>
          </a:p>
        </p:txBody>
      </p:sp>
      <p:sp>
        <p:nvSpPr>
          <p:cNvPr id="67" name="Line 3"/>
          <p:cNvSpPr>
            <a:spLocks noChangeShapeType="1"/>
          </p:cNvSpPr>
          <p:nvPr/>
        </p:nvSpPr>
        <p:spPr bwMode="auto">
          <a:xfrm>
            <a:off x="9870600" y="2596354"/>
            <a:ext cx="839704" cy="0"/>
          </a:xfrm>
          <a:prstGeom prst="line">
            <a:avLst/>
          </a:prstGeom>
          <a:noFill/>
          <a:ln w="38100" cmpd="sng">
            <a:solidFill>
              <a:schemeClr val="bg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4114"/>
          </a:p>
        </p:txBody>
      </p:sp>
      <p:cxnSp>
        <p:nvCxnSpPr>
          <p:cNvPr id="68" name="Straight Connector 67"/>
          <p:cNvCxnSpPr/>
          <p:nvPr/>
        </p:nvCxnSpPr>
        <p:spPr bwMode="auto">
          <a:xfrm>
            <a:off x="9632993" y="2406065"/>
            <a:ext cx="0" cy="354119"/>
          </a:xfrm>
          <a:prstGeom prst="line">
            <a:avLst/>
          </a:prstGeom>
          <a:solidFill>
            <a:schemeClr val="accent1"/>
          </a:solidFill>
          <a:ln w="952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69" name="Straight Arrow Connector 68"/>
          <p:cNvCxnSpPr/>
          <p:nvPr/>
        </p:nvCxnSpPr>
        <p:spPr bwMode="auto">
          <a:xfrm flipV="1">
            <a:off x="9275844" y="2241503"/>
            <a:ext cx="594756" cy="11164"/>
          </a:xfrm>
          <a:prstGeom prst="straightConnector1">
            <a:avLst/>
          </a:prstGeom>
          <a:solidFill>
            <a:schemeClr val="accent1"/>
          </a:solidFill>
          <a:ln w="9525" cap="flat" cmpd="sng" algn="ctr">
            <a:solidFill>
              <a:schemeClr val="tx1"/>
            </a:solidFill>
            <a:prstDash val="solid"/>
            <a:round/>
            <a:headEnd type="triangle"/>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70" name="TextBox 69"/>
          <p:cNvSpPr txBox="1"/>
          <p:nvPr/>
        </p:nvSpPr>
        <p:spPr>
          <a:xfrm>
            <a:off x="9404393" y="1718283"/>
            <a:ext cx="484428" cy="523220"/>
          </a:xfrm>
          <a:prstGeom prst="rect">
            <a:avLst/>
          </a:prstGeom>
          <a:solidFill>
            <a:schemeClr val="bg1"/>
          </a:solidFill>
        </p:spPr>
        <p:txBody>
          <a:bodyPr wrap="none" rtlCol="0">
            <a:spAutoFit/>
          </a:bodyPr>
          <a:lstStyle/>
          <a:p>
            <a:r>
              <a:rPr lang="en-US" sz="2800" i="1" dirty="0">
                <a:latin typeface="Times New Roman" charset="0"/>
                <a:ea typeface="Times New Roman" charset="0"/>
                <a:cs typeface="Times New Roman" charset="0"/>
              </a:rPr>
              <a:t>b</a:t>
            </a:r>
            <a:r>
              <a:rPr lang="en-US" sz="2800" i="1" baseline="-25000" dirty="0">
                <a:latin typeface="Times New Roman" charset="0"/>
                <a:ea typeface="Times New Roman" charset="0"/>
                <a:cs typeface="Times New Roman" charset="0"/>
              </a:rPr>
              <a:t>3</a:t>
            </a:r>
          </a:p>
        </p:txBody>
      </p:sp>
    </p:spTree>
    <p:extLst>
      <p:ext uri="{BB962C8B-B14F-4D97-AF65-F5344CB8AC3E}">
        <p14:creationId xmlns:p14="http://schemas.microsoft.com/office/powerpoint/2010/main" val="9497904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69"/>
          <p:cNvPicPr>
            <a:picLocks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1905000" y="3453261"/>
            <a:ext cx="1371600" cy="135636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alpha val="94901"/>
                  </a:srgbClr>
                </a:solidFill>
              </a14:hiddenFill>
            </a:ext>
            <a:ext uri="{91240B29-F687-4f45-9708-019B960494DF}">
              <a14:hiddenLine xmlns:mc="http://schemas.openxmlformats.org/markup-compatibility/2006" xmlns:mv="urn:schemas-microsoft-com:mac:vml" xmlns:a14="http://schemas.microsoft.com/office/drawing/2010/main" xmlns="" w="12700">
                <a:solidFill>
                  <a:srgbClr val="000000"/>
                </a:solidFill>
                <a:miter lim="800000"/>
                <a:headEnd/>
                <a:tailEnd/>
              </a14:hiddenLine>
            </a:ext>
          </a:extLst>
        </p:spPr>
      </p:pic>
      <p:sp>
        <p:nvSpPr>
          <p:cNvPr id="47107" name="Rectangle 2"/>
          <p:cNvSpPr>
            <a:spLocks noGrp="1" noChangeArrowheads="1"/>
          </p:cNvSpPr>
          <p:nvPr>
            <p:ph type="title"/>
          </p:nvPr>
        </p:nvSpPr>
        <p:spPr>
          <a:xfrm>
            <a:off x="2651760" y="0"/>
            <a:ext cx="9326880" cy="1371600"/>
          </a:xfrm>
        </p:spPr>
        <p:txBody>
          <a:bodyPr/>
          <a:lstStyle/>
          <a:p>
            <a:r>
              <a:rPr lang="en-US" dirty="0">
                <a:latin typeface="Arial" charset="0"/>
                <a:ea typeface="Heiti SC Light" charset="0"/>
                <a:cs typeface="Heiti SC Light" charset="0"/>
              </a:rPr>
              <a:t>A Worked Example</a:t>
            </a:r>
          </a:p>
        </p:txBody>
      </p:sp>
      <mc:AlternateContent xmlns:mc="http://schemas.openxmlformats.org/markup-compatibility/2006">
        <mc:Choice xmlns:a14="http://schemas.microsoft.com/office/drawing/2010/main" Requires="a14">
          <p:sp>
            <p:nvSpPr>
              <p:cNvPr id="2" name="TextBox 1"/>
              <p:cNvSpPr txBox="1"/>
              <p:nvPr/>
            </p:nvSpPr>
            <p:spPr>
              <a:xfrm>
                <a:off x="609600" y="1150650"/>
                <a:ext cx="13258800" cy="1815882"/>
              </a:xfrm>
              <a:prstGeom prst="rect">
                <a:avLst/>
              </a:prstGeom>
              <a:noFill/>
            </p:spPr>
            <p:txBody>
              <a:bodyPr wrap="square" rtlCol="0">
                <a:spAutoFit/>
              </a:bodyPr>
              <a:lstStyle/>
              <a:p>
                <a:r>
                  <a:rPr lang="en-US" sz="2800" b="1" u="sng" dirty="0">
                    <a:latin typeface="+mj-lt"/>
                  </a:rPr>
                  <a:t>Q</a:t>
                </a:r>
                <a:r>
                  <a:rPr lang="en-US" sz="2800" dirty="0">
                    <a:latin typeface="+mj-lt"/>
                  </a:rPr>
                  <a:t>: In the network below, we want to give an application flow a rate of at least 10Mb/s and an end to end delay of at most 4.7ms for 1,000 Byte packets. What values of </a:t>
                </a:r>
                <a14:m>
                  <m:oMath xmlns:m="http://schemas.openxmlformats.org/officeDocument/2006/math">
                    <m:r>
                      <a:rPr lang="en-US" sz="2800" i="1">
                        <a:latin typeface="Cambria Math" charset="0"/>
                        <a:ea typeface="Cambria Math" charset="0"/>
                        <a:cs typeface="Cambria Math" charset="0"/>
                      </a:rPr>
                      <m:t>𝜎</m:t>
                    </m:r>
                  </m:oMath>
                </a14:m>
                <a:r>
                  <a:rPr lang="en-US" sz="2800" dirty="0">
                    <a:ea typeface="Cambria Math" charset="0"/>
                    <a:cs typeface="Cambria Math" charset="0"/>
                  </a:rPr>
                  <a:t> </a:t>
                </a:r>
                <a:r>
                  <a:rPr lang="en-US" sz="2800" dirty="0">
                    <a:latin typeface="+mj-lt"/>
                    <a:ea typeface="Cambria Math" charset="0"/>
                    <a:cs typeface="Cambria Math" charset="0"/>
                  </a:rPr>
                  <a:t>and</a:t>
                </a:r>
                <a:r>
                  <a:rPr lang="en-US" sz="2800" dirty="0">
                    <a:ea typeface="Cambria Math" charset="0"/>
                    <a:cs typeface="Cambria Math" charset="0"/>
                  </a:rPr>
                  <a:t> </a:t>
                </a:r>
                <a14:m>
                  <m:oMath xmlns:m="http://schemas.openxmlformats.org/officeDocument/2006/math">
                    <m:r>
                      <a:rPr lang="en-US" sz="2800" i="1">
                        <a:latin typeface="Cambria Math" charset="0"/>
                        <a:ea typeface="Cambria Math" charset="0"/>
                        <a:cs typeface="Cambria Math" charset="0"/>
                      </a:rPr>
                      <m:t>𝜌</m:t>
                    </m:r>
                  </m:oMath>
                </a14:m>
                <a:r>
                  <a:rPr lang="en-US" sz="2800" dirty="0">
                    <a:latin typeface="+mj-lt"/>
                  </a:rPr>
                  <a:t> should we use for the leaky bucket regulator? And what service rate and buffer size do we need in the routers? (Assume speed of propagation, </a:t>
                </a:r>
                <a14:m>
                  <m:oMath xmlns:m="http://schemas.openxmlformats.org/officeDocument/2006/math">
                    <m:r>
                      <a:rPr lang="en-US" sz="2800" b="0" i="1" smtClean="0">
                        <a:latin typeface="Cambria Math" charset="0"/>
                      </a:rPr>
                      <m:t>𝑐</m:t>
                    </m:r>
                    <m:r>
                      <a:rPr lang="en-US" sz="2800" b="0" i="1" smtClean="0">
                        <a:latin typeface="Cambria Math" charset="0"/>
                      </a:rPr>
                      <m:t>=2</m:t>
                    </m:r>
                    <m:sSup>
                      <m:sSupPr>
                        <m:ctrlPr>
                          <a:rPr lang="el-GR" sz="2800" b="0" i="1" smtClean="0">
                            <a:latin typeface="Cambria Math" panose="02040503050406030204" pitchFamily="18" charset="0"/>
                          </a:rPr>
                        </m:ctrlPr>
                      </m:sSupPr>
                      <m:e>
                        <m:r>
                          <a:rPr lang="el-GR" sz="2800" b="0" i="1" smtClean="0">
                            <a:latin typeface="Cambria Math" charset="0"/>
                            <a:ea typeface="Cambria Math" charset="0"/>
                            <a:cs typeface="Cambria Math" charset="0"/>
                          </a:rPr>
                          <m:t>×</m:t>
                        </m:r>
                        <m:r>
                          <a:rPr lang="en-US" sz="2800" b="0" i="1" smtClean="0">
                            <a:latin typeface="Cambria Math" charset="0"/>
                            <a:ea typeface="Cambria Math" charset="0"/>
                            <a:cs typeface="Cambria Math" charset="0"/>
                          </a:rPr>
                          <m:t>10</m:t>
                        </m:r>
                      </m:e>
                      <m:sup>
                        <m:r>
                          <a:rPr lang="en-US" sz="2800" b="0" i="1" smtClean="0">
                            <a:latin typeface="Cambria Math" charset="0"/>
                          </a:rPr>
                          <m:t>8</m:t>
                        </m:r>
                      </m:sup>
                    </m:sSup>
                  </m:oMath>
                </a14:m>
                <a:r>
                  <a:rPr lang="en-US" sz="2800" dirty="0">
                    <a:latin typeface="+mj-lt"/>
                  </a:rPr>
                  <a:t>m/s).</a:t>
                </a:r>
              </a:p>
            </p:txBody>
          </p:sp>
        </mc:Choice>
        <mc:Fallback>
          <p:sp>
            <p:nvSpPr>
              <p:cNvPr id="2" name="TextBox 1"/>
              <p:cNvSpPr txBox="1">
                <a:spLocks noRot="1" noChangeAspect="1" noMove="1" noResize="1" noEditPoints="1" noAdjustHandles="1" noChangeArrowheads="1" noChangeShapeType="1" noTextEdit="1"/>
              </p:cNvSpPr>
              <p:nvPr/>
            </p:nvSpPr>
            <p:spPr>
              <a:xfrm>
                <a:off x="609600" y="1150650"/>
                <a:ext cx="13258800" cy="1815882"/>
              </a:xfrm>
              <a:prstGeom prst="rect">
                <a:avLst/>
              </a:prstGeom>
              <a:blipFill>
                <a:blip r:embed="rId4"/>
                <a:stretch>
                  <a:fillRect l="-1054" t="-3472" r="-1054" b="-8333"/>
                </a:stretch>
              </a:blipFill>
            </p:spPr>
            <p:txBody>
              <a:bodyPr/>
              <a:lstStyle/>
              <a:p>
                <a:r>
                  <a:rPr lang="en-US">
                    <a:noFill/>
                  </a:rPr>
                  <a:t> </a:t>
                </a:r>
              </a:p>
            </p:txBody>
          </p:sp>
        </mc:Fallback>
      </mc:AlternateContent>
      <p:cxnSp>
        <p:nvCxnSpPr>
          <p:cNvPr id="55" name="Straight Connector 54"/>
          <p:cNvCxnSpPr/>
          <p:nvPr/>
        </p:nvCxnSpPr>
        <p:spPr bwMode="auto">
          <a:xfrm flipV="1">
            <a:off x="3200400" y="4200021"/>
            <a:ext cx="8046720" cy="15422"/>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mc="http://schemas.openxmlformats.org/markup-compatibility/2006" xmlns:mv="urn:schemas-microsoft-com:mac:vml" xmlns:a14="http://schemas.microsoft.com/office/drawing/2010/main" xmlns="">
                <a:effectLst>
                  <a:outerShdw blurRad="63500" dist="38099" dir="2700000" algn="ctr" rotWithShape="0">
                    <a:schemeClr val="bg2">
                      <a:alpha val="74998"/>
                    </a:schemeClr>
                  </a:outerShdw>
                </a:effectLst>
              </a14:hiddenEffects>
            </a:ext>
          </a:extLst>
        </p:spPr>
      </p:cxnSp>
      <p:pic>
        <p:nvPicPr>
          <p:cNvPr id="56" name="Picture 4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3397" y="3849501"/>
            <a:ext cx="1097280" cy="82296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pic>
        <p:nvPicPr>
          <p:cNvPr id="57" name="Picture 4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7760" y="3849501"/>
            <a:ext cx="1097280" cy="82296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pic>
        <p:nvPicPr>
          <p:cNvPr id="59" name="Picture 58"/>
          <p:cNvPicPr>
            <a:picLocks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10789920" y="3483741"/>
            <a:ext cx="1371600" cy="135636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alpha val="94901"/>
                  </a:srgbClr>
                </a:solidFill>
              </a14:hiddenFill>
            </a:ext>
            <a:ext uri="{91240B29-F687-4f45-9708-019B960494DF}">
              <a14:hiddenLine xmlns:mc="http://schemas.openxmlformats.org/markup-compatibility/2006" xmlns:mv="urn:schemas-microsoft-com:mac:vml" xmlns:a14="http://schemas.microsoft.com/office/drawing/2010/main" xmlns="" w="12700">
                <a:solidFill>
                  <a:srgbClr val="000000"/>
                </a:solidFill>
                <a:miter lim="800000"/>
                <a:headEnd/>
                <a:tailEnd/>
              </a14:hiddenLine>
            </a:ext>
          </a:extLst>
        </p:spPr>
      </p:pic>
      <p:sp>
        <p:nvSpPr>
          <p:cNvPr id="60" name="TextBox 59"/>
          <p:cNvSpPr txBox="1"/>
          <p:nvPr/>
        </p:nvSpPr>
        <p:spPr>
          <a:xfrm>
            <a:off x="2651760" y="3636141"/>
            <a:ext cx="596494" cy="609398"/>
          </a:xfrm>
          <a:prstGeom prst="rect">
            <a:avLst/>
          </a:prstGeom>
          <a:noFill/>
        </p:spPr>
        <p:txBody>
          <a:bodyPr wrap="square" rtlCol="0">
            <a:spAutoFit/>
          </a:bodyPr>
          <a:lstStyle/>
          <a:p>
            <a:r>
              <a:rPr lang="en-US" sz="3360" dirty="0">
                <a:solidFill>
                  <a:schemeClr val="bg1"/>
                </a:solidFill>
                <a:latin typeface="+mj-lt"/>
              </a:rPr>
              <a:t>A</a:t>
            </a:r>
          </a:p>
        </p:txBody>
      </p:sp>
      <p:sp>
        <p:nvSpPr>
          <p:cNvPr id="61" name="TextBox 60"/>
          <p:cNvSpPr txBox="1"/>
          <p:nvPr/>
        </p:nvSpPr>
        <p:spPr>
          <a:xfrm>
            <a:off x="11430000" y="3666621"/>
            <a:ext cx="418704" cy="609398"/>
          </a:xfrm>
          <a:prstGeom prst="rect">
            <a:avLst/>
          </a:prstGeom>
          <a:noFill/>
        </p:spPr>
        <p:txBody>
          <a:bodyPr wrap="none" rtlCol="0">
            <a:spAutoFit/>
          </a:bodyPr>
          <a:lstStyle/>
          <a:p>
            <a:r>
              <a:rPr lang="en-US" sz="3360" dirty="0">
                <a:solidFill>
                  <a:srgbClr val="FFFFFF"/>
                </a:solidFill>
                <a:latin typeface="+mj-lt"/>
              </a:rPr>
              <a:t>B</a:t>
            </a:r>
          </a:p>
        </p:txBody>
      </p:sp>
      <p:sp>
        <p:nvSpPr>
          <p:cNvPr id="3" name="TextBox 2"/>
          <p:cNvSpPr txBox="1"/>
          <p:nvPr/>
        </p:nvSpPr>
        <p:spPr>
          <a:xfrm>
            <a:off x="3410295" y="3742821"/>
            <a:ext cx="1618905" cy="424732"/>
          </a:xfrm>
          <a:prstGeom prst="rect">
            <a:avLst/>
          </a:prstGeom>
          <a:noFill/>
        </p:spPr>
        <p:txBody>
          <a:bodyPr wrap="none" rtlCol="0">
            <a:spAutoFit/>
          </a:bodyPr>
          <a:lstStyle/>
          <a:p>
            <a:r>
              <a:rPr lang="en-US" sz="2160" dirty="0">
                <a:latin typeface="+mj-lt"/>
              </a:rPr>
              <a:t>10km, 1Gb/s</a:t>
            </a:r>
          </a:p>
        </p:txBody>
      </p:sp>
      <p:sp>
        <p:nvSpPr>
          <p:cNvPr id="68" name="TextBox 67"/>
          <p:cNvSpPr txBox="1"/>
          <p:nvPr/>
        </p:nvSpPr>
        <p:spPr>
          <a:xfrm>
            <a:off x="5943601" y="3742821"/>
            <a:ext cx="2104615" cy="424732"/>
          </a:xfrm>
          <a:prstGeom prst="rect">
            <a:avLst/>
          </a:prstGeom>
          <a:noFill/>
        </p:spPr>
        <p:txBody>
          <a:bodyPr wrap="none" rtlCol="0">
            <a:spAutoFit/>
          </a:bodyPr>
          <a:lstStyle/>
          <a:p>
            <a:r>
              <a:rPr lang="en-US" sz="2160" dirty="0">
                <a:latin typeface="+mj-lt"/>
              </a:rPr>
              <a:t>100km, 100Mb/s</a:t>
            </a:r>
          </a:p>
        </p:txBody>
      </p:sp>
      <p:sp>
        <p:nvSpPr>
          <p:cNvPr id="69" name="TextBox 68"/>
          <p:cNvSpPr txBox="1"/>
          <p:nvPr/>
        </p:nvSpPr>
        <p:spPr>
          <a:xfrm>
            <a:off x="9132607" y="3742821"/>
            <a:ext cx="1618905" cy="424732"/>
          </a:xfrm>
          <a:prstGeom prst="rect">
            <a:avLst/>
          </a:prstGeom>
          <a:noFill/>
        </p:spPr>
        <p:txBody>
          <a:bodyPr wrap="none" rtlCol="0">
            <a:spAutoFit/>
          </a:bodyPr>
          <a:lstStyle/>
          <a:p>
            <a:r>
              <a:rPr lang="en-US" sz="2160" dirty="0">
                <a:latin typeface="+mj-lt"/>
              </a:rPr>
              <a:t>10km, 1Gb/s</a:t>
            </a:r>
          </a:p>
        </p:txBody>
      </p:sp>
      <mc:AlternateContent xmlns:mc="http://schemas.openxmlformats.org/markup-compatibility/2006" xmlns:a14="http://schemas.microsoft.com/office/drawing/2010/main">
        <mc:Choice Requires="a14">
          <p:sp>
            <p:nvSpPr>
              <p:cNvPr id="14" name="TextBox 13"/>
              <p:cNvSpPr txBox="1"/>
              <p:nvPr/>
            </p:nvSpPr>
            <p:spPr>
              <a:xfrm>
                <a:off x="457200" y="4996422"/>
                <a:ext cx="13716000" cy="2699778"/>
              </a:xfrm>
              <a:prstGeom prst="rect">
                <a:avLst/>
              </a:prstGeom>
              <a:noFill/>
            </p:spPr>
            <p:txBody>
              <a:bodyPr wrap="square" rtlCol="0">
                <a:spAutoFit/>
              </a:bodyPr>
              <a:lstStyle/>
              <a:p>
                <a:r>
                  <a:rPr lang="en-US" sz="2640" b="1" u="sng" dirty="0">
                    <a:latin typeface="+mn-lt"/>
                  </a:rPr>
                  <a:t>A</a:t>
                </a:r>
                <a:r>
                  <a:rPr lang="en-US" sz="2640" dirty="0">
                    <a:latin typeface="+mn-lt"/>
                  </a:rPr>
                  <a:t>: The fixed component of delay is </a:t>
                </a:r>
                <a14:m>
                  <m:oMath xmlns:m="http://schemas.openxmlformats.org/officeDocument/2006/math">
                    <m:f>
                      <m:fPr>
                        <m:type m:val="lin"/>
                        <m:ctrlPr>
                          <a:rPr lang="en-US" sz="2640" i="1" smtClean="0">
                            <a:latin typeface="Cambria Math" panose="02040503050406030204" pitchFamily="18" charset="0"/>
                          </a:rPr>
                        </m:ctrlPr>
                      </m:fPr>
                      <m:num>
                        <m:r>
                          <a:rPr lang="en-US" sz="2640" b="0" i="1" smtClean="0">
                            <a:latin typeface="Cambria Math" charset="0"/>
                          </a:rPr>
                          <m:t>(120</m:t>
                        </m:r>
                        <m:r>
                          <a:rPr lang="en-US" sz="2640" b="0" i="1" smtClean="0">
                            <a:latin typeface="Cambria Math" charset="0"/>
                          </a:rPr>
                          <m:t>𝑘𝑚</m:t>
                        </m:r>
                      </m:num>
                      <m:den>
                        <m:r>
                          <a:rPr lang="en-US" sz="2640" b="0" i="1" smtClean="0">
                            <a:latin typeface="Cambria Math" charset="0"/>
                          </a:rPr>
                          <m:t>𝑐</m:t>
                        </m:r>
                      </m:den>
                    </m:f>
                    <m:r>
                      <a:rPr lang="en-US" sz="2640" b="0" i="1" smtClean="0">
                        <a:latin typeface="Cambria Math" charset="0"/>
                      </a:rPr>
                      <m:t>)+8,000</m:t>
                    </m:r>
                    <m:r>
                      <a:rPr lang="en-US" sz="2640" b="0" i="1" smtClean="0">
                        <a:latin typeface="Cambria Math" charset="0"/>
                      </a:rPr>
                      <m:t>𝑏𝑖𝑡𝑠</m:t>
                    </m:r>
                  </m:oMath>
                </a14:m>
                <a:r>
                  <a:rPr lang="en-US" sz="2640" dirty="0">
                    <a:latin typeface="+mn-lt"/>
                  </a:rPr>
                  <a:t>(</a:t>
                </a:r>
                <a14:m>
                  <m:oMath xmlns:m="http://schemas.openxmlformats.org/officeDocument/2006/math">
                    <m:f>
                      <m:fPr>
                        <m:ctrlPr>
                          <a:rPr lang="bg-BG" sz="2640" i="1" dirty="0" smtClean="0">
                            <a:latin typeface="Cambria Math" panose="02040503050406030204" pitchFamily="18" charset="0"/>
                          </a:rPr>
                        </m:ctrlPr>
                      </m:fPr>
                      <m:num>
                        <m:r>
                          <a:rPr lang="en-US" sz="2640" b="0" i="1" dirty="0" smtClean="0">
                            <a:latin typeface="Cambria Math" charset="0"/>
                          </a:rPr>
                          <m:t>1</m:t>
                        </m:r>
                      </m:num>
                      <m:den>
                        <m:sSup>
                          <m:sSupPr>
                            <m:ctrlPr>
                              <a:rPr lang="bg-BG" sz="2640" i="1" dirty="0" smtClean="0">
                                <a:latin typeface="Cambria Math" panose="02040503050406030204" pitchFamily="18" charset="0"/>
                              </a:rPr>
                            </m:ctrlPr>
                          </m:sSupPr>
                          <m:e>
                            <m:r>
                              <a:rPr lang="en-US" sz="2640" b="0" i="1" dirty="0" smtClean="0">
                                <a:latin typeface="Cambria Math" charset="0"/>
                              </a:rPr>
                              <m:t>10</m:t>
                            </m:r>
                          </m:e>
                          <m:sup>
                            <m:r>
                              <a:rPr lang="en-US" sz="2640" b="0" i="1" dirty="0" smtClean="0">
                                <a:latin typeface="Cambria Math" charset="0"/>
                              </a:rPr>
                              <m:t>9</m:t>
                            </m:r>
                          </m:sup>
                        </m:sSup>
                      </m:den>
                    </m:f>
                    <m:r>
                      <a:rPr lang="en-US" sz="2640" b="0" i="1" dirty="0" smtClean="0">
                        <a:latin typeface="Cambria Math" charset="0"/>
                      </a:rPr>
                      <m:t>+</m:t>
                    </m:r>
                    <m:f>
                      <m:fPr>
                        <m:ctrlPr>
                          <a:rPr lang="bg-BG" sz="2640" i="1" dirty="0">
                            <a:latin typeface="Cambria Math" panose="02040503050406030204" pitchFamily="18" charset="0"/>
                          </a:rPr>
                        </m:ctrlPr>
                      </m:fPr>
                      <m:num>
                        <m:r>
                          <a:rPr lang="en-US" sz="2640" i="1" dirty="0">
                            <a:latin typeface="Cambria Math" charset="0"/>
                          </a:rPr>
                          <m:t>1</m:t>
                        </m:r>
                      </m:num>
                      <m:den>
                        <m:sSup>
                          <m:sSupPr>
                            <m:ctrlPr>
                              <a:rPr lang="bg-BG" sz="2640" i="1" dirty="0">
                                <a:latin typeface="Cambria Math" panose="02040503050406030204" pitchFamily="18" charset="0"/>
                              </a:rPr>
                            </m:ctrlPr>
                          </m:sSupPr>
                          <m:e>
                            <m:r>
                              <a:rPr lang="en-US" sz="2640" b="0" i="1" dirty="0" smtClean="0">
                                <a:latin typeface="Cambria Math" charset="0"/>
                              </a:rPr>
                              <m:t>100</m:t>
                            </m:r>
                            <m:r>
                              <a:rPr lang="en-US" sz="2640" b="0" i="1" dirty="0" smtClean="0">
                                <a:latin typeface="Cambria Math" charset="0"/>
                                <a:ea typeface="Cambria Math" charset="0"/>
                                <a:cs typeface="Cambria Math" charset="0"/>
                              </a:rPr>
                              <m:t>×</m:t>
                            </m:r>
                            <m:r>
                              <a:rPr lang="en-US" sz="2640" i="1" dirty="0">
                                <a:latin typeface="Cambria Math" charset="0"/>
                              </a:rPr>
                              <m:t>10</m:t>
                            </m:r>
                          </m:e>
                          <m:sup>
                            <m:r>
                              <a:rPr lang="en-US" sz="2640" b="0" i="1" dirty="0" smtClean="0">
                                <a:latin typeface="Cambria Math" charset="0"/>
                              </a:rPr>
                              <m:t>6</m:t>
                            </m:r>
                          </m:sup>
                        </m:sSup>
                      </m:den>
                    </m:f>
                  </m:oMath>
                </a14:m>
                <a:r>
                  <a:rPr lang="bg-BG" sz="2640" dirty="0"/>
                  <a:t> </a:t>
                </a:r>
                <a14:m>
                  <m:oMath xmlns:m="http://schemas.openxmlformats.org/officeDocument/2006/math">
                    <m:r>
                      <a:rPr lang="en-US" sz="2640" b="0" i="0" dirty="0" smtClean="0">
                        <a:latin typeface="Cambria Math" charset="0"/>
                      </a:rPr>
                      <m:t>+</m:t>
                    </m:r>
                    <m:f>
                      <m:fPr>
                        <m:ctrlPr>
                          <a:rPr lang="bg-BG" sz="2640" i="1" dirty="0">
                            <a:latin typeface="Cambria Math" panose="02040503050406030204" pitchFamily="18" charset="0"/>
                          </a:rPr>
                        </m:ctrlPr>
                      </m:fPr>
                      <m:num>
                        <m:r>
                          <a:rPr lang="en-US" sz="2640" i="1" dirty="0">
                            <a:latin typeface="Cambria Math" charset="0"/>
                          </a:rPr>
                          <m:t>1</m:t>
                        </m:r>
                      </m:num>
                      <m:den>
                        <m:sSup>
                          <m:sSupPr>
                            <m:ctrlPr>
                              <a:rPr lang="bg-BG" sz="2640" i="1" dirty="0">
                                <a:latin typeface="Cambria Math" panose="02040503050406030204" pitchFamily="18" charset="0"/>
                              </a:rPr>
                            </m:ctrlPr>
                          </m:sSupPr>
                          <m:e>
                            <m:r>
                              <a:rPr lang="en-US" sz="2640" i="1" dirty="0">
                                <a:latin typeface="Cambria Math" charset="0"/>
                              </a:rPr>
                              <m:t>10</m:t>
                            </m:r>
                          </m:e>
                          <m:sup>
                            <m:r>
                              <a:rPr lang="en-US" sz="2640" i="1" dirty="0">
                                <a:latin typeface="Cambria Math" charset="0"/>
                              </a:rPr>
                              <m:t>9</m:t>
                            </m:r>
                          </m:sup>
                        </m:sSup>
                      </m:den>
                    </m:f>
                  </m:oMath>
                </a14:m>
                <a:r>
                  <a:rPr lang="en-US" sz="2640" dirty="0">
                    <a:latin typeface="+mn-lt"/>
                  </a:rPr>
                  <a:t>) = 0.7ms, leaving 4ms delay for the queues in the routers. Let’s apportion 2ms delay to each router, which means the queue in each router need be no larger than </a:t>
                </a:r>
                <a14:m>
                  <m:oMath xmlns:m="http://schemas.openxmlformats.org/officeDocument/2006/math">
                    <m:r>
                      <a:rPr lang="en-US" sz="2640" i="1">
                        <a:latin typeface="Cambria Math" charset="0"/>
                      </a:rPr>
                      <m:t>2</m:t>
                    </m:r>
                    <m:r>
                      <a:rPr lang="en-US" sz="2640" b="0" i="1" smtClean="0">
                        <a:latin typeface="Cambria Math" charset="0"/>
                      </a:rPr>
                      <m:t>𝑚𝑠</m:t>
                    </m:r>
                    <m:r>
                      <a:rPr lang="en-US" sz="2640" b="0" i="1" smtClean="0">
                        <a:latin typeface="Cambria Math" charset="0"/>
                      </a:rPr>
                      <m:t> × 10</m:t>
                    </m:r>
                  </m:oMath>
                </a14:m>
                <a:r>
                  <a:rPr lang="en-US" sz="2640" dirty="0">
                    <a:latin typeface="+mn-lt"/>
                  </a:rPr>
                  <a:t>Mb/s </a:t>
                </a:r>
                <a14:m>
                  <m:oMath xmlns:m="http://schemas.openxmlformats.org/officeDocument/2006/math">
                    <m:r>
                      <a:rPr lang="en-US" sz="2640" b="0" i="1" smtClean="0">
                        <a:latin typeface="Cambria Math" charset="0"/>
                      </a:rPr>
                      <m:t>=20,000</m:t>
                    </m:r>
                  </m:oMath>
                </a14:m>
                <a:r>
                  <a:rPr lang="en-US" sz="2640" dirty="0">
                    <a:latin typeface="+mn-lt"/>
                  </a:rPr>
                  <a:t>bits (or 2500bytes). Therefore, the leaky bucket regulator in Host A should have </a:t>
                </a:r>
                <a14:m>
                  <m:oMath xmlns:m="http://schemas.openxmlformats.org/officeDocument/2006/math">
                    <m:r>
                      <a:rPr lang="en-US" sz="2640" i="1" smtClean="0">
                        <a:latin typeface="Cambria Math" charset="0"/>
                        <a:ea typeface="Cambria Math" charset="0"/>
                        <a:cs typeface="Cambria Math" charset="0"/>
                      </a:rPr>
                      <m:t>𝜌</m:t>
                    </m:r>
                    <m:r>
                      <a:rPr lang="en-US" sz="2640" b="0" i="1" smtClean="0">
                        <a:latin typeface="Cambria Math" charset="0"/>
                        <a:ea typeface="Cambria Math" charset="0"/>
                        <a:cs typeface="Cambria Math" charset="0"/>
                      </a:rPr>
                      <m:t>=10</m:t>
                    </m:r>
                    <m:r>
                      <a:rPr lang="en-US" sz="2640" b="0" i="1" smtClean="0">
                        <a:latin typeface="Cambria Math" charset="0"/>
                        <a:ea typeface="Cambria Math" charset="0"/>
                        <a:cs typeface="Cambria Math" charset="0"/>
                      </a:rPr>
                      <m:t>𝑀𝑏</m:t>
                    </m:r>
                    <m:r>
                      <a:rPr lang="en-US" sz="2640" b="0" i="1" smtClean="0">
                        <a:latin typeface="Cambria Math" charset="0"/>
                        <a:ea typeface="Cambria Math" charset="0"/>
                        <a:cs typeface="Cambria Math" charset="0"/>
                      </a:rPr>
                      <m:t>/</m:t>
                    </m:r>
                    <m:r>
                      <a:rPr lang="en-US" sz="2640" b="0" i="1" smtClean="0">
                        <a:latin typeface="Cambria Math" charset="0"/>
                        <a:ea typeface="Cambria Math" charset="0"/>
                        <a:cs typeface="Cambria Math" charset="0"/>
                      </a:rPr>
                      <m:t>𝑠</m:t>
                    </m:r>
                  </m:oMath>
                </a14:m>
                <a:r>
                  <a:rPr lang="en-US" sz="2640" dirty="0">
                    <a:latin typeface="+mn-lt"/>
                  </a:rPr>
                  <a:t> and </a:t>
                </a:r>
                <a14:m>
                  <m:oMath xmlns:m="http://schemas.openxmlformats.org/officeDocument/2006/math">
                    <m:r>
                      <a:rPr lang="en-US" sz="2640" i="1" smtClean="0">
                        <a:latin typeface="Cambria Math" charset="0"/>
                        <a:ea typeface="Cambria Math" charset="0"/>
                        <a:cs typeface="Cambria Math" charset="0"/>
                      </a:rPr>
                      <m:t>𝜎</m:t>
                    </m:r>
                    <m:r>
                      <a:rPr lang="en-US" sz="2640" i="1">
                        <a:latin typeface="Cambria Math" charset="0"/>
                        <a:ea typeface="Cambria Math" charset="0"/>
                        <a:cs typeface="Cambria Math" charset="0"/>
                      </a:rPr>
                      <m:t>≤</m:t>
                    </m:r>
                    <m:r>
                      <a:rPr lang="en-US" sz="2640" b="0" i="1" smtClean="0">
                        <a:latin typeface="Cambria Math" charset="0"/>
                        <a:ea typeface="Cambria Math" charset="0"/>
                        <a:cs typeface="Cambria Math" charset="0"/>
                      </a:rPr>
                      <m:t>20,000</m:t>
                    </m:r>
                    <m:r>
                      <a:rPr lang="en-US" sz="2640" b="0" i="1" smtClean="0">
                        <a:latin typeface="Cambria Math" charset="0"/>
                        <a:ea typeface="Cambria Math" charset="0"/>
                        <a:cs typeface="Cambria Math" charset="0"/>
                      </a:rPr>
                      <m:t>𝑏𝑖𝑡𝑠</m:t>
                    </m:r>
                  </m:oMath>
                </a14:m>
                <a:r>
                  <a:rPr lang="en-US" sz="2640" dirty="0">
                    <a:latin typeface="+mn-lt"/>
                  </a:rPr>
                  <a:t>. WFQ should be set at each router so that </a:t>
                </a:r>
                <a14:m>
                  <m:oMath xmlns:m="http://schemas.openxmlformats.org/officeDocument/2006/math">
                    <m:sSub>
                      <m:sSubPr>
                        <m:ctrlPr>
                          <a:rPr lang="en-US" sz="2640" i="1" smtClean="0">
                            <a:latin typeface="Cambria Math" panose="02040503050406030204" pitchFamily="18" charset="0"/>
                            <a:ea typeface="Cambria Math" charset="0"/>
                            <a:cs typeface="Cambria Math" charset="0"/>
                          </a:rPr>
                        </m:ctrlPr>
                      </m:sSubPr>
                      <m:e>
                        <m:r>
                          <a:rPr lang="en-US" sz="2640" b="0" i="1" smtClean="0">
                            <a:latin typeface="Cambria Math" panose="02040503050406030204" pitchFamily="18" charset="0"/>
                            <a:ea typeface="Cambria Math" charset="0"/>
                            <a:cs typeface="Cambria Math" charset="0"/>
                          </a:rPr>
                          <m:t>𝑎</m:t>
                        </m:r>
                      </m:e>
                      <m:sub>
                        <m:r>
                          <a:rPr lang="en-US" sz="2640" b="0" i="1" smtClean="0">
                            <a:latin typeface="Cambria Math" charset="0"/>
                            <a:ea typeface="Cambria Math" charset="0"/>
                            <a:cs typeface="Cambria Math" charset="0"/>
                          </a:rPr>
                          <m:t>𝑖</m:t>
                        </m:r>
                      </m:sub>
                    </m:sSub>
                    <m:r>
                      <a:rPr lang="en-US" sz="2640" b="0" i="1" smtClean="0">
                        <a:latin typeface="Cambria Math" charset="0"/>
                        <a:ea typeface="Cambria Math" charset="0"/>
                        <a:cs typeface="Cambria Math" charset="0"/>
                      </a:rPr>
                      <m:t>𝑅</m:t>
                    </m:r>
                    <m:r>
                      <a:rPr lang="en-US" sz="2640" b="0" i="1" smtClean="0">
                        <a:latin typeface="Cambria Math" charset="0"/>
                        <a:ea typeface="Cambria Math" charset="0"/>
                        <a:cs typeface="Cambria Math" charset="0"/>
                      </a:rPr>
                      <m:t>≥10</m:t>
                    </m:r>
                    <m:r>
                      <a:rPr lang="en-US" sz="2640" b="0" i="1" smtClean="0">
                        <a:latin typeface="Cambria Math" charset="0"/>
                        <a:ea typeface="Cambria Math" charset="0"/>
                        <a:cs typeface="Cambria Math" charset="0"/>
                      </a:rPr>
                      <m:t>𝑀𝑏</m:t>
                    </m:r>
                    <m:r>
                      <a:rPr lang="en-US" sz="2640" b="0" i="1" smtClean="0">
                        <a:latin typeface="Cambria Math" charset="0"/>
                        <a:ea typeface="Cambria Math" charset="0"/>
                        <a:cs typeface="Cambria Math" charset="0"/>
                      </a:rPr>
                      <m:t>/</m:t>
                    </m:r>
                    <m:r>
                      <a:rPr lang="en-US" sz="2640" b="0" i="1" smtClean="0">
                        <a:latin typeface="Cambria Math" charset="0"/>
                        <a:ea typeface="Cambria Math" charset="0"/>
                        <a:cs typeface="Cambria Math" charset="0"/>
                      </a:rPr>
                      <m:t>𝑠</m:t>
                    </m:r>
                  </m:oMath>
                </a14:m>
                <a:r>
                  <a:rPr lang="en-US" sz="2640" dirty="0">
                    <a:latin typeface="+mn-lt"/>
                  </a:rPr>
                  <a:t> and the flow’s queue should have a capacity of at least 2500bytes.</a:t>
                </a:r>
              </a:p>
            </p:txBody>
          </p:sp>
        </mc:Choice>
        <mc:Fallback xmlns="">
          <p:sp>
            <p:nvSpPr>
              <p:cNvPr id="14" name="TextBox 13"/>
              <p:cNvSpPr txBox="1">
                <a:spLocks noRot="1" noChangeAspect="1" noMove="1" noResize="1" noEditPoints="1" noAdjustHandles="1" noChangeArrowheads="1" noChangeShapeType="1" noTextEdit="1"/>
              </p:cNvSpPr>
              <p:nvPr/>
            </p:nvSpPr>
            <p:spPr>
              <a:xfrm>
                <a:off x="457200" y="4996422"/>
                <a:ext cx="13716000" cy="2699778"/>
              </a:xfrm>
              <a:prstGeom prst="rect">
                <a:avLst/>
              </a:prstGeom>
              <a:blipFill>
                <a:blip r:embed="rId6"/>
                <a:stretch>
                  <a:fillRect l="-926" t="-21028" r="-1111" b="-4673"/>
                </a:stretch>
              </a:blipFill>
            </p:spPr>
            <p:txBody>
              <a:bodyPr/>
              <a:lstStyle/>
              <a:p>
                <a:r>
                  <a:rPr lang="en-US">
                    <a:noFill/>
                  </a:rPr>
                  <a:t> </a:t>
                </a:r>
              </a:p>
            </p:txBody>
          </p:sp>
        </mc:Fallback>
      </mc:AlternateContent>
      <p:sp>
        <p:nvSpPr>
          <p:cNvPr id="19" name="Oval 18"/>
          <p:cNvSpPr/>
          <p:nvPr/>
        </p:nvSpPr>
        <p:spPr bwMode="auto">
          <a:xfrm>
            <a:off x="3036724" y="3986459"/>
            <a:ext cx="365760" cy="365760"/>
          </a:xfrm>
          <a:prstGeom prst="ellipse">
            <a:avLst/>
          </a:prstGeom>
          <a:solidFill>
            <a:srgbClr val="009900"/>
          </a:solidFill>
          <a:ln w="9525" cap="flat" cmpd="sng" algn="ctr">
            <a:solidFill>
              <a:srgbClr val="FFFFFF"/>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109728" tIns="54864" rIns="109728" bIns="54864" numCol="1" rtlCol="0" anchor="t" anchorCtr="0" compatLnSpc="1">
            <a:prstTxWarp prst="textNoShape">
              <a:avLst/>
            </a:prstTxWarp>
          </a:bodyPr>
          <a:lstStyle/>
          <a:p>
            <a:pPr defTabSz="1097280"/>
            <a:endParaRPr lang="en-US" sz="2880"/>
          </a:p>
        </p:txBody>
      </p:sp>
      <mc:AlternateContent xmlns:mc="http://schemas.openxmlformats.org/markup-compatibility/2006" xmlns:a14="http://schemas.microsoft.com/office/drawing/2010/main">
        <mc:Choice Requires="a14">
          <p:sp>
            <p:nvSpPr>
              <p:cNvPr id="20" name="TextBox 19"/>
              <p:cNvSpPr txBox="1"/>
              <p:nvPr/>
            </p:nvSpPr>
            <p:spPr>
              <a:xfrm>
                <a:off x="1296715" y="3069140"/>
                <a:ext cx="3807370" cy="400110"/>
              </a:xfrm>
              <a:prstGeom prst="rect">
                <a:avLst/>
              </a:prstGeom>
              <a:noFill/>
              <a:ln>
                <a:noFill/>
              </a:ln>
            </p:spPr>
            <p:txBody>
              <a:bodyPr wrap="square" rtlCol="0">
                <a:spAutoFit/>
              </a:bodyPr>
              <a:lstStyle/>
              <a:p>
                <a:pPr algn="ctr"/>
                <a:r>
                  <a:rPr lang="en-US" sz="2000" dirty="0">
                    <a:latin typeface="+mj-lt"/>
                  </a:rPr>
                  <a:t>Leaky bucket </a:t>
                </a:r>
                <a:r>
                  <a:rPr lang="en-US" altLang="ja-JP" sz="2000" dirty="0">
                    <a:latin typeface="+mj-lt"/>
                  </a:rPr>
                  <a:t>(</a:t>
                </a:r>
                <a14:m>
                  <m:oMath xmlns:m="http://schemas.openxmlformats.org/officeDocument/2006/math">
                    <m:r>
                      <a:rPr lang="en-US" sz="2000" i="1">
                        <a:latin typeface="Cambria Math" charset="0"/>
                        <a:ea typeface="Cambria Math" charset="0"/>
                        <a:cs typeface="Cambria Math" charset="0"/>
                      </a:rPr>
                      <m:t>𝜎</m:t>
                    </m:r>
                  </m:oMath>
                </a14:m>
                <a:r>
                  <a:rPr lang="en-US" altLang="ja-JP" sz="2000" dirty="0">
                    <a:latin typeface="+mj-lt"/>
                  </a:rPr>
                  <a:t>,</a:t>
                </a:r>
                <a:r>
                  <a:rPr lang="en-US" sz="2000" dirty="0">
                    <a:latin typeface="+mj-lt"/>
                    <a:ea typeface="Cambria Math" charset="0"/>
                    <a:cs typeface="Cambria Math" charset="0"/>
                  </a:rPr>
                  <a:t> </a:t>
                </a:r>
                <a14:m>
                  <m:oMath xmlns:m="http://schemas.openxmlformats.org/officeDocument/2006/math">
                    <m:r>
                      <a:rPr lang="en-US" sz="2000" i="1">
                        <a:latin typeface="Cambria Math" charset="0"/>
                        <a:ea typeface="Cambria Math" charset="0"/>
                        <a:cs typeface="Cambria Math" charset="0"/>
                      </a:rPr>
                      <m:t>𝜌</m:t>
                    </m:r>
                  </m:oMath>
                </a14:m>
                <a:r>
                  <a:rPr lang="en-US" altLang="ja-JP" sz="2000" dirty="0">
                    <a:latin typeface="+mj-lt"/>
                  </a:rPr>
                  <a:t>) </a:t>
                </a:r>
                <a:r>
                  <a:rPr lang="en-US" sz="2000" dirty="0">
                    <a:latin typeface="+mj-lt"/>
                  </a:rPr>
                  <a:t>regulator</a:t>
                </a:r>
              </a:p>
            </p:txBody>
          </p:sp>
        </mc:Choice>
        <mc:Fallback xmlns="">
          <p:sp>
            <p:nvSpPr>
              <p:cNvPr id="20" name="TextBox 19"/>
              <p:cNvSpPr txBox="1">
                <a:spLocks noRot="1" noChangeAspect="1" noMove="1" noResize="1" noEditPoints="1" noAdjustHandles="1" noChangeArrowheads="1" noChangeShapeType="1" noTextEdit="1"/>
              </p:cNvSpPr>
              <p:nvPr/>
            </p:nvSpPr>
            <p:spPr>
              <a:xfrm>
                <a:off x="1296715" y="3069140"/>
                <a:ext cx="3807370" cy="400110"/>
              </a:xfrm>
              <a:prstGeom prst="rect">
                <a:avLst/>
              </a:prstGeom>
              <a:blipFill rotWithShape="0">
                <a:blip r:embed="rId7"/>
                <a:stretch>
                  <a:fillRect t="-7576" b="-25758"/>
                </a:stretch>
              </a:blipFill>
              <a:ln>
                <a:noFill/>
              </a:ln>
            </p:spPr>
            <p:txBody>
              <a:bodyPr/>
              <a:lstStyle/>
              <a:p>
                <a:r>
                  <a:rPr lang="en-US">
                    <a:noFill/>
                  </a:rPr>
                  <a:t> </a:t>
                </a:r>
              </a:p>
            </p:txBody>
          </p:sp>
        </mc:Fallback>
      </mc:AlternateContent>
      <p:cxnSp>
        <p:nvCxnSpPr>
          <p:cNvPr id="21" name="Straight Arrow Connector 20"/>
          <p:cNvCxnSpPr/>
          <p:nvPr/>
        </p:nvCxnSpPr>
        <p:spPr bwMode="auto">
          <a:xfrm>
            <a:off x="3198517" y="3467613"/>
            <a:ext cx="8626" cy="528508"/>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mc="http://schemas.openxmlformats.org/markup-compatibility/2006" xmlns:mv="urn:schemas-microsoft-com:mac:vml" xmlns:a14="http://schemas.microsoft.com/office/drawing/2010/main" xmlns="">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3816099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 practice</a:t>
            </a:r>
          </a:p>
        </p:txBody>
      </p:sp>
      <p:sp>
        <p:nvSpPr>
          <p:cNvPr id="4" name="Content Placeholder 3"/>
          <p:cNvSpPr>
            <a:spLocks noGrp="1"/>
          </p:cNvSpPr>
          <p:nvPr>
            <p:ph idx="1"/>
          </p:nvPr>
        </p:nvSpPr>
        <p:spPr>
          <a:xfrm>
            <a:off x="1725139" y="2047656"/>
            <a:ext cx="11180122" cy="5394960"/>
          </a:xfrm>
        </p:spPr>
        <p:txBody>
          <a:bodyPr/>
          <a:lstStyle/>
          <a:p>
            <a:r>
              <a:rPr lang="en-US" dirty="0"/>
              <a:t>While lots of network equipment implements WFQ (even your </a:t>
            </a:r>
            <a:r>
              <a:rPr lang="en-US" dirty="0" err="1"/>
              <a:t>WiFi</a:t>
            </a:r>
            <a:r>
              <a:rPr lang="en-US" dirty="0"/>
              <a:t> router at home might!), public networks don’t offer a service to their customers to guarantee end-to-end delay.</a:t>
            </a:r>
          </a:p>
          <a:p>
            <a:endParaRPr lang="en-US" dirty="0"/>
          </a:p>
          <a:p>
            <a:r>
              <a:rPr lang="en-US" sz="4000" dirty="0"/>
              <a:t>Why?</a:t>
            </a:r>
          </a:p>
          <a:p>
            <a:pPr lvl="1"/>
            <a:r>
              <a:rPr lang="en-US" sz="2880" dirty="0"/>
              <a:t>It requires coordination of all the routers from end to end. </a:t>
            </a:r>
            <a:br>
              <a:rPr lang="en-US" sz="2880" dirty="0"/>
            </a:br>
            <a:r>
              <a:rPr lang="en-US" sz="2880" dirty="0"/>
              <a:t>IETF RFC 4495 “RSVP” was designed to help coordinate. </a:t>
            </a:r>
          </a:p>
          <a:p>
            <a:pPr lvl="1"/>
            <a:r>
              <a:rPr lang="en-US" sz="2880" dirty="0"/>
              <a:t>In most networks, a combination of over-provisioning and priorities work well enough.</a:t>
            </a:r>
          </a:p>
          <a:p>
            <a:pPr lvl="1"/>
            <a:r>
              <a:rPr lang="en-US" sz="2880" dirty="0"/>
              <a:t>However, rate guarantees are commonly used by network owners to control how flows share network capacity.</a:t>
            </a:r>
          </a:p>
        </p:txBody>
      </p:sp>
      <p:sp>
        <p:nvSpPr>
          <p:cNvPr id="3" name="Slide Number Placeholder 2"/>
          <p:cNvSpPr>
            <a:spLocks noGrp="1"/>
          </p:cNvSpPr>
          <p:nvPr>
            <p:ph type="sldNum" sz="quarter" idx="12"/>
          </p:nvPr>
        </p:nvSpPr>
        <p:spPr/>
        <p:txBody>
          <a:bodyPr/>
          <a:lstStyle/>
          <a:p>
            <a:fld id="{92BF0D90-96B9-DC48-8428-5ED7CC121714}" type="slidenum">
              <a:rPr lang="en-US" smtClean="0"/>
              <a:pPr/>
              <a:t>42</a:t>
            </a:fld>
            <a:endParaRPr lang="en-US"/>
          </a:p>
        </p:txBody>
      </p:sp>
    </p:spTree>
    <p:extLst>
      <p:ext uri="{BB962C8B-B14F-4D97-AF65-F5344CB8AC3E}">
        <p14:creationId xmlns:p14="http://schemas.microsoft.com/office/powerpoint/2010/main" val="9081472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1760" y="-182880"/>
            <a:ext cx="9326880" cy="1371600"/>
          </a:xfrm>
        </p:spPr>
        <p:txBody>
          <a:bodyPr/>
          <a:lstStyle/>
          <a:p>
            <a:r>
              <a:rPr lang="en-US" dirty="0"/>
              <a:t>Summary</a:t>
            </a:r>
          </a:p>
        </p:txBody>
      </p:sp>
      <p:sp>
        <p:nvSpPr>
          <p:cNvPr id="3" name="Content Placeholder 2"/>
          <p:cNvSpPr>
            <a:spLocks noGrp="1"/>
          </p:cNvSpPr>
          <p:nvPr>
            <p:ph idx="1"/>
          </p:nvPr>
        </p:nvSpPr>
        <p:spPr>
          <a:xfrm>
            <a:off x="1676400" y="1524000"/>
            <a:ext cx="11811000" cy="4937760"/>
          </a:xfrm>
        </p:spPr>
        <p:txBody>
          <a:bodyPr/>
          <a:lstStyle/>
          <a:p>
            <a:pPr marL="514350" indent="-514350">
              <a:buSzPct val="100000"/>
              <a:buFont typeface="+mj-lt"/>
              <a:buAutoNum type="arabicPeriod"/>
            </a:pPr>
            <a:r>
              <a:rPr lang="en-US" dirty="0"/>
              <a:t>If we know the size of a queue and the rate at which it is served, then we can bound the delay through it.</a:t>
            </a:r>
          </a:p>
          <a:p>
            <a:pPr marL="514350" indent="-514350">
              <a:buSzPct val="100000"/>
              <a:buFont typeface="+mj-lt"/>
              <a:buAutoNum type="arabicPeriod"/>
            </a:pPr>
            <a:endParaRPr lang="en-US" sz="1800" dirty="0"/>
          </a:p>
          <a:p>
            <a:pPr marL="514350" indent="-514350">
              <a:buSzPct val="100000"/>
              <a:buFont typeface="+mj-lt"/>
              <a:buAutoNum type="arabicPeriod"/>
            </a:pPr>
            <a:r>
              <a:rPr lang="en-US" dirty="0"/>
              <a:t>WFQ allows us to pick the rate at which a queue is served.</a:t>
            </a:r>
          </a:p>
          <a:p>
            <a:pPr marL="514350" indent="-514350">
              <a:buSzPct val="100000"/>
              <a:buFont typeface="+mj-lt"/>
              <a:buAutoNum type="arabicPeriod"/>
            </a:pPr>
            <a:endParaRPr lang="en-US" sz="1800" dirty="0"/>
          </a:p>
          <a:p>
            <a:pPr marL="514350" indent="-514350">
              <a:buSzPct val="100000"/>
              <a:buFont typeface="+mj-lt"/>
              <a:buAutoNum type="arabicPeriod"/>
            </a:pPr>
            <a:r>
              <a:rPr lang="en-US" dirty="0"/>
              <a:t>With the two observations above, if no packets are dropped, we can control end-to-end delay.</a:t>
            </a:r>
          </a:p>
          <a:p>
            <a:pPr marL="514350" indent="-514350">
              <a:buSzPct val="100000"/>
              <a:buFont typeface="+mj-lt"/>
              <a:buAutoNum type="arabicPeriod"/>
            </a:pPr>
            <a:endParaRPr lang="en-US" sz="1800" dirty="0"/>
          </a:p>
          <a:p>
            <a:pPr marL="514350" indent="-514350">
              <a:buSzPct val="100000"/>
              <a:buFont typeface="+mj-lt"/>
              <a:buAutoNum type="arabicPeriod"/>
            </a:pPr>
            <a:r>
              <a:rPr lang="en-US" dirty="0"/>
              <a:t>To prevent drops, we can use a </a:t>
            </a:r>
            <a:r>
              <a:rPr lang="en-US" dirty="0">
                <a:solidFill>
                  <a:srgbClr val="FF0000"/>
                </a:solidFill>
              </a:rPr>
              <a:t>leaky bucket regulator </a:t>
            </a:r>
            <a:r>
              <a:rPr lang="en-US" dirty="0"/>
              <a:t>to control the “burstiness” of flows entering the network. </a:t>
            </a:r>
          </a:p>
        </p:txBody>
      </p:sp>
      <p:sp>
        <p:nvSpPr>
          <p:cNvPr id="4" name="Slide Number Placeholder 3"/>
          <p:cNvSpPr>
            <a:spLocks noGrp="1"/>
          </p:cNvSpPr>
          <p:nvPr>
            <p:ph type="sldNum" sz="quarter" idx="12"/>
          </p:nvPr>
        </p:nvSpPr>
        <p:spPr/>
        <p:txBody>
          <a:bodyPr/>
          <a:lstStyle/>
          <a:p>
            <a:fld id="{47BB83B6-92F4-494F-9F1D-BD99F394F2F6}" type="slidenum">
              <a:rPr lang="en-US" smtClean="0"/>
              <a:pPr/>
              <a:t>43</a:t>
            </a:fld>
            <a:endParaRPr lang="en-US"/>
          </a:p>
        </p:txBody>
      </p:sp>
    </p:spTree>
    <p:extLst>
      <p:ext uri="{BB962C8B-B14F-4D97-AF65-F5344CB8AC3E}">
        <p14:creationId xmlns:p14="http://schemas.microsoft.com/office/powerpoint/2010/main" val="1274570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C33DF5-A6F9-494A-978A-00AF5BB300B8}"/>
              </a:ext>
            </a:extLst>
          </p:cNvPr>
          <p:cNvSpPr>
            <a:spLocks noGrp="1" noChangeArrowheads="1"/>
          </p:cNvSpPr>
          <p:nvPr>
            <p:ph type="ctrTitle"/>
          </p:nvPr>
        </p:nvSpPr>
        <p:spPr>
          <a:xfrm>
            <a:off x="2651760" y="-76200"/>
            <a:ext cx="9326880" cy="1371600"/>
          </a:xfrm>
        </p:spPr>
        <p:txBody>
          <a:bodyPr/>
          <a:lstStyle/>
          <a:p>
            <a:r>
              <a:rPr lang="en-US" sz="3600" dirty="0"/>
              <a:t>CS144: An Introduction to Computer Networks</a:t>
            </a:r>
          </a:p>
        </p:txBody>
      </p:sp>
      <p:sp>
        <p:nvSpPr>
          <p:cNvPr id="4" name="Rectangle 3">
            <a:extLst>
              <a:ext uri="{FF2B5EF4-FFF2-40B4-BE49-F238E27FC236}">
                <a16:creationId xmlns:a16="http://schemas.microsoft.com/office/drawing/2014/main" id="{847EF8BC-B79E-5645-B098-8B615741F7A3}"/>
              </a:ext>
            </a:extLst>
          </p:cNvPr>
          <p:cNvSpPr txBox="1">
            <a:spLocks noChangeArrowheads="1"/>
          </p:cNvSpPr>
          <p:nvPr/>
        </p:nvSpPr>
        <p:spPr bwMode="auto">
          <a:xfrm>
            <a:off x="3474720" y="2590800"/>
            <a:ext cx="7680960" cy="13716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rgbClr val="000099"/>
              </a:buClr>
              <a:buSzPct val="75000"/>
              <a:buFont typeface="Wingdings" charset="0"/>
              <a:buNone/>
              <a:defRPr sz="3360">
                <a:solidFill>
                  <a:schemeClr val="tx1"/>
                </a:solidFill>
                <a:latin typeface="+mn-lt"/>
                <a:ea typeface="+mn-ea"/>
                <a:cs typeface="+mn-cs"/>
              </a:defRPr>
            </a:lvl1pPr>
            <a:lvl2pPr marL="548640" indent="0" algn="ctr" rtl="0" eaLnBrk="0" fontAlgn="base" hangingPunct="0">
              <a:spcBef>
                <a:spcPct val="20000"/>
              </a:spcBef>
              <a:spcAft>
                <a:spcPct val="0"/>
              </a:spcAft>
              <a:buClr>
                <a:schemeClr val="tx1"/>
              </a:buClr>
              <a:buSzPct val="100000"/>
              <a:buFont typeface="Lucida Grande"/>
              <a:buNone/>
              <a:defRPr sz="2400">
                <a:solidFill>
                  <a:srgbClr val="000099"/>
                </a:solidFill>
                <a:latin typeface="+mn-lt"/>
                <a:ea typeface="+mn-ea"/>
              </a:defRPr>
            </a:lvl2pPr>
            <a:lvl3pPr marL="1097280" indent="0" algn="ctr" rtl="0" eaLnBrk="0" fontAlgn="base" hangingPunct="0">
              <a:spcBef>
                <a:spcPct val="20000"/>
              </a:spcBef>
              <a:spcAft>
                <a:spcPct val="0"/>
              </a:spcAft>
              <a:buSzPct val="75000"/>
              <a:buFont typeface="Courier New"/>
              <a:buNone/>
              <a:defRPr>
                <a:solidFill>
                  <a:schemeClr val="tx1"/>
                </a:solidFill>
                <a:latin typeface="+mn-lt"/>
                <a:ea typeface="+mn-ea"/>
              </a:defRPr>
            </a:lvl3pPr>
            <a:lvl4pPr marL="1645920" indent="0" algn="ctr" rtl="0" eaLnBrk="0" fontAlgn="base" hangingPunct="0">
              <a:spcBef>
                <a:spcPct val="20000"/>
              </a:spcBef>
              <a:spcAft>
                <a:spcPct val="0"/>
              </a:spcAft>
              <a:buNone/>
              <a:defRPr sz="1920">
                <a:solidFill>
                  <a:schemeClr val="tx1"/>
                </a:solidFill>
                <a:latin typeface="+mn-lt"/>
                <a:ea typeface="+mn-ea"/>
              </a:defRPr>
            </a:lvl4pPr>
            <a:lvl5pPr marL="2194560" indent="0" algn="ctr" rtl="0" eaLnBrk="0" fontAlgn="base" hangingPunct="0">
              <a:spcBef>
                <a:spcPct val="20000"/>
              </a:spcBef>
              <a:spcAft>
                <a:spcPct val="0"/>
              </a:spcAft>
              <a:buNone/>
              <a:defRPr sz="1920">
                <a:solidFill>
                  <a:schemeClr val="tx1"/>
                </a:solidFill>
                <a:latin typeface="+mn-lt"/>
                <a:ea typeface="+mn-ea"/>
              </a:defRPr>
            </a:lvl5pPr>
            <a:lvl6pPr marL="2743200" indent="0" algn="ctr" rtl="0" eaLnBrk="0" fontAlgn="base" hangingPunct="0">
              <a:spcBef>
                <a:spcPct val="20000"/>
              </a:spcBef>
              <a:spcAft>
                <a:spcPct val="0"/>
              </a:spcAft>
              <a:buNone/>
              <a:defRPr sz="1920">
                <a:solidFill>
                  <a:schemeClr val="tx1"/>
                </a:solidFill>
                <a:latin typeface="+mn-lt"/>
                <a:ea typeface="+mn-ea"/>
              </a:defRPr>
            </a:lvl6pPr>
            <a:lvl7pPr marL="3291840" indent="0" algn="ctr" rtl="0" eaLnBrk="0" fontAlgn="base" hangingPunct="0">
              <a:spcBef>
                <a:spcPct val="20000"/>
              </a:spcBef>
              <a:spcAft>
                <a:spcPct val="0"/>
              </a:spcAft>
              <a:buNone/>
              <a:defRPr sz="1920">
                <a:solidFill>
                  <a:schemeClr val="tx1"/>
                </a:solidFill>
                <a:latin typeface="+mn-lt"/>
                <a:ea typeface="+mn-ea"/>
              </a:defRPr>
            </a:lvl7pPr>
            <a:lvl8pPr marL="3840480" indent="0" algn="ctr" rtl="0" eaLnBrk="0" fontAlgn="base" hangingPunct="0">
              <a:spcBef>
                <a:spcPct val="20000"/>
              </a:spcBef>
              <a:spcAft>
                <a:spcPct val="0"/>
              </a:spcAft>
              <a:buNone/>
              <a:defRPr sz="1920">
                <a:solidFill>
                  <a:schemeClr val="tx1"/>
                </a:solidFill>
                <a:latin typeface="+mn-lt"/>
                <a:ea typeface="+mn-ea"/>
              </a:defRPr>
            </a:lvl8pPr>
            <a:lvl9pPr marL="4389120" indent="0" algn="ctr" rtl="0" eaLnBrk="0" fontAlgn="base" hangingPunct="0">
              <a:spcBef>
                <a:spcPct val="20000"/>
              </a:spcBef>
              <a:spcAft>
                <a:spcPct val="0"/>
              </a:spcAft>
              <a:buNone/>
              <a:defRPr sz="1920">
                <a:solidFill>
                  <a:schemeClr val="tx1"/>
                </a:solidFill>
                <a:latin typeface="+mn-lt"/>
                <a:ea typeface="+mn-ea"/>
              </a:defRPr>
            </a:lvl9pPr>
          </a:lstStyle>
          <a:p>
            <a:r>
              <a:rPr lang="en-US" sz="7200" kern="0"/>
              <a:t>Packet Switching</a:t>
            </a:r>
            <a:endParaRPr lang="en-US" sz="7200" kern="0" dirty="0"/>
          </a:p>
        </p:txBody>
      </p:sp>
      <p:sp>
        <p:nvSpPr>
          <p:cNvPr id="5" name="Rectangle 3">
            <a:extLst>
              <a:ext uri="{FF2B5EF4-FFF2-40B4-BE49-F238E27FC236}">
                <a16:creationId xmlns:a16="http://schemas.microsoft.com/office/drawing/2014/main" id="{EEC33724-0928-7848-B1E3-146224EFAEC8}"/>
              </a:ext>
            </a:extLst>
          </p:cNvPr>
          <p:cNvSpPr txBox="1">
            <a:spLocks noChangeArrowheads="1"/>
          </p:cNvSpPr>
          <p:nvPr/>
        </p:nvSpPr>
        <p:spPr bwMode="auto">
          <a:xfrm>
            <a:off x="2678264" y="4114800"/>
            <a:ext cx="9509760" cy="210312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rgbClr val="000099"/>
              </a:buClr>
              <a:buSzPct val="75000"/>
              <a:buFont typeface="Wingdings" charset="0"/>
              <a:buNone/>
              <a:defRPr sz="3360">
                <a:solidFill>
                  <a:schemeClr val="tx1"/>
                </a:solidFill>
                <a:latin typeface="+mn-lt"/>
                <a:ea typeface="+mn-ea"/>
                <a:cs typeface="+mn-cs"/>
              </a:defRPr>
            </a:lvl1pPr>
            <a:lvl2pPr marL="548640" indent="0" algn="ctr" rtl="0" eaLnBrk="0" fontAlgn="base" hangingPunct="0">
              <a:spcBef>
                <a:spcPct val="20000"/>
              </a:spcBef>
              <a:spcAft>
                <a:spcPct val="0"/>
              </a:spcAft>
              <a:buClr>
                <a:schemeClr val="tx1"/>
              </a:buClr>
              <a:buSzPct val="100000"/>
              <a:buFont typeface="Lucida Grande"/>
              <a:buNone/>
              <a:defRPr sz="2400">
                <a:solidFill>
                  <a:srgbClr val="000099"/>
                </a:solidFill>
                <a:latin typeface="+mn-lt"/>
                <a:ea typeface="+mn-ea"/>
              </a:defRPr>
            </a:lvl2pPr>
            <a:lvl3pPr marL="1097280" indent="0" algn="ctr" rtl="0" eaLnBrk="0" fontAlgn="base" hangingPunct="0">
              <a:spcBef>
                <a:spcPct val="20000"/>
              </a:spcBef>
              <a:spcAft>
                <a:spcPct val="0"/>
              </a:spcAft>
              <a:buSzPct val="75000"/>
              <a:buFont typeface="Courier New"/>
              <a:buNone/>
              <a:defRPr>
                <a:solidFill>
                  <a:schemeClr val="tx1"/>
                </a:solidFill>
                <a:latin typeface="+mn-lt"/>
                <a:ea typeface="+mn-ea"/>
              </a:defRPr>
            </a:lvl3pPr>
            <a:lvl4pPr marL="1645920" indent="0" algn="ctr" rtl="0" eaLnBrk="0" fontAlgn="base" hangingPunct="0">
              <a:spcBef>
                <a:spcPct val="20000"/>
              </a:spcBef>
              <a:spcAft>
                <a:spcPct val="0"/>
              </a:spcAft>
              <a:buNone/>
              <a:defRPr sz="1920">
                <a:solidFill>
                  <a:schemeClr val="tx1"/>
                </a:solidFill>
                <a:latin typeface="+mn-lt"/>
                <a:ea typeface="+mn-ea"/>
              </a:defRPr>
            </a:lvl4pPr>
            <a:lvl5pPr marL="2194560" indent="0" algn="ctr" rtl="0" eaLnBrk="0" fontAlgn="base" hangingPunct="0">
              <a:spcBef>
                <a:spcPct val="20000"/>
              </a:spcBef>
              <a:spcAft>
                <a:spcPct val="0"/>
              </a:spcAft>
              <a:buNone/>
              <a:defRPr sz="1920">
                <a:solidFill>
                  <a:schemeClr val="tx1"/>
                </a:solidFill>
                <a:latin typeface="+mn-lt"/>
                <a:ea typeface="+mn-ea"/>
              </a:defRPr>
            </a:lvl5pPr>
            <a:lvl6pPr marL="2743200" indent="0" algn="ctr" rtl="0" eaLnBrk="0" fontAlgn="base" hangingPunct="0">
              <a:spcBef>
                <a:spcPct val="20000"/>
              </a:spcBef>
              <a:spcAft>
                <a:spcPct val="0"/>
              </a:spcAft>
              <a:buNone/>
              <a:defRPr sz="1920">
                <a:solidFill>
                  <a:schemeClr val="tx1"/>
                </a:solidFill>
                <a:latin typeface="+mn-lt"/>
                <a:ea typeface="+mn-ea"/>
              </a:defRPr>
            </a:lvl6pPr>
            <a:lvl7pPr marL="3291840" indent="0" algn="ctr" rtl="0" eaLnBrk="0" fontAlgn="base" hangingPunct="0">
              <a:spcBef>
                <a:spcPct val="20000"/>
              </a:spcBef>
              <a:spcAft>
                <a:spcPct val="0"/>
              </a:spcAft>
              <a:buNone/>
              <a:defRPr sz="1920">
                <a:solidFill>
                  <a:schemeClr val="tx1"/>
                </a:solidFill>
                <a:latin typeface="+mn-lt"/>
                <a:ea typeface="+mn-ea"/>
              </a:defRPr>
            </a:lvl7pPr>
            <a:lvl8pPr marL="3840480" indent="0" algn="ctr" rtl="0" eaLnBrk="0" fontAlgn="base" hangingPunct="0">
              <a:spcBef>
                <a:spcPct val="20000"/>
              </a:spcBef>
              <a:spcAft>
                <a:spcPct val="0"/>
              </a:spcAft>
              <a:buNone/>
              <a:defRPr sz="1920">
                <a:solidFill>
                  <a:schemeClr val="tx1"/>
                </a:solidFill>
                <a:latin typeface="+mn-lt"/>
                <a:ea typeface="+mn-ea"/>
              </a:defRPr>
            </a:lvl8pPr>
            <a:lvl9pPr marL="4389120" indent="0" algn="ctr" rtl="0" eaLnBrk="0" fontAlgn="base" hangingPunct="0">
              <a:spcBef>
                <a:spcPct val="20000"/>
              </a:spcBef>
              <a:spcAft>
                <a:spcPct val="0"/>
              </a:spcAft>
              <a:buNone/>
              <a:defRPr sz="1920">
                <a:solidFill>
                  <a:schemeClr val="tx1"/>
                </a:solidFill>
                <a:latin typeface="+mn-lt"/>
                <a:ea typeface="+mn-ea"/>
              </a:defRPr>
            </a:lvl9pPr>
          </a:lstStyle>
          <a:p>
            <a:r>
              <a:rPr lang="en-US" sz="5400" i="1" kern="0" dirty="0"/>
              <a:t>How a packet switch works</a:t>
            </a:r>
          </a:p>
        </p:txBody>
      </p:sp>
    </p:spTree>
    <p:extLst>
      <p:ext uri="{BB962C8B-B14F-4D97-AF65-F5344CB8AC3E}">
        <p14:creationId xmlns:p14="http://schemas.microsoft.com/office/powerpoint/2010/main" val="2948224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lstStyle/>
          <a:p>
            <a:pPr marL="617220" indent="-617220">
              <a:buClrTx/>
              <a:buSzPct val="100000"/>
              <a:buFont typeface="+mj-lt"/>
              <a:buAutoNum type="arabicPeriod"/>
            </a:pPr>
            <a:r>
              <a:rPr lang="en-US" dirty="0"/>
              <a:t>What does a packet switch look like?</a:t>
            </a:r>
          </a:p>
          <a:p>
            <a:pPr marL="617220" indent="-617220">
              <a:buClrTx/>
              <a:buSzPct val="100000"/>
              <a:buFont typeface="+mj-lt"/>
              <a:buAutoNum type="arabicPeriod"/>
            </a:pPr>
            <a:r>
              <a:rPr lang="en-US" dirty="0"/>
              <a:t>What does a packet switch do?</a:t>
            </a:r>
          </a:p>
          <a:p>
            <a:pPr marL="1028700" lvl="1" indent="-346710"/>
            <a:r>
              <a:rPr lang="en-US" sz="2880" dirty="0"/>
              <a:t>Ethernet switch</a:t>
            </a:r>
          </a:p>
          <a:p>
            <a:pPr marL="1028700" lvl="1" indent="-346710"/>
            <a:r>
              <a:rPr lang="en-US" sz="2880" dirty="0"/>
              <a:t>Internet router</a:t>
            </a:r>
            <a:endParaRPr lang="en-US" dirty="0"/>
          </a:p>
          <a:p>
            <a:pPr marL="617220" indent="-617220">
              <a:buClrTx/>
              <a:buSzPct val="100000"/>
              <a:buFont typeface="+mj-lt"/>
              <a:buAutoNum type="arabicPeriod"/>
            </a:pPr>
            <a:r>
              <a:rPr lang="en-US" dirty="0"/>
              <a:t>How address lookup works</a:t>
            </a:r>
          </a:p>
          <a:p>
            <a:pPr marL="1028700" lvl="1" indent="-346710"/>
            <a:r>
              <a:rPr lang="en-US" sz="2880" dirty="0"/>
              <a:t>Ethernet switch</a:t>
            </a:r>
          </a:p>
          <a:p>
            <a:pPr marL="1028700" lvl="1" indent="-346710"/>
            <a:r>
              <a:rPr lang="en-US" sz="2880" dirty="0"/>
              <a:t>Internet router</a:t>
            </a:r>
          </a:p>
          <a:p>
            <a:endParaRPr lang="en-US" dirty="0"/>
          </a:p>
        </p:txBody>
      </p:sp>
      <p:sp>
        <p:nvSpPr>
          <p:cNvPr id="4" name="Slide Number Placeholder 3"/>
          <p:cNvSpPr>
            <a:spLocks noGrp="1"/>
          </p:cNvSpPr>
          <p:nvPr>
            <p:ph type="sldNum" sz="quarter" idx="12"/>
          </p:nvPr>
        </p:nvSpPr>
        <p:spPr/>
        <p:txBody>
          <a:bodyPr/>
          <a:lstStyle/>
          <a:p>
            <a:fld id="{47BB83B6-92F4-494F-9F1D-BD99F394F2F6}" type="slidenum">
              <a:rPr lang="en-US" smtClean="0"/>
              <a:pPr/>
              <a:t>45</a:t>
            </a:fld>
            <a:endParaRPr lang="en-US"/>
          </a:p>
        </p:txBody>
      </p:sp>
    </p:spTree>
    <p:extLst>
      <p:ext uri="{BB962C8B-B14F-4D97-AF65-F5344CB8AC3E}">
        <p14:creationId xmlns:p14="http://schemas.microsoft.com/office/powerpoint/2010/main" val="3516115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8" name="Rectangle 10"/>
          <p:cNvSpPr>
            <a:spLocks noChangeArrowheads="1"/>
          </p:cNvSpPr>
          <p:nvPr/>
        </p:nvSpPr>
        <p:spPr bwMode="auto">
          <a:xfrm>
            <a:off x="3749040" y="2286000"/>
            <a:ext cx="6949440" cy="3108960"/>
          </a:xfrm>
          <a:prstGeom prst="rect">
            <a:avLst/>
          </a:prstGeom>
          <a:solidFill>
            <a:schemeClr val="bg1">
              <a:lumMod val="75000"/>
            </a:schemeClr>
          </a:solidFill>
          <a:ln>
            <a:noFill/>
          </a:ln>
          <a:effectLst/>
        </p:spPr>
        <p:txBody>
          <a:bodyPr wrap="none" anchor="ctr"/>
          <a:lstStyle/>
          <a:p>
            <a:endParaRPr lang="en-US" sz="4114">
              <a:latin typeface="+mj-lt"/>
            </a:endParaRPr>
          </a:p>
        </p:txBody>
      </p:sp>
      <p:sp>
        <p:nvSpPr>
          <p:cNvPr id="314370" name="Rectangle 2"/>
          <p:cNvSpPr>
            <a:spLocks noGrp="1" noChangeArrowheads="1"/>
          </p:cNvSpPr>
          <p:nvPr>
            <p:ph type="title"/>
          </p:nvPr>
        </p:nvSpPr>
        <p:spPr>
          <a:xfrm>
            <a:off x="2651760" y="274320"/>
            <a:ext cx="9326880" cy="1371600"/>
          </a:xfrm>
        </p:spPr>
        <p:txBody>
          <a:bodyPr/>
          <a:lstStyle/>
          <a:p>
            <a:r>
              <a:rPr lang="en-US" dirty="0"/>
              <a:t>Generic Packet Switch</a:t>
            </a:r>
          </a:p>
        </p:txBody>
      </p:sp>
      <p:sp>
        <p:nvSpPr>
          <p:cNvPr id="314374" name="Rectangle 6"/>
          <p:cNvSpPr>
            <a:spLocks noChangeArrowheads="1"/>
          </p:cNvSpPr>
          <p:nvPr/>
        </p:nvSpPr>
        <p:spPr bwMode="auto">
          <a:xfrm>
            <a:off x="4297680" y="2926080"/>
            <a:ext cx="2103120" cy="1554480"/>
          </a:xfrm>
          <a:prstGeom prst="rect">
            <a:avLst/>
          </a:prstGeom>
          <a:solidFill>
            <a:schemeClr val="bg1"/>
          </a:solidFill>
          <a:ln w="12700" cap="sq">
            <a:solidFill>
              <a:schemeClr val="tx1"/>
            </a:solidFill>
            <a:miter lim="800000"/>
            <a:headEnd type="none" w="sm" len="sm"/>
            <a:tailEnd type="none" w="sm" len="sm"/>
          </a:ln>
          <a:effectLst/>
          <a:extLs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wrap="none" anchor="ctr"/>
          <a:lstStyle/>
          <a:p>
            <a:pPr algn="ctr"/>
            <a:r>
              <a:rPr lang="en-US" sz="3600" dirty="0">
                <a:latin typeface="+mj-lt"/>
              </a:rPr>
              <a:t>Lookup</a:t>
            </a:r>
          </a:p>
          <a:p>
            <a:pPr algn="ctr"/>
            <a:r>
              <a:rPr lang="en-US" sz="3600" dirty="0">
                <a:latin typeface="+mj-lt"/>
              </a:rPr>
              <a:t>Address</a:t>
            </a:r>
          </a:p>
        </p:txBody>
      </p:sp>
      <p:sp>
        <p:nvSpPr>
          <p:cNvPr id="314379" name="Line 11"/>
          <p:cNvSpPr>
            <a:spLocks noChangeShapeType="1"/>
          </p:cNvSpPr>
          <p:nvPr/>
        </p:nvSpPr>
        <p:spPr bwMode="auto">
          <a:xfrm>
            <a:off x="2194560" y="3657600"/>
            <a:ext cx="2103120" cy="0"/>
          </a:xfrm>
          <a:prstGeom prst="line">
            <a:avLst/>
          </a:prstGeom>
          <a:noFill/>
          <a:ln w="76200" cap="sq">
            <a:solidFill>
              <a:schemeClr val="tx2"/>
            </a:solidFill>
            <a:round/>
            <a:headEnd type="none" w="sm" len="sm"/>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sz="4114">
              <a:latin typeface="+mj-lt"/>
            </a:endParaRPr>
          </a:p>
        </p:txBody>
      </p:sp>
      <p:grpSp>
        <p:nvGrpSpPr>
          <p:cNvPr id="4" name="Group 3"/>
          <p:cNvGrpSpPr/>
          <p:nvPr/>
        </p:nvGrpSpPr>
        <p:grpSpPr>
          <a:xfrm>
            <a:off x="2194560" y="2926080"/>
            <a:ext cx="1737360" cy="457200"/>
            <a:chOff x="304800" y="2438400"/>
            <a:chExt cx="1447800" cy="381000"/>
          </a:xfrm>
        </p:grpSpPr>
        <p:sp>
          <p:nvSpPr>
            <p:cNvPr id="314380" name="Rectangle 12"/>
            <p:cNvSpPr>
              <a:spLocks noChangeArrowheads="1"/>
            </p:cNvSpPr>
            <p:nvPr/>
          </p:nvSpPr>
          <p:spPr bwMode="auto">
            <a:xfrm>
              <a:off x="304800" y="2438400"/>
              <a:ext cx="1447800" cy="381000"/>
            </a:xfrm>
            <a:prstGeom prst="rect">
              <a:avLst/>
            </a:prstGeom>
            <a:solidFill>
              <a:schemeClr val="bg1"/>
            </a:solidFill>
            <a:ln w="12700" cap="sq">
              <a:solidFill>
                <a:schemeClr val="tx1"/>
              </a:solidFill>
              <a:miter lim="800000"/>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r>
                <a:rPr lang="en-US" sz="2400">
                  <a:latin typeface="+mj-lt"/>
                </a:rPr>
                <a:t>Data</a:t>
              </a:r>
            </a:p>
          </p:txBody>
        </p:sp>
        <p:sp>
          <p:nvSpPr>
            <p:cNvPr id="314381" name="Rectangle 13"/>
            <p:cNvSpPr>
              <a:spLocks noChangeArrowheads="1"/>
            </p:cNvSpPr>
            <p:nvPr/>
          </p:nvSpPr>
          <p:spPr bwMode="auto">
            <a:xfrm>
              <a:off x="1219200" y="2438400"/>
              <a:ext cx="533400" cy="381000"/>
            </a:xfrm>
            <a:prstGeom prst="rect">
              <a:avLst/>
            </a:prstGeom>
            <a:solidFill>
              <a:schemeClr val="accent2"/>
            </a:solidFill>
            <a:ln w="12700" cap="sq">
              <a:solidFill>
                <a:schemeClr val="tx1"/>
              </a:solidFill>
              <a:miter lim="800000"/>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400" dirty="0">
                  <a:solidFill>
                    <a:schemeClr val="bg1"/>
                  </a:solidFill>
                  <a:latin typeface="+mj-lt"/>
                </a:rPr>
                <a:t>H</a:t>
              </a:r>
            </a:p>
          </p:txBody>
        </p:sp>
      </p:grpSp>
      <p:sp>
        <p:nvSpPr>
          <p:cNvPr id="33" name="Line 11"/>
          <p:cNvSpPr>
            <a:spLocks noChangeShapeType="1"/>
          </p:cNvSpPr>
          <p:nvPr/>
        </p:nvSpPr>
        <p:spPr bwMode="auto">
          <a:xfrm>
            <a:off x="8138160" y="3657600"/>
            <a:ext cx="4206240" cy="0"/>
          </a:xfrm>
          <a:prstGeom prst="line">
            <a:avLst/>
          </a:prstGeom>
          <a:noFill/>
          <a:ln w="76200" cap="sq">
            <a:solidFill>
              <a:schemeClr val="tx2"/>
            </a:solidFill>
            <a:round/>
            <a:headEnd type="none" w="sm" len="sm"/>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sz="4114">
              <a:latin typeface="+mj-lt"/>
            </a:endParaRPr>
          </a:p>
        </p:txBody>
      </p:sp>
      <p:grpSp>
        <p:nvGrpSpPr>
          <p:cNvPr id="2" name="Group 1"/>
          <p:cNvGrpSpPr/>
          <p:nvPr/>
        </p:nvGrpSpPr>
        <p:grpSpPr>
          <a:xfrm>
            <a:off x="4227196" y="4480560"/>
            <a:ext cx="2268850" cy="2834640"/>
            <a:chOff x="1998663" y="3733800"/>
            <a:chExt cx="1890708" cy="2362200"/>
          </a:xfrm>
        </p:grpSpPr>
        <p:grpSp>
          <p:nvGrpSpPr>
            <p:cNvPr id="314395" name="Group 27"/>
            <p:cNvGrpSpPr>
              <a:grpSpLocks/>
            </p:cNvGrpSpPr>
            <p:nvPr/>
          </p:nvGrpSpPr>
          <p:grpSpPr bwMode="auto">
            <a:xfrm>
              <a:off x="1998663" y="3733800"/>
              <a:ext cx="1658938" cy="2362200"/>
              <a:chOff x="1259" y="2352"/>
              <a:chExt cx="1045" cy="1488"/>
            </a:xfrm>
          </p:grpSpPr>
          <p:grpSp>
            <p:nvGrpSpPr>
              <p:cNvPr id="314394" name="Group 26"/>
              <p:cNvGrpSpPr>
                <a:grpSpLocks/>
              </p:cNvGrpSpPr>
              <p:nvPr/>
            </p:nvGrpSpPr>
            <p:grpSpPr bwMode="auto">
              <a:xfrm>
                <a:off x="1259" y="2352"/>
                <a:ext cx="600" cy="720"/>
                <a:chOff x="1259" y="2352"/>
                <a:chExt cx="600" cy="720"/>
              </a:xfrm>
            </p:grpSpPr>
            <p:sp>
              <p:nvSpPr>
                <p:cNvPr id="314389" name="Line 21"/>
                <p:cNvSpPr>
                  <a:spLocks noChangeShapeType="1"/>
                </p:cNvSpPr>
                <p:nvPr/>
              </p:nvSpPr>
              <p:spPr bwMode="auto">
                <a:xfrm flipH="1">
                  <a:off x="1536" y="2352"/>
                  <a:ext cx="0" cy="720"/>
                </a:xfrm>
                <a:prstGeom prst="line">
                  <a:avLst/>
                </a:prstGeom>
                <a:noFill/>
                <a:ln w="38100" cap="rnd">
                  <a:solidFill>
                    <a:schemeClr val="tx1"/>
                  </a:solidFill>
                  <a:prstDash val="sysDot"/>
                  <a:round/>
                  <a:headEnd type="none" w="sm" len="sm"/>
                  <a:tailEnd type="triangl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sz="3600">
                    <a:latin typeface="+mj-lt"/>
                  </a:endParaRPr>
                </a:p>
              </p:txBody>
            </p:sp>
            <p:sp>
              <p:nvSpPr>
                <p:cNvPr id="314392" name="Text Box 24"/>
                <p:cNvSpPr txBox="1">
                  <a:spLocks noChangeArrowheads="1"/>
                </p:cNvSpPr>
                <p:nvPr/>
              </p:nvSpPr>
              <p:spPr bwMode="auto">
                <a:xfrm>
                  <a:off x="1259" y="2448"/>
                  <a:ext cx="600" cy="307"/>
                </a:xfrm>
                <a:prstGeom prst="rect">
                  <a:avLst/>
                </a:prstGeom>
                <a:solidFill>
                  <a:srgbClr val="BFBFBF"/>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1600" dirty="0">
                      <a:latin typeface="+mj-lt"/>
                    </a:rPr>
                    <a:t>Destination</a:t>
                  </a:r>
                </a:p>
                <a:p>
                  <a:pPr algn="ctr"/>
                  <a:r>
                    <a:rPr lang="en-US" sz="1600" dirty="0">
                      <a:latin typeface="+mj-lt"/>
                    </a:rPr>
                    <a:t>Address</a:t>
                  </a:r>
                </a:p>
              </p:txBody>
            </p:sp>
          </p:grpSp>
          <p:sp>
            <p:nvSpPr>
              <p:cNvPr id="314387" name="Rectangle 19"/>
              <p:cNvSpPr>
                <a:spLocks noChangeArrowheads="1"/>
              </p:cNvSpPr>
              <p:nvPr/>
            </p:nvSpPr>
            <p:spPr bwMode="auto">
              <a:xfrm>
                <a:off x="1392" y="3072"/>
                <a:ext cx="912" cy="768"/>
              </a:xfrm>
              <a:prstGeom prst="rect">
                <a:avLst/>
              </a:prstGeom>
              <a:solidFill>
                <a:schemeClr val="folHlink"/>
              </a:solidFill>
              <a:ln w="12700" cap="sq">
                <a:solidFill>
                  <a:schemeClr val="tx1"/>
                </a:solidFill>
                <a:miter lim="800000"/>
                <a:headEnd type="none" w="sm" len="sm"/>
                <a:tailEnd type="none" w="sm" len="sm"/>
              </a:ln>
              <a:effectLst>
                <a:outerShdw blurRad="63500" dist="107763" dir="2700000" algn="ctr" rotWithShape="0">
                  <a:schemeClr val="bg2">
                    <a:alpha val="74998"/>
                  </a:schemeClr>
                </a:outerShdw>
              </a:effectLst>
            </p:spPr>
            <p:txBody>
              <a:bodyPr wrap="none" anchor="ctr"/>
              <a:lstStyle/>
              <a:p>
                <a:pPr algn="ctr"/>
                <a:r>
                  <a:rPr lang="en-US" sz="2800" dirty="0">
                    <a:latin typeface="+mj-lt"/>
                  </a:rPr>
                  <a:t>Forwarding</a:t>
                </a:r>
              </a:p>
              <a:p>
                <a:pPr algn="ctr"/>
                <a:r>
                  <a:rPr lang="en-US" sz="2800" dirty="0">
                    <a:latin typeface="+mj-lt"/>
                  </a:rPr>
                  <a:t>Table</a:t>
                </a:r>
              </a:p>
            </p:txBody>
          </p:sp>
        </p:grpSp>
        <p:grpSp>
          <p:nvGrpSpPr>
            <p:cNvPr id="314396" name="Group 28"/>
            <p:cNvGrpSpPr>
              <a:grpSpLocks/>
            </p:cNvGrpSpPr>
            <p:nvPr/>
          </p:nvGrpSpPr>
          <p:grpSpPr bwMode="auto">
            <a:xfrm>
              <a:off x="3011485" y="3733800"/>
              <a:ext cx="877886" cy="1143000"/>
              <a:chOff x="1897" y="2352"/>
              <a:chExt cx="553" cy="720"/>
            </a:xfrm>
            <a:solidFill>
              <a:srgbClr val="BFBFBF"/>
            </a:solidFill>
          </p:grpSpPr>
          <p:sp>
            <p:nvSpPr>
              <p:cNvPr id="314391" name="Line 23"/>
              <p:cNvSpPr>
                <a:spLocks noChangeShapeType="1"/>
              </p:cNvSpPr>
              <p:nvPr/>
            </p:nvSpPr>
            <p:spPr bwMode="auto">
              <a:xfrm flipH="1" flipV="1">
                <a:off x="2160" y="2352"/>
                <a:ext cx="0" cy="720"/>
              </a:xfrm>
              <a:prstGeom prst="line">
                <a:avLst/>
              </a:prstGeom>
              <a:grpFill/>
              <a:ln w="38100" cap="rnd">
                <a:solidFill>
                  <a:schemeClr val="tx1"/>
                </a:solidFill>
                <a:prstDash val="sysDot"/>
                <a:round/>
                <a:headEnd type="none" w="sm" len="sm"/>
                <a:tailEnd type="triangl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sz="3600">
                  <a:latin typeface="+mj-lt"/>
                </a:endParaRPr>
              </a:p>
            </p:txBody>
          </p:sp>
          <p:sp>
            <p:nvSpPr>
              <p:cNvPr id="314393" name="Text Box 25"/>
              <p:cNvSpPr txBox="1">
                <a:spLocks noChangeArrowheads="1"/>
              </p:cNvSpPr>
              <p:nvPr/>
            </p:nvSpPr>
            <p:spPr bwMode="auto">
              <a:xfrm>
                <a:off x="1897" y="2523"/>
                <a:ext cx="553" cy="178"/>
              </a:xfrm>
              <a:prstGeom prst="rect">
                <a:avLst/>
              </a:prstGeom>
              <a:grp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dirty="0">
                    <a:latin typeface="+mj-lt"/>
                  </a:rPr>
                  <a:t>Egress link</a:t>
                </a:r>
              </a:p>
            </p:txBody>
          </p:sp>
        </p:grpSp>
      </p:grpSp>
      <p:sp>
        <p:nvSpPr>
          <p:cNvPr id="314375" name="Rectangle 7"/>
          <p:cNvSpPr>
            <a:spLocks noChangeArrowheads="1"/>
          </p:cNvSpPr>
          <p:nvPr/>
        </p:nvSpPr>
        <p:spPr bwMode="auto">
          <a:xfrm>
            <a:off x="8559166" y="2926080"/>
            <a:ext cx="1645920" cy="1518286"/>
          </a:xfrm>
          <a:prstGeom prst="rect">
            <a:avLst/>
          </a:prstGeom>
          <a:solidFill>
            <a:schemeClr val="bg1"/>
          </a:solidFill>
          <a:ln w="12700" cap="sq">
            <a:solidFill>
              <a:schemeClr val="tx1"/>
            </a:solidFill>
            <a:miter lim="800000"/>
            <a:headEnd type="none" w="sm" len="sm"/>
            <a:tailEnd type="none" w="sm" len="sm"/>
          </a:ln>
          <a:effectLst/>
          <a:extLs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wrap="none" anchor="ctr"/>
          <a:lstStyle/>
          <a:p>
            <a:pPr algn="ctr"/>
            <a:r>
              <a:rPr lang="en-US" sz="3600">
                <a:latin typeface="+mj-lt"/>
              </a:rPr>
              <a:t>Queue</a:t>
            </a:r>
          </a:p>
          <a:p>
            <a:pPr algn="ctr"/>
            <a:r>
              <a:rPr lang="en-US" sz="3600">
                <a:latin typeface="+mj-lt"/>
              </a:rPr>
              <a:t>Packet</a:t>
            </a:r>
          </a:p>
        </p:txBody>
      </p:sp>
      <p:grpSp>
        <p:nvGrpSpPr>
          <p:cNvPr id="3" name="Group 2"/>
          <p:cNvGrpSpPr/>
          <p:nvPr/>
        </p:nvGrpSpPr>
        <p:grpSpPr>
          <a:xfrm>
            <a:off x="8467726" y="4480560"/>
            <a:ext cx="1737360" cy="2834640"/>
            <a:chOff x="5532438" y="3733800"/>
            <a:chExt cx="1447800" cy="2362200"/>
          </a:xfrm>
        </p:grpSpPr>
        <p:grpSp>
          <p:nvGrpSpPr>
            <p:cNvPr id="314408" name="Group 40"/>
            <p:cNvGrpSpPr>
              <a:grpSpLocks/>
            </p:cNvGrpSpPr>
            <p:nvPr/>
          </p:nvGrpSpPr>
          <p:grpSpPr bwMode="auto">
            <a:xfrm>
              <a:off x="5532438" y="3733800"/>
              <a:ext cx="1447800" cy="2362200"/>
              <a:chOff x="3485" y="2112"/>
              <a:chExt cx="912" cy="1488"/>
            </a:xfrm>
          </p:grpSpPr>
          <p:sp>
            <p:nvSpPr>
              <p:cNvPr id="314400" name="Rectangle 32"/>
              <p:cNvSpPr>
                <a:spLocks noChangeArrowheads="1"/>
              </p:cNvSpPr>
              <p:nvPr/>
            </p:nvSpPr>
            <p:spPr bwMode="auto">
              <a:xfrm>
                <a:off x="3485" y="2832"/>
                <a:ext cx="912" cy="768"/>
              </a:xfrm>
              <a:prstGeom prst="rect">
                <a:avLst/>
              </a:prstGeom>
              <a:solidFill>
                <a:schemeClr val="folHlink"/>
              </a:solidFill>
              <a:ln w="12700" cap="sq">
                <a:solidFill>
                  <a:schemeClr val="tx1"/>
                </a:solidFill>
                <a:miter lim="800000"/>
                <a:headEnd type="none" w="sm" len="sm"/>
                <a:tailEnd type="none" w="sm" len="sm"/>
              </a:ln>
              <a:effectLst>
                <a:outerShdw blurRad="63500" dist="107763" dir="2700000" algn="ctr" rotWithShape="0">
                  <a:schemeClr val="bg2">
                    <a:alpha val="74998"/>
                  </a:schemeClr>
                </a:outerShdw>
              </a:effectLst>
            </p:spPr>
            <p:txBody>
              <a:bodyPr wrap="none" anchor="ctr"/>
              <a:lstStyle/>
              <a:p>
                <a:pPr algn="ctr"/>
                <a:r>
                  <a:rPr lang="en-US" sz="3200" dirty="0">
                    <a:latin typeface="+mj-lt"/>
                  </a:rPr>
                  <a:t>Buffer</a:t>
                </a:r>
              </a:p>
              <a:p>
                <a:pPr algn="ctr"/>
                <a:r>
                  <a:rPr lang="en-US" sz="3200" dirty="0">
                    <a:latin typeface="+mj-lt"/>
                  </a:rPr>
                  <a:t>Memory</a:t>
                </a:r>
              </a:p>
            </p:txBody>
          </p:sp>
          <p:sp>
            <p:nvSpPr>
              <p:cNvPr id="314402" name="Line 34"/>
              <p:cNvSpPr>
                <a:spLocks noChangeShapeType="1"/>
              </p:cNvSpPr>
              <p:nvPr/>
            </p:nvSpPr>
            <p:spPr bwMode="auto">
              <a:xfrm flipH="1">
                <a:off x="3744" y="2112"/>
                <a:ext cx="0" cy="720"/>
              </a:xfrm>
              <a:prstGeom prst="line">
                <a:avLst/>
              </a:prstGeom>
              <a:noFill/>
              <a:ln w="57150">
                <a:solidFill>
                  <a:schemeClr val="tx2"/>
                </a:solidFill>
                <a:round/>
                <a:headEnd type="none" w="sm" len="sm"/>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sz="3600">
                  <a:latin typeface="+mj-lt"/>
                </a:endParaRPr>
              </a:p>
            </p:txBody>
          </p:sp>
        </p:grpSp>
        <p:sp>
          <p:nvSpPr>
            <p:cNvPr id="314405" name="Line 37"/>
            <p:cNvSpPr>
              <a:spLocks noChangeShapeType="1"/>
            </p:cNvSpPr>
            <p:nvPr/>
          </p:nvSpPr>
          <p:spPr bwMode="auto">
            <a:xfrm flipH="1" flipV="1">
              <a:off x="6629400" y="3733800"/>
              <a:ext cx="0" cy="1143000"/>
            </a:xfrm>
            <a:prstGeom prst="line">
              <a:avLst/>
            </a:prstGeom>
            <a:noFill/>
            <a:ln w="57150">
              <a:solidFill>
                <a:schemeClr val="tx2"/>
              </a:solidFill>
              <a:round/>
              <a:headEnd type="none" w="sm" len="sm"/>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sz="3600">
                <a:latin typeface="+mj-lt"/>
              </a:endParaRPr>
            </a:p>
          </p:txBody>
        </p:sp>
      </p:grpSp>
      <p:sp>
        <p:nvSpPr>
          <p:cNvPr id="314376" name="Rectangle 8"/>
          <p:cNvSpPr>
            <a:spLocks noChangeArrowheads="1"/>
          </p:cNvSpPr>
          <p:nvPr/>
        </p:nvSpPr>
        <p:spPr bwMode="auto">
          <a:xfrm>
            <a:off x="6400800" y="2926080"/>
            <a:ext cx="1737360" cy="1554480"/>
          </a:xfrm>
          <a:prstGeom prst="rect">
            <a:avLst/>
          </a:prstGeom>
          <a:solidFill>
            <a:schemeClr val="bg1"/>
          </a:solidFill>
          <a:ln w="12700" cap="sq">
            <a:solidFill>
              <a:schemeClr val="tx1"/>
            </a:solidFill>
            <a:miter lim="800000"/>
            <a:headEnd type="none" w="sm" len="sm"/>
            <a:tailEnd type="none" w="sm" len="sm"/>
          </a:ln>
          <a:effectLst/>
          <a:extLs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wrap="none" anchor="ctr"/>
          <a:lstStyle/>
          <a:p>
            <a:pPr algn="ctr"/>
            <a:r>
              <a:rPr lang="en-US" sz="3600">
                <a:latin typeface="+mj-lt"/>
              </a:rPr>
              <a:t>Update</a:t>
            </a:r>
          </a:p>
          <a:p>
            <a:pPr algn="ctr"/>
            <a:r>
              <a:rPr lang="en-US" sz="3600">
                <a:latin typeface="+mj-lt"/>
              </a:rPr>
              <a:t>Header</a:t>
            </a:r>
          </a:p>
        </p:txBody>
      </p:sp>
    </p:spTree>
    <p:extLst>
      <p:ext uri="{BB962C8B-B14F-4D97-AF65-F5344CB8AC3E}">
        <p14:creationId xmlns:p14="http://schemas.microsoft.com/office/powerpoint/2010/main" val="3886096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1" name="Rectangle 3"/>
          <p:cNvSpPr>
            <a:spLocks noGrp="1" noChangeArrowheads="1"/>
          </p:cNvSpPr>
          <p:nvPr>
            <p:ph type="title"/>
          </p:nvPr>
        </p:nvSpPr>
        <p:spPr>
          <a:xfrm>
            <a:off x="2651760" y="274320"/>
            <a:ext cx="9326880" cy="1371600"/>
          </a:xfrm>
        </p:spPr>
        <p:txBody>
          <a:bodyPr/>
          <a:lstStyle/>
          <a:p>
            <a:r>
              <a:rPr lang="en-US" dirty="0">
                <a:latin typeface="+mj-lt"/>
              </a:rPr>
              <a:t>Generic Packet Switch</a:t>
            </a:r>
          </a:p>
        </p:txBody>
      </p:sp>
      <p:grpSp>
        <p:nvGrpSpPr>
          <p:cNvPr id="365600" name="Group 32"/>
          <p:cNvGrpSpPr>
            <a:grpSpLocks/>
          </p:cNvGrpSpPr>
          <p:nvPr/>
        </p:nvGrpSpPr>
        <p:grpSpPr bwMode="auto">
          <a:xfrm>
            <a:off x="4389120" y="1554480"/>
            <a:ext cx="2468880" cy="1828800"/>
            <a:chOff x="1104" y="816"/>
            <a:chExt cx="1296" cy="960"/>
          </a:xfrm>
        </p:grpSpPr>
        <p:sp>
          <p:nvSpPr>
            <p:cNvPr id="365570" name="Rectangle 2"/>
            <p:cNvSpPr>
              <a:spLocks noChangeArrowheads="1"/>
            </p:cNvSpPr>
            <p:nvPr/>
          </p:nvSpPr>
          <p:spPr bwMode="auto">
            <a:xfrm>
              <a:off x="1104" y="816"/>
              <a:ext cx="1296" cy="960"/>
            </a:xfrm>
            <a:prstGeom prst="rect">
              <a:avLst/>
            </a:prstGeom>
            <a:solidFill>
              <a:schemeClr val="folHlink"/>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a:latin typeface="+mj-lt"/>
              </a:endParaRPr>
            </a:p>
          </p:txBody>
        </p:sp>
        <p:sp>
          <p:nvSpPr>
            <p:cNvPr id="365572" name="Rectangle 4"/>
            <p:cNvSpPr>
              <a:spLocks noChangeArrowheads="1"/>
            </p:cNvSpPr>
            <p:nvPr/>
          </p:nvSpPr>
          <p:spPr bwMode="auto">
            <a:xfrm>
              <a:off x="1200" y="1014"/>
              <a:ext cx="550" cy="234"/>
            </a:xfrm>
            <a:prstGeom prst="rect">
              <a:avLst/>
            </a:prstGeom>
            <a:solidFill>
              <a:schemeClr val="bg1"/>
            </a:solidFill>
            <a:ln w="12700" cap="sq">
              <a:solidFill>
                <a:schemeClr val="tx1"/>
              </a:solidFill>
              <a:miter lim="800000"/>
              <a:headEnd type="none" w="sm" len="sm"/>
              <a:tailEnd type="none" w="sm" len="sm"/>
            </a:ln>
            <a:effectLst/>
            <a:extLs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wrap="none" anchor="ctr"/>
            <a:lstStyle/>
            <a:p>
              <a:pPr algn="ctr"/>
              <a:r>
                <a:rPr lang="en-US" sz="1200" dirty="0">
                  <a:latin typeface="+mj-lt"/>
                </a:rPr>
                <a:t>Lookup</a:t>
              </a:r>
            </a:p>
            <a:p>
              <a:pPr algn="ctr"/>
              <a:r>
                <a:rPr lang="en-US" sz="1200" dirty="0">
                  <a:latin typeface="+mj-lt"/>
                </a:rPr>
                <a:t>Address</a:t>
              </a:r>
            </a:p>
          </p:txBody>
        </p:sp>
        <p:sp>
          <p:nvSpPr>
            <p:cNvPr id="365573" name="Rectangle 5"/>
            <p:cNvSpPr>
              <a:spLocks noChangeArrowheads="1"/>
            </p:cNvSpPr>
            <p:nvPr/>
          </p:nvSpPr>
          <p:spPr bwMode="auto">
            <a:xfrm>
              <a:off x="1750" y="1014"/>
              <a:ext cx="454" cy="234"/>
            </a:xfrm>
            <a:prstGeom prst="rect">
              <a:avLst/>
            </a:prstGeom>
            <a:solidFill>
              <a:schemeClr val="bg1"/>
            </a:solidFill>
            <a:ln w="12700" cap="sq">
              <a:solidFill>
                <a:schemeClr val="tx1"/>
              </a:solidFill>
              <a:miter lim="800000"/>
              <a:headEnd type="none" w="sm" len="sm"/>
              <a:tailEnd type="none" w="sm" len="sm"/>
            </a:ln>
            <a:effectLst/>
            <a:extLs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wrap="none" anchor="ctr"/>
            <a:lstStyle/>
            <a:p>
              <a:pPr algn="ctr"/>
              <a:r>
                <a:rPr lang="en-US" sz="1200">
                  <a:latin typeface="+mj-lt"/>
                </a:rPr>
                <a:t>Update</a:t>
              </a:r>
            </a:p>
            <a:p>
              <a:pPr algn="ctr"/>
              <a:r>
                <a:rPr lang="en-US" sz="1200">
                  <a:latin typeface="+mj-lt"/>
                </a:rPr>
                <a:t>Header</a:t>
              </a:r>
            </a:p>
          </p:txBody>
        </p:sp>
        <p:sp>
          <p:nvSpPr>
            <p:cNvPr id="365574" name="Text Box 6"/>
            <p:cNvSpPr txBox="1">
              <a:spLocks noChangeArrowheads="1"/>
            </p:cNvSpPr>
            <p:nvPr/>
          </p:nvSpPr>
          <p:spPr bwMode="auto">
            <a:xfrm>
              <a:off x="1248" y="864"/>
              <a:ext cx="97" cy="165"/>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sz="1440" dirty="0">
                <a:latin typeface="+mj-lt"/>
              </a:endParaRPr>
            </a:p>
          </p:txBody>
        </p:sp>
        <p:sp>
          <p:nvSpPr>
            <p:cNvPr id="365585" name="Rectangle 17"/>
            <p:cNvSpPr>
              <a:spLocks noChangeArrowheads="1"/>
            </p:cNvSpPr>
            <p:nvPr/>
          </p:nvSpPr>
          <p:spPr bwMode="auto">
            <a:xfrm>
              <a:off x="1259" y="1433"/>
              <a:ext cx="421" cy="247"/>
            </a:xfrm>
            <a:prstGeom prst="rect">
              <a:avLst/>
            </a:prstGeom>
            <a:solidFill>
              <a:schemeClr val="folHlink"/>
            </a:solidFill>
            <a:ln w="12700" cap="sq">
              <a:solidFill>
                <a:schemeClr val="tx1"/>
              </a:solidFill>
              <a:miter lim="800000"/>
              <a:headEnd type="none" w="sm" len="sm"/>
              <a:tailEnd type="none" w="sm" len="sm"/>
            </a:ln>
            <a:effectLst>
              <a:outerShdw blurRad="63500" dist="107763" dir="2700000" algn="ctr" rotWithShape="0">
                <a:schemeClr val="bg2">
                  <a:alpha val="74998"/>
                </a:schemeClr>
              </a:outerShdw>
            </a:effectLst>
          </p:spPr>
          <p:txBody>
            <a:bodyPr wrap="none" anchor="ctr"/>
            <a:lstStyle/>
            <a:p>
              <a:pPr algn="ctr"/>
              <a:r>
                <a:rPr lang="en-US" sz="1200" dirty="0">
                  <a:latin typeface="+mj-lt"/>
                </a:rPr>
                <a:t>Forwarding</a:t>
              </a:r>
            </a:p>
            <a:p>
              <a:pPr algn="ctr"/>
              <a:r>
                <a:rPr lang="en-US" sz="1200" dirty="0">
                  <a:latin typeface="+mj-lt"/>
                </a:rPr>
                <a:t>Table</a:t>
              </a:r>
            </a:p>
          </p:txBody>
        </p:sp>
        <p:sp>
          <p:nvSpPr>
            <p:cNvPr id="365587" name="Line 19"/>
            <p:cNvSpPr>
              <a:spLocks noChangeShapeType="1"/>
            </p:cNvSpPr>
            <p:nvPr/>
          </p:nvSpPr>
          <p:spPr bwMode="auto">
            <a:xfrm>
              <a:off x="1355" y="1248"/>
              <a:ext cx="0" cy="185"/>
            </a:xfrm>
            <a:prstGeom prst="line">
              <a:avLst/>
            </a:prstGeom>
            <a:noFill/>
            <a:ln w="19050" cap="rnd">
              <a:solidFill>
                <a:schemeClr val="tx1"/>
              </a:solidFill>
              <a:prstDash val="sysDot"/>
              <a:round/>
              <a:headEnd type="none" w="sm" len="sm"/>
              <a:tailEnd type="triangl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sz="4114">
                <a:latin typeface="+mj-lt"/>
              </a:endParaRPr>
            </a:p>
          </p:txBody>
        </p:sp>
        <p:sp>
          <p:nvSpPr>
            <p:cNvPr id="365590" name="Line 22"/>
            <p:cNvSpPr>
              <a:spLocks noChangeShapeType="1"/>
            </p:cNvSpPr>
            <p:nvPr/>
          </p:nvSpPr>
          <p:spPr bwMode="auto">
            <a:xfrm flipH="1" flipV="1">
              <a:off x="1547" y="1248"/>
              <a:ext cx="8" cy="185"/>
            </a:xfrm>
            <a:prstGeom prst="line">
              <a:avLst/>
            </a:prstGeom>
            <a:noFill/>
            <a:ln w="19050" cap="rnd">
              <a:solidFill>
                <a:schemeClr val="tx1"/>
              </a:solidFill>
              <a:prstDash val="sysDot"/>
              <a:round/>
              <a:headEnd type="none" w="sm" len="sm"/>
              <a:tailEnd type="triangl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sz="4114">
                <a:latin typeface="+mj-lt"/>
              </a:endParaRPr>
            </a:p>
          </p:txBody>
        </p:sp>
      </p:grpSp>
      <p:grpSp>
        <p:nvGrpSpPr>
          <p:cNvPr id="365601" name="Group 33"/>
          <p:cNvGrpSpPr>
            <a:grpSpLocks/>
          </p:cNvGrpSpPr>
          <p:nvPr/>
        </p:nvGrpSpPr>
        <p:grpSpPr bwMode="auto">
          <a:xfrm>
            <a:off x="4389120" y="3474720"/>
            <a:ext cx="2468880" cy="1828800"/>
            <a:chOff x="1104" y="816"/>
            <a:chExt cx="1296" cy="960"/>
          </a:xfrm>
        </p:grpSpPr>
        <p:sp>
          <p:nvSpPr>
            <p:cNvPr id="365602" name="Rectangle 34"/>
            <p:cNvSpPr>
              <a:spLocks noChangeArrowheads="1"/>
            </p:cNvSpPr>
            <p:nvPr/>
          </p:nvSpPr>
          <p:spPr bwMode="auto">
            <a:xfrm>
              <a:off x="1104" y="816"/>
              <a:ext cx="1296" cy="960"/>
            </a:xfrm>
            <a:prstGeom prst="rect">
              <a:avLst/>
            </a:prstGeom>
            <a:solidFill>
              <a:schemeClr val="folHlink"/>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a:latin typeface="+mj-lt"/>
              </a:endParaRPr>
            </a:p>
          </p:txBody>
        </p:sp>
        <p:sp>
          <p:nvSpPr>
            <p:cNvPr id="365603" name="Rectangle 35"/>
            <p:cNvSpPr>
              <a:spLocks noChangeArrowheads="1"/>
            </p:cNvSpPr>
            <p:nvPr/>
          </p:nvSpPr>
          <p:spPr bwMode="auto">
            <a:xfrm>
              <a:off x="1200" y="1014"/>
              <a:ext cx="550" cy="234"/>
            </a:xfrm>
            <a:prstGeom prst="rect">
              <a:avLst/>
            </a:prstGeom>
            <a:solidFill>
              <a:schemeClr val="bg1"/>
            </a:solidFill>
            <a:ln w="12700" cap="sq">
              <a:solidFill>
                <a:schemeClr val="tx1"/>
              </a:solidFill>
              <a:miter lim="800000"/>
              <a:headEnd type="none" w="sm" len="sm"/>
              <a:tailEnd type="none" w="sm" len="sm"/>
            </a:ln>
            <a:effectLst/>
            <a:extLs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wrap="none" anchor="ctr"/>
            <a:lstStyle/>
            <a:p>
              <a:pPr algn="ctr"/>
              <a:r>
                <a:rPr lang="en-US" sz="1200" dirty="0">
                  <a:latin typeface="+mj-lt"/>
                </a:rPr>
                <a:t>Lookup</a:t>
              </a:r>
            </a:p>
            <a:p>
              <a:pPr algn="ctr"/>
              <a:r>
                <a:rPr lang="en-US" sz="1200" dirty="0">
                  <a:latin typeface="+mj-lt"/>
                </a:rPr>
                <a:t>Address</a:t>
              </a:r>
            </a:p>
          </p:txBody>
        </p:sp>
        <p:sp>
          <p:nvSpPr>
            <p:cNvPr id="365604" name="Rectangle 36"/>
            <p:cNvSpPr>
              <a:spLocks noChangeArrowheads="1"/>
            </p:cNvSpPr>
            <p:nvPr/>
          </p:nvSpPr>
          <p:spPr bwMode="auto">
            <a:xfrm>
              <a:off x="1750" y="1014"/>
              <a:ext cx="454" cy="234"/>
            </a:xfrm>
            <a:prstGeom prst="rect">
              <a:avLst/>
            </a:prstGeom>
            <a:solidFill>
              <a:schemeClr val="bg1"/>
            </a:solidFill>
            <a:ln w="12700" cap="sq">
              <a:solidFill>
                <a:schemeClr val="tx1"/>
              </a:solidFill>
              <a:miter lim="800000"/>
              <a:headEnd type="none" w="sm" len="sm"/>
              <a:tailEnd type="none" w="sm" len="sm"/>
            </a:ln>
            <a:effectLst/>
            <a:extLs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wrap="none" anchor="ctr"/>
            <a:lstStyle/>
            <a:p>
              <a:pPr algn="ctr"/>
              <a:r>
                <a:rPr lang="en-US" sz="1200">
                  <a:latin typeface="+mj-lt"/>
                </a:rPr>
                <a:t>Update</a:t>
              </a:r>
            </a:p>
            <a:p>
              <a:pPr algn="ctr"/>
              <a:r>
                <a:rPr lang="en-US" sz="1200">
                  <a:latin typeface="+mj-lt"/>
                </a:rPr>
                <a:t>Header</a:t>
              </a:r>
            </a:p>
          </p:txBody>
        </p:sp>
        <p:sp>
          <p:nvSpPr>
            <p:cNvPr id="365605" name="Text Box 37"/>
            <p:cNvSpPr txBox="1">
              <a:spLocks noChangeArrowheads="1"/>
            </p:cNvSpPr>
            <p:nvPr/>
          </p:nvSpPr>
          <p:spPr bwMode="auto">
            <a:xfrm>
              <a:off x="1248" y="864"/>
              <a:ext cx="97" cy="165"/>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sz="1440" dirty="0">
                <a:latin typeface="+mj-lt"/>
              </a:endParaRPr>
            </a:p>
          </p:txBody>
        </p:sp>
        <p:sp>
          <p:nvSpPr>
            <p:cNvPr id="365606" name="Rectangle 38"/>
            <p:cNvSpPr>
              <a:spLocks noChangeArrowheads="1"/>
            </p:cNvSpPr>
            <p:nvPr/>
          </p:nvSpPr>
          <p:spPr bwMode="auto">
            <a:xfrm>
              <a:off x="1259" y="1433"/>
              <a:ext cx="421" cy="247"/>
            </a:xfrm>
            <a:prstGeom prst="rect">
              <a:avLst/>
            </a:prstGeom>
            <a:solidFill>
              <a:schemeClr val="folHlink"/>
            </a:solidFill>
            <a:ln w="12700" cap="sq">
              <a:solidFill>
                <a:schemeClr val="tx1"/>
              </a:solidFill>
              <a:miter lim="800000"/>
              <a:headEnd type="none" w="sm" len="sm"/>
              <a:tailEnd type="none" w="sm" len="sm"/>
            </a:ln>
            <a:effectLst>
              <a:outerShdw blurRad="63500" dist="107763" dir="2700000" algn="ctr" rotWithShape="0">
                <a:schemeClr val="bg2">
                  <a:alpha val="74998"/>
                </a:schemeClr>
              </a:outerShdw>
            </a:effectLst>
          </p:spPr>
          <p:txBody>
            <a:bodyPr wrap="none" anchor="ctr"/>
            <a:lstStyle/>
            <a:p>
              <a:pPr algn="ctr"/>
              <a:r>
                <a:rPr lang="en-US" sz="1200" dirty="0">
                  <a:latin typeface="+mj-lt"/>
                </a:rPr>
                <a:t>Forwarding</a:t>
              </a:r>
            </a:p>
            <a:p>
              <a:pPr algn="ctr"/>
              <a:r>
                <a:rPr lang="en-US" sz="1200" dirty="0">
                  <a:latin typeface="+mj-lt"/>
                </a:rPr>
                <a:t>Table</a:t>
              </a:r>
            </a:p>
          </p:txBody>
        </p:sp>
        <p:sp>
          <p:nvSpPr>
            <p:cNvPr id="365607" name="Line 39"/>
            <p:cNvSpPr>
              <a:spLocks noChangeShapeType="1"/>
            </p:cNvSpPr>
            <p:nvPr/>
          </p:nvSpPr>
          <p:spPr bwMode="auto">
            <a:xfrm>
              <a:off x="1355" y="1248"/>
              <a:ext cx="0" cy="185"/>
            </a:xfrm>
            <a:prstGeom prst="line">
              <a:avLst/>
            </a:prstGeom>
            <a:noFill/>
            <a:ln w="19050" cap="rnd">
              <a:solidFill>
                <a:schemeClr val="tx1"/>
              </a:solidFill>
              <a:prstDash val="sysDot"/>
              <a:round/>
              <a:headEnd type="none" w="sm" len="sm"/>
              <a:tailEnd type="triangl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sz="4114">
                <a:latin typeface="+mj-lt"/>
              </a:endParaRPr>
            </a:p>
          </p:txBody>
        </p:sp>
        <p:sp>
          <p:nvSpPr>
            <p:cNvPr id="365608" name="Line 40"/>
            <p:cNvSpPr>
              <a:spLocks noChangeShapeType="1"/>
            </p:cNvSpPr>
            <p:nvPr/>
          </p:nvSpPr>
          <p:spPr bwMode="auto">
            <a:xfrm flipH="1" flipV="1">
              <a:off x="1547" y="1248"/>
              <a:ext cx="8" cy="185"/>
            </a:xfrm>
            <a:prstGeom prst="line">
              <a:avLst/>
            </a:prstGeom>
            <a:noFill/>
            <a:ln w="19050" cap="rnd">
              <a:solidFill>
                <a:schemeClr val="tx1"/>
              </a:solidFill>
              <a:prstDash val="sysDot"/>
              <a:round/>
              <a:headEnd type="none" w="sm" len="sm"/>
              <a:tailEnd type="triangl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sz="4114">
                <a:latin typeface="+mj-lt"/>
              </a:endParaRPr>
            </a:p>
          </p:txBody>
        </p:sp>
      </p:grpSp>
      <p:grpSp>
        <p:nvGrpSpPr>
          <p:cNvPr id="365609" name="Group 41"/>
          <p:cNvGrpSpPr>
            <a:grpSpLocks/>
          </p:cNvGrpSpPr>
          <p:nvPr/>
        </p:nvGrpSpPr>
        <p:grpSpPr bwMode="auto">
          <a:xfrm>
            <a:off x="4389120" y="5943600"/>
            <a:ext cx="2468880" cy="1828800"/>
            <a:chOff x="1104" y="816"/>
            <a:chExt cx="1296" cy="960"/>
          </a:xfrm>
        </p:grpSpPr>
        <p:sp>
          <p:nvSpPr>
            <p:cNvPr id="365610" name="Rectangle 42"/>
            <p:cNvSpPr>
              <a:spLocks noChangeArrowheads="1"/>
            </p:cNvSpPr>
            <p:nvPr/>
          </p:nvSpPr>
          <p:spPr bwMode="auto">
            <a:xfrm>
              <a:off x="1104" y="816"/>
              <a:ext cx="1296" cy="960"/>
            </a:xfrm>
            <a:prstGeom prst="rect">
              <a:avLst/>
            </a:prstGeom>
            <a:solidFill>
              <a:schemeClr val="folHlink"/>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a:latin typeface="+mj-lt"/>
              </a:endParaRPr>
            </a:p>
          </p:txBody>
        </p:sp>
        <p:sp>
          <p:nvSpPr>
            <p:cNvPr id="365611" name="Rectangle 43"/>
            <p:cNvSpPr>
              <a:spLocks noChangeArrowheads="1"/>
            </p:cNvSpPr>
            <p:nvPr/>
          </p:nvSpPr>
          <p:spPr bwMode="auto">
            <a:xfrm>
              <a:off x="1200" y="1014"/>
              <a:ext cx="550" cy="234"/>
            </a:xfrm>
            <a:prstGeom prst="rect">
              <a:avLst/>
            </a:prstGeom>
            <a:solidFill>
              <a:schemeClr val="bg1"/>
            </a:solidFill>
            <a:ln w="12700" cap="sq">
              <a:solidFill>
                <a:schemeClr val="tx1"/>
              </a:solidFill>
              <a:miter lim="800000"/>
              <a:headEnd type="none" w="sm" len="sm"/>
              <a:tailEnd type="none" w="sm" len="sm"/>
            </a:ln>
            <a:effectLst/>
            <a:extLs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wrap="none" anchor="ctr"/>
            <a:lstStyle/>
            <a:p>
              <a:pPr algn="ctr"/>
              <a:r>
                <a:rPr lang="en-US" sz="1200" dirty="0">
                  <a:latin typeface="+mj-lt"/>
                </a:rPr>
                <a:t>Lookup</a:t>
              </a:r>
            </a:p>
            <a:p>
              <a:pPr algn="ctr"/>
              <a:r>
                <a:rPr lang="en-US" sz="1200" dirty="0">
                  <a:latin typeface="+mj-lt"/>
                </a:rPr>
                <a:t>Address</a:t>
              </a:r>
            </a:p>
          </p:txBody>
        </p:sp>
        <p:sp>
          <p:nvSpPr>
            <p:cNvPr id="365612" name="Rectangle 44"/>
            <p:cNvSpPr>
              <a:spLocks noChangeArrowheads="1"/>
            </p:cNvSpPr>
            <p:nvPr/>
          </p:nvSpPr>
          <p:spPr bwMode="auto">
            <a:xfrm>
              <a:off x="1750" y="1014"/>
              <a:ext cx="454" cy="234"/>
            </a:xfrm>
            <a:prstGeom prst="rect">
              <a:avLst/>
            </a:prstGeom>
            <a:solidFill>
              <a:schemeClr val="bg1"/>
            </a:solidFill>
            <a:ln w="12700" cap="sq">
              <a:solidFill>
                <a:schemeClr val="tx1"/>
              </a:solidFill>
              <a:miter lim="800000"/>
              <a:headEnd type="none" w="sm" len="sm"/>
              <a:tailEnd type="none" w="sm" len="sm"/>
            </a:ln>
            <a:effectLst/>
            <a:extLs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wrap="none" anchor="ctr"/>
            <a:lstStyle/>
            <a:p>
              <a:pPr algn="ctr"/>
              <a:r>
                <a:rPr lang="en-US" sz="1200">
                  <a:latin typeface="+mj-lt"/>
                </a:rPr>
                <a:t>Update</a:t>
              </a:r>
            </a:p>
            <a:p>
              <a:pPr algn="ctr"/>
              <a:r>
                <a:rPr lang="en-US" sz="1200">
                  <a:latin typeface="+mj-lt"/>
                </a:rPr>
                <a:t>Header</a:t>
              </a:r>
            </a:p>
          </p:txBody>
        </p:sp>
        <p:sp>
          <p:nvSpPr>
            <p:cNvPr id="365613" name="Text Box 45"/>
            <p:cNvSpPr txBox="1">
              <a:spLocks noChangeArrowheads="1"/>
            </p:cNvSpPr>
            <p:nvPr/>
          </p:nvSpPr>
          <p:spPr bwMode="auto">
            <a:xfrm>
              <a:off x="1248" y="864"/>
              <a:ext cx="97" cy="165"/>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sz="1440" dirty="0">
                <a:latin typeface="+mj-lt"/>
              </a:endParaRPr>
            </a:p>
          </p:txBody>
        </p:sp>
        <p:sp>
          <p:nvSpPr>
            <p:cNvPr id="365614" name="Rectangle 46"/>
            <p:cNvSpPr>
              <a:spLocks noChangeArrowheads="1"/>
            </p:cNvSpPr>
            <p:nvPr/>
          </p:nvSpPr>
          <p:spPr bwMode="auto">
            <a:xfrm>
              <a:off x="1259" y="1433"/>
              <a:ext cx="421" cy="247"/>
            </a:xfrm>
            <a:prstGeom prst="rect">
              <a:avLst/>
            </a:prstGeom>
            <a:solidFill>
              <a:schemeClr val="folHlink"/>
            </a:solidFill>
            <a:ln w="12700" cap="sq">
              <a:solidFill>
                <a:schemeClr val="tx1"/>
              </a:solidFill>
              <a:miter lim="800000"/>
              <a:headEnd type="none" w="sm" len="sm"/>
              <a:tailEnd type="none" w="sm" len="sm"/>
            </a:ln>
            <a:effectLst>
              <a:outerShdw blurRad="63500" dist="107763" dir="2700000" algn="ctr" rotWithShape="0">
                <a:schemeClr val="bg2">
                  <a:alpha val="74998"/>
                </a:schemeClr>
              </a:outerShdw>
            </a:effectLst>
          </p:spPr>
          <p:txBody>
            <a:bodyPr wrap="none" anchor="ctr"/>
            <a:lstStyle/>
            <a:p>
              <a:pPr algn="ctr"/>
              <a:r>
                <a:rPr lang="en-US" sz="1200" dirty="0">
                  <a:latin typeface="+mj-lt"/>
                </a:rPr>
                <a:t>Forwarding</a:t>
              </a:r>
            </a:p>
            <a:p>
              <a:pPr algn="ctr"/>
              <a:r>
                <a:rPr lang="en-US" sz="1200" dirty="0">
                  <a:latin typeface="+mj-lt"/>
                </a:rPr>
                <a:t>Table</a:t>
              </a:r>
            </a:p>
          </p:txBody>
        </p:sp>
        <p:sp>
          <p:nvSpPr>
            <p:cNvPr id="365615" name="Line 47"/>
            <p:cNvSpPr>
              <a:spLocks noChangeShapeType="1"/>
            </p:cNvSpPr>
            <p:nvPr/>
          </p:nvSpPr>
          <p:spPr bwMode="auto">
            <a:xfrm>
              <a:off x="1355" y="1248"/>
              <a:ext cx="0" cy="185"/>
            </a:xfrm>
            <a:prstGeom prst="line">
              <a:avLst/>
            </a:prstGeom>
            <a:noFill/>
            <a:ln w="19050" cap="rnd">
              <a:solidFill>
                <a:schemeClr val="tx1"/>
              </a:solidFill>
              <a:prstDash val="sysDot"/>
              <a:round/>
              <a:headEnd type="none" w="sm" len="sm"/>
              <a:tailEnd type="triangl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sz="4114">
                <a:latin typeface="+mj-lt"/>
              </a:endParaRPr>
            </a:p>
          </p:txBody>
        </p:sp>
        <p:sp>
          <p:nvSpPr>
            <p:cNvPr id="365616" name="Line 48"/>
            <p:cNvSpPr>
              <a:spLocks noChangeShapeType="1"/>
            </p:cNvSpPr>
            <p:nvPr/>
          </p:nvSpPr>
          <p:spPr bwMode="auto">
            <a:xfrm flipH="1" flipV="1">
              <a:off x="1547" y="1248"/>
              <a:ext cx="8" cy="185"/>
            </a:xfrm>
            <a:prstGeom prst="line">
              <a:avLst/>
            </a:prstGeom>
            <a:noFill/>
            <a:ln w="19050" cap="rnd">
              <a:solidFill>
                <a:schemeClr val="tx1"/>
              </a:solidFill>
              <a:prstDash val="sysDot"/>
              <a:round/>
              <a:headEnd type="none" w="sm" len="sm"/>
              <a:tailEnd type="triangl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sz="4114">
                <a:latin typeface="+mj-lt"/>
              </a:endParaRPr>
            </a:p>
          </p:txBody>
        </p:sp>
      </p:grpSp>
      <p:sp>
        <p:nvSpPr>
          <p:cNvPr id="365617" name="Line 49"/>
          <p:cNvSpPr>
            <a:spLocks noChangeShapeType="1"/>
          </p:cNvSpPr>
          <p:nvPr/>
        </p:nvSpPr>
        <p:spPr bwMode="auto">
          <a:xfrm>
            <a:off x="5029200" y="5394960"/>
            <a:ext cx="0" cy="548640"/>
          </a:xfrm>
          <a:prstGeom prst="line">
            <a:avLst/>
          </a:prstGeom>
          <a:noFill/>
          <a:ln w="38100" cap="rnd">
            <a:solidFill>
              <a:schemeClr val="tx1"/>
            </a:solidFill>
            <a:prstDash val="sysDot"/>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sz="4114">
              <a:latin typeface="+mj-lt"/>
            </a:endParaRPr>
          </a:p>
        </p:txBody>
      </p:sp>
      <p:sp>
        <p:nvSpPr>
          <p:cNvPr id="365618" name="Line 50"/>
          <p:cNvSpPr>
            <a:spLocks noChangeShapeType="1"/>
          </p:cNvSpPr>
          <p:nvPr/>
        </p:nvSpPr>
        <p:spPr bwMode="auto">
          <a:xfrm>
            <a:off x="6217920" y="5394960"/>
            <a:ext cx="0" cy="548640"/>
          </a:xfrm>
          <a:prstGeom prst="line">
            <a:avLst/>
          </a:prstGeom>
          <a:noFill/>
          <a:ln w="38100" cap="rnd">
            <a:solidFill>
              <a:schemeClr val="tx1"/>
            </a:solidFill>
            <a:prstDash val="sysDot"/>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sz="4114">
              <a:latin typeface="+mj-lt"/>
            </a:endParaRPr>
          </a:p>
        </p:txBody>
      </p:sp>
      <p:sp>
        <p:nvSpPr>
          <p:cNvPr id="365576" name="Line 8"/>
          <p:cNvSpPr>
            <a:spLocks noChangeShapeType="1"/>
          </p:cNvSpPr>
          <p:nvPr/>
        </p:nvSpPr>
        <p:spPr bwMode="auto">
          <a:xfrm>
            <a:off x="2468880" y="2194560"/>
            <a:ext cx="2103120" cy="0"/>
          </a:xfrm>
          <a:prstGeom prst="line">
            <a:avLst/>
          </a:prstGeom>
          <a:noFill/>
          <a:ln w="38100" cap="sq">
            <a:solidFill>
              <a:schemeClr val="tx2"/>
            </a:solidFill>
            <a:round/>
            <a:headEnd type="none" w="sm" len="sm"/>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sz="4114">
              <a:latin typeface="+mj-lt"/>
            </a:endParaRPr>
          </a:p>
        </p:txBody>
      </p:sp>
      <p:sp>
        <p:nvSpPr>
          <p:cNvPr id="365619" name="Line 51"/>
          <p:cNvSpPr>
            <a:spLocks noChangeShapeType="1"/>
          </p:cNvSpPr>
          <p:nvPr/>
        </p:nvSpPr>
        <p:spPr bwMode="auto">
          <a:xfrm>
            <a:off x="2468880" y="4114800"/>
            <a:ext cx="2103120" cy="0"/>
          </a:xfrm>
          <a:prstGeom prst="line">
            <a:avLst/>
          </a:prstGeom>
          <a:noFill/>
          <a:ln w="38100" cap="sq">
            <a:solidFill>
              <a:schemeClr val="tx2"/>
            </a:solidFill>
            <a:round/>
            <a:headEnd type="none" w="sm" len="sm"/>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sz="4114">
              <a:latin typeface="+mj-lt"/>
            </a:endParaRPr>
          </a:p>
        </p:txBody>
      </p:sp>
      <p:sp>
        <p:nvSpPr>
          <p:cNvPr id="365622" name="Line 54"/>
          <p:cNvSpPr>
            <a:spLocks noChangeShapeType="1"/>
          </p:cNvSpPr>
          <p:nvPr/>
        </p:nvSpPr>
        <p:spPr bwMode="auto">
          <a:xfrm>
            <a:off x="2468880" y="6583680"/>
            <a:ext cx="2103120" cy="0"/>
          </a:xfrm>
          <a:prstGeom prst="line">
            <a:avLst/>
          </a:prstGeom>
          <a:noFill/>
          <a:ln w="38100" cap="sq">
            <a:solidFill>
              <a:schemeClr val="tx2"/>
            </a:solidFill>
            <a:round/>
            <a:headEnd type="none" w="sm" len="sm"/>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sz="4114">
              <a:latin typeface="+mj-lt"/>
            </a:endParaRPr>
          </a:p>
        </p:txBody>
      </p:sp>
      <p:sp>
        <p:nvSpPr>
          <p:cNvPr id="365627" name="Rectangle 59"/>
          <p:cNvSpPr>
            <a:spLocks noChangeArrowheads="1"/>
          </p:cNvSpPr>
          <p:nvPr/>
        </p:nvSpPr>
        <p:spPr bwMode="auto">
          <a:xfrm>
            <a:off x="8229600" y="1554480"/>
            <a:ext cx="2468880" cy="1828800"/>
          </a:xfrm>
          <a:prstGeom prst="rect">
            <a:avLst/>
          </a:prstGeom>
          <a:solidFill>
            <a:schemeClr val="folHlink"/>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a:latin typeface="+mj-lt"/>
            </a:endParaRPr>
          </a:p>
        </p:txBody>
      </p:sp>
      <p:sp>
        <p:nvSpPr>
          <p:cNvPr id="365592" name="Rectangle 24"/>
          <p:cNvSpPr>
            <a:spLocks noChangeArrowheads="1"/>
          </p:cNvSpPr>
          <p:nvPr/>
        </p:nvSpPr>
        <p:spPr bwMode="auto">
          <a:xfrm>
            <a:off x="8961120" y="1737360"/>
            <a:ext cx="1074420" cy="600076"/>
          </a:xfrm>
          <a:prstGeom prst="rect">
            <a:avLst/>
          </a:prstGeom>
          <a:solidFill>
            <a:schemeClr val="bg1"/>
          </a:solidFill>
          <a:ln w="12700" cap="sq">
            <a:solidFill>
              <a:schemeClr val="tx1"/>
            </a:solidFill>
            <a:miter lim="800000"/>
            <a:headEnd type="none" w="sm" len="sm"/>
            <a:tailEnd type="none" w="sm" len="sm"/>
          </a:ln>
          <a:effectLst/>
          <a:extLs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wrap="none" anchor="ctr"/>
          <a:lstStyle/>
          <a:p>
            <a:pPr algn="ctr"/>
            <a:r>
              <a:rPr lang="en-US" sz="1680" dirty="0">
                <a:latin typeface="+mj-lt"/>
              </a:rPr>
              <a:t>Queue</a:t>
            </a:r>
          </a:p>
          <a:p>
            <a:pPr algn="ctr"/>
            <a:r>
              <a:rPr lang="en-US" sz="1680" dirty="0">
                <a:latin typeface="+mj-lt"/>
              </a:rPr>
              <a:t>Packet</a:t>
            </a:r>
          </a:p>
        </p:txBody>
      </p:sp>
      <p:sp>
        <p:nvSpPr>
          <p:cNvPr id="365594" name="Rectangle 26"/>
          <p:cNvSpPr>
            <a:spLocks noChangeArrowheads="1"/>
          </p:cNvSpPr>
          <p:nvPr/>
        </p:nvSpPr>
        <p:spPr bwMode="auto">
          <a:xfrm>
            <a:off x="9084946" y="2714626"/>
            <a:ext cx="790574" cy="485774"/>
          </a:xfrm>
          <a:prstGeom prst="rect">
            <a:avLst/>
          </a:prstGeom>
          <a:solidFill>
            <a:schemeClr val="folHlink"/>
          </a:solidFill>
          <a:ln w="12700" cap="sq">
            <a:solidFill>
              <a:schemeClr val="tx1"/>
            </a:solidFill>
            <a:miter lim="800000"/>
            <a:headEnd type="none" w="sm" len="sm"/>
            <a:tailEnd type="none" w="sm" len="sm"/>
          </a:ln>
          <a:effectLst>
            <a:outerShdw blurRad="63500" dist="107763" dir="2700000" algn="ctr" rotWithShape="0">
              <a:schemeClr val="bg2">
                <a:alpha val="74998"/>
              </a:schemeClr>
            </a:outerShdw>
          </a:effectLst>
        </p:spPr>
        <p:txBody>
          <a:bodyPr wrap="none" anchor="ctr"/>
          <a:lstStyle/>
          <a:p>
            <a:pPr algn="ctr"/>
            <a:r>
              <a:rPr lang="en-US" sz="1200">
                <a:latin typeface="+mj-lt"/>
              </a:rPr>
              <a:t>Buffer</a:t>
            </a:r>
          </a:p>
          <a:p>
            <a:pPr algn="ctr"/>
            <a:r>
              <a:rPr lang="en-US" sz="1200">
                <a:latin typeface="+mj-lt"/>
              </a:rPr>
              <a:t>Memory</a:t>
            </a:r>
          </a:p>
        </p:txBody>
      </p:sp>
      <p:sp>
        <p:nvSpPr>
          <p:cNvPr id="365595" name="Line 27"/>
          <p:cNvSpPr>
            <a:spLocks noChangeShapeType="1"/>
          </p:cNvSpPr>
          <p:nvPr/>
        </p:nvSpPr>
        <p:spPr bwMode="auto">
          <a:xfrm>
            <a:off x="9201150" y="2352676"/>
            <a:ext cx="0" cy="361950"/>
          </a:xfrm>
          <a:prstGeom prst="line">
            <a:avLst/>
          </a:prstGeom>
          <a:noFill/>
          <a:ln w="28575">
            <a:solidFill>
              <a:schemeClr val="tx2"/>
            </a:solidFill>
            <a:round/>
            <a:headEnd type="none" w="sm" len="sm"/>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sz="4114">
              <a:latin typeface="+mj-lt"/>
            </a:endParaRPr>
          </a:p>
        </p:txBody>
      </p:sp>
      <p:sp>
        <p:nvSpPr>
          <p:cNvPr id="365596" name="Line 28"/>
          <p:cNvSpPr>
            <a:spLocks noChangeShapeType="1"/>
          </p:cNvSpPr>
          <p:nvPr/>
        </p:nvSpPr>
        <p:spPr bwMode="auto">
          <a:xfrm flipV="1">
            <a:off x="9736456" y="2352676"/>
            <a:ext cx="0" cy="360044"/>
          </a:xfrm>
          <a:prstGeom prst="line">
            <a:avLst/>
          </a:prstGeom>
          <a:noFill/>
          <a:ln w="28575">
            <a:solidFill>
              <a:schemeClr val="tx2"/>
            </a:solidFill>
            <a:round/>
            <a:headEnd type="none" w="sm" len="sm"/>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sz="4114">
              <a:latin typeface="+mj-lt"/>
            </a:endParaRPr>
          </a:p>
        </p:txBody>
      </p:sp>
      <p:sp>
        <p:nvSpPr>
          <p:cNvPr id="365634" name="Line 66"/>
          <p:cNvSpPr>
            <a:spLocks noChangeShapeType="1"/>
          </p:cNvSpPr>
          <p:nvPr/>
        </p:nvSpPr>
        <p:spPr bwMode="auto">
          <a:xfrm>
            <a:off x="10058400" y="2103120"/>
            <a:ext cx="1737360" cy="0"/>
          </a:xfrm>
          <a:prstGeom prst="line">
            <a:avLst/>
          </a:prstGeom>
          <a:noFill/>
          <a:ln w="38100" cap="sq">
            <a:solidFill>
              <a:schemeClr val="tx2"/>
            </a:solidFill>
            <a:round/>
            <a:headEnd type="none" w="sm" len="sm"/>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sz="4114">
              <a:latin typeface="+mj-lt"/>
            </a:endParaRPr>
          </a:p>
        </p:txBody>
      </p:sp>
      <p:sp>
        <p:nvSpPr>
          <p:cNvPr id="365637" name="Rectangle 69"/>
          <p:cNvSpPr>
            <a:spLocks noChangeArrowheads="1"/>
          </p:cNvSpPr>
          <p:nvPr/>
        </p:nvSpPr>
        <p:spPr bwMode="auto">
          <a:xfrm>
            <a:off x="8229600" y="3474720"/>
            <a:ext cx="2468880" cy="1828800"/>
          </a:xfrm>
          <a:prstGeom prst="rect">
            <a:avLst/>
          </a:prstGeom>
          <a:solidFill>
            <a:schemeClr val="folHlink"/>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a:latin typeface="+mj-lt"/>
            </a:endParaRPr>
          </a:p>
        </p:txBody>
      </p:sp>
      <p:sp>
        <p:nvSpPr>
          <p:cNvPr id="365638" name="Rectangle 70"/>
          <p:cNvSpPr>
            <a:spLocks noChangeArrowheads="1"/>
          </p:cNvSpPr>
          <p:nvPr/>
        </p:nvSpPr>
        <p:spPr bwMode="auto">
          <a:xfrm>
            <a:off x="8961120" y="3657600"/>
            <a:ext cx="1074420" cy="600076"/>
          </a:xfrm>
          <a:prstGeom prst="rect">
            <a:avLst/>
          </a:prstGeom>
          <a:solidFill>
            <a:schemeClr val="bg1"/>
          </a:solidFill>
          <a:ln w="12700" cap="sq">
            <a:solidFill>
              <a:schemeClr val="tx1"/>
            </a:solidFill>
            <a:miter lim="800000"/>
            <a:headEnd type="none" w="sm" len="sm"/>
            <a:tailEnd type="none" w="sm" len="sm"/>
          </a:ln>
          <a:effectLst/>
          <a:extLs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wrap="none" anchor="ctr"/>
          <a:lstStyle/>
          <a:p>
            <a:pPr algn="ctr"/>
            <a:r>
              <a:rPr lang="en-US" sz="1680" dirty="0">
                <a:latin typeface="+mj-lt"/>
              </a:rPr>
              <a:t>Queue</a:t>
            </a:r>
          </a:p>
          <a:p>
            <a:pPr algn="ctr"/>
            <a:r>
              <a:rPr lang="en-US" sz="1680" dirty="0">
                <a:latin typeface="+mj-lt"/>
              </a:rPr>
              <a:t>Packet</a:t>
            </a:r>
          </a:p>
        </p:txBody>
      </p:sp>
      <p:sp>
        <p:nvSpPr>
          <p:cNvPr id="365639" name="Rectangle 71"/>
          <p:cNvSpPr>
            <a:spLocks noChangeArrowheads="1"/>
          </p:cNvSpPr>
          <p:nvPr/>
        </p:nvSpPr>
        <p:spPr bwMode="auto">
          <a:xfrm>
            <a:off x="9084946" y="4634866"/>
            <a:ext cx="790574" cy="485774"/>
          </a:xfrm>
          <a:prstGeom prst="rect">
            <a:avLst/>
          </a:prstGeom>
          <a:solidFill>
            <a:schemeClr val="folHlink"/>
          </a:solidFill>
          <a:ln w="12700" cap="sq">
            <a:solidFill>
              <a:schemeClr val="tx1"/>
            </a:solidFill>
            <a:miter lim="800000"/>
            <a:headEnd type="none" w="sm" len="sm"/>
            <a:tailEnd type="none" w="sm" len="sm"/>
          </a:ln>
          <a:effectLst>
            <a:outerShdw blurRad="63500" dist="107763" dir="2700000" algn="ctr" rotWithShape="0">
              <a:schemeClr val="bg2">
                <a:alpha val="74998"/>
              </a:schemeClr>
            </a:outerShdw>
          </a:effectLst>
        </p:spPr>
        <p:txBody>
          <a:bodyPr wrap="none" anchor="ctr"/>
          <a:lstStyle/>
          <a:p>
            <a:pPr algn="ctr"/>
            <a:r>
              <a:rPr lang="en-US" sz="1200">
                <a:latin typeface="+mj-lt"/>
              </a:rPr>
              <a:t>Buffer</a:t>
            </a:r>
          </a:p>
          <a:p>
            <a:pPr algn="ctr"/>
            <a:r>
              <a:rPr lang="en-US" sz="1200">
                <a:latin typeface="+mj-lt"/>
              </a:rPr>
              <a:t>Memory</a:t>
            </a:r>
          </a:p>
        </p:txBody>
      </p:sp>
      <p:sp>
        <p:nvSpPr>
          <p:cNvPr id="365640" name="Line 72"/>
          <p:cNvSpPr>
            <a:spLocks noChangeShapeType="1"/>
          </p:cNvSpPr>
          <p:nvPr/>
        </p:nvSpPr>
        <p:spPr bwMode="auto">
          <a:xfrm>
            <a:off x="9201150" y="4272916"/>
            <a:ext cx="0" cy="361950"/>
          </a:xfrm>
          <a:prstGeom prst="line">
            <a:avLst/>
          </a:prstGeom>
          <a:noFill/>
          <a:ln w="28575">
            <a:solidFill>
              <a:schemeClr val="tx2"/>
            </a:solidFill>
            <a:round/>
            <a:headEnd type="none" w="sm" len="sm"/>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sz="4114">
              <a:latin typeface="+mj-lt"/>
            </a:endParaRPr>
          </a:p>
        </p:txBody>
      </p:sp>
      <p:sp>
        <p:nvSpPr>
          <p:cNvPr id="365641" name="Line 73"/>
          <p:cNvSpPr>
            <a:spLocks noChangeShapeType="1"/>
          </p:cNvSpPr>
          <p:nvPr/>
        </p:nvSpPr>
        <p:spPr bwMode="auto">
          <a:xfrm flipV="1">
            <a:off x="9736456" y="4272916"/>
            <a:ext cx="0" cy="360044"/>
          </a:xfrm>
          <a:prstGeom prst="line">
            <a:avLst/>
          </a:prstGeom>
          <a:noFill/>
          <a:ln w="28575">
            <a:solidFill>
              <a:schemeClr val="tx2"/>
            </a:solidFill>
            <a:round/>
            <a:headEnd type="none" w="sm" len="sm"/>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sz="4114">
              <a:latin typeface="+mj-lt"/>
            </a:endParaRPr>
          </a:p>
        </p:txBody>
      </p:sp>
      <p:sp>
        <p:nvSpPr>
          <p:cNvPr id="365642" name="Line 74"/>
          <p:cNvSpPr>
            <a:spLocks noChangeShapeType="1"/>
          </p:cNvSpPr>
          <p:nvPr/>
        </p:nvSpPr>
        <p:spPr bwMode="auto">
          <a:xfrm>
            <a:off x="10058400" y="4023360"/>
            <a:ext cx="1828800" cy="0"/>
          </a:xfrm>
          <a:prstGeom prst="line">
            <a:avLst/>
          </a:prstGeom>
          <a:noFill/>
          <a:ln w="38100" cap="sq">
            <a:solidFill>
              <a:schemeClr val="tx2"/>
            </a:solidFill>
            <a:round/>
            <a:headEnd type="none" w="sm" len="sm"/>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sz="4114">
              <a:latin typeface="+mj-lt"/>
            </a:endParaRPr>
          </a:p>
        </p:txBody>
      </p:sp>
      <p:sp>
        <p:nvSpPr>
          <p:cNvPr id="365645" name="Rectangle 77"/>
          <p:cNvSpPr>
            <a:spLocks noChangeArrowheads="1"/>
          </p:cNvSpPr>
          <p:nvPr/>
        </p:nvSpPr>
        <p:spPr bwMode="auto">
          <a:xfrm>
            <a:off x="8229600" y="5943600"/>
            <a:ext cx="2468880" cy="1828800"/>
          </a:xfrm>
          <a:prstGeom prst="rect">
            <a:avLst/>
          </a:prstGeom>
          <a:solidFill>
            <a:schemeClr val="folHlink"/>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a:latin typeface="+mj-lt"/>
            </a:endParaRPr>
          </a:p>
        </p:txBody>
      </p:sp>
      <p:sp>
        <p:nvSpPr>
          <p:cNvPr id="365646" name="Rectangle 78"/>
          <p:cNvSpPr>
            <a:spLocks noChangeArrowheads="1"/>
          </p:cNvSpPr>
          <p:nvPr/>
        </p:nvSpPr>
        <p:spPr bwMode="auto">
          <a:xfrm>
            <a:off x="8961120" y="6126480"/>
            <a:ext cx="1074420" cy="600076"/>
          </a:xfrm>
          <a:prstGeom prst="rect">
            <a:avLst/>
          </a:prstGeom>
          <a:solidFill>
            <a:schemeClr val="bg1"/>
          </a:solidFill>
          <a:ln w="12700" cap="sq">
            <a:solidFill>
              <a:schemeClr val="tx1"/>
            </a:solidFill>
            <a:miter lim="800000"/>
            <a:headEnd type="none" w="sm" len="sm"/>
            <a:tailEnd type="none" w="sm" len="sm"/>
          </a:ln>
          <a:effectLst/>
          <a:extLs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wrap="none" anchor="ctr"/>
          <a:lstStyle/>
          <a:p>
            <a:pPr algn="ctr"/>
            <a:r>
              <a:rPr lang="en-US" sz="1680" dirty="0">
                <a:latin typeface="+mj-lt"/>
              </a:rPr>
              <a:t>Queue</a:t>
            </a:r>
          </a:p>
          <a:p>
            <a:pPr algn="ctr"/>
            <a:r>
              <a:rPr lang="en-US" sz="1680" dirty="0">
                <a:latin typeface="+mj-lt"/>
              </a:rPr>
              <a:t>Packet</a:t>
            </a:r>
          </a:p>
        </p:txBody>
      </p:sp>
      <p:sp>
        <p:nvSpPr>
          <p:cNvPr id="365647" name="Rectangle 79"/>
          <p:cNvSpPr>
            <a:spLocks noChangeArrowheads="1"/>
          </p:cNvSpPr>
          <p:nvPr/>
        </p:nvSpPr>
        <p:spPr bwMode="auto">
          <a:xfrm>
            <a:off x="9084946" y="7103746"/>
            <a:ext cx="790574" cy="485774"/>
          </a:xfrm>
          <a:prstGeom prst="rect">
            <a:avLst/>
          </a:prstGeom>
          <a:solidFill>
            <a:schemeClr val="folHlink"/>
          </a:solidFill>
          <a:ln w="12700" cap="sq">
            <a:solidFill>
              <a:schemeClr val="tx1"/>
            </a:solidFill>
            <a:miter lim="800000"/>
            <a:headEnd type="none" w="sm" len="sm"/>
            <a:tailEnd type="none" w="sm" len="sm"/>
          </a:ln>
          <a:effectLst>
            <a:outerShdw blurRad="63500" dist="107763" dir="2700000" algn="ctr" rotWithShape="0">
              <a:schemeClr val="bg2">
                <a:alpha val="74998"/>
              </a:schemeClr>
            </a:outerShdw>
          </a:effectLst>
        </p:spPr>
        <p:txBody>
          <a:bodyPr wrap="none" anchor="ctr"/>
          <a:lstStyle/>
          <a:p>
            <a:pPr algn="ctr"/>
            <a:r>
              <a:rPr lang="en-US" sz="1200">
                <a:latin typeface="+mj-lt"/>
              </a:rPr>
              <a:t>Buffer</a:t>
            </a:r>
          </a:p>
          <a:p>
            <a:pPr algn="ctr"/>
            <a:r>
              <a:rPr lang="en-US" sz="1200">
                <a:latin typeface="+mj-lt"/>
              </a:rPr>
              <a:t>Memory</a:t>
            </a:r>
          </a:p>
        </p:txBody>
      </p:sp>
      <p:sp>
        <p:nvSpPr>
          <p:cNvPr id="365648" name="Line 80"/>
          <p:cNvSpPr>
            <a:spLocks noChangeShapeType="1"/>
          </p:cNvSpPr>
          <p:nvPr/>
        </p:nvSpPr>
        <p:spPr bwMode="auto">
          <a:xfrm>
            <a:off x="9201150" y="6741796"/>
            <a:ext cx="0" cy="361950"/>
          </a:xfrm>
          <a:prstGeom prst="line">
            <a:avLst/>
          </a:prstGeom>
          <a:noFill/>
          <a:ln w="28575">
            <a:solidFill>
              <a:schemeClr val="tx2"/>
            </a:solidFill>
            <a:round/>
            <a:headEnd type="none" w="sm" len="sm"/>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sz="4114">
              <a:latin typeface="+mj-lt"/>
            </a:endParaRPr>
          </a:p>
        </p:txBody>
      </p:sp>
      <p:sp>
        <p:nvSpPr>
          <p:cNvPr id="365649" name="Line 81"/>
          <p:cNvSpPr>
            <a:spLocks noChangeShapeType="1"/>
          </p:cNvSpPr>
          <p:nvPr/>
        </p:nvSpPr>
        <p:spPr bwMode="auto">
          <a:xfrm flipV="1">
            <a:off x="9736456" y="6741796"/>
            <a:ext cx="0" cy="360044"/>
          </a:xfrm>
          <a:prstGeom prst="line">
            <a:avLst/>
          </a:prstGeom>
          <a:noFill/>
          <a:ln w="28575">
            <a:solidFill>
              <a:schemeClr val="tx2"/>
            </a:solidFill>
            <a:round/>
            <a:headEnd type="none" w="sm" len="sm"/>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sz="4114">
              <a:latin typeface="+mj-lt"/>
            </a:endParaRPr>
          </a:p>
        </p:txBody>
      </p:sp>
      <p:sp>
        <p:nvSpPr>
          <p:cNvPr id="365650" name="Line 82"/>
          <p:cNvSpPr>
            <a:spLocks noChangeShapeType="1"/>
          </p:cNvSpPr>
          <p:nvPr/>
        </p:nvSpPr>
        <p:spPr bwMode="auto">
          <a:xfrm>
            <a:off x="10058400" y="6492240"/>
            <a:ext cx="1828800" cy="0"/>
          </a:xfrm>
          <a:prstGeom prst="line">
            <a:avLst/>
          </a:prstGeom>
          <a:noFill/>
          <a:ln w="38100" cap="sq">
            <a:solidFill>
              <a:schemeClr val="tx2"/>
            </a:solidFill>
            <a:round/>
            <a:headEnd type="none" w="sm" len="sm"/>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sz="4114">
              <a:latin typeface="+mj-lt"/>
            </a:endParaRPr>
          </a:p>
        </p:txBody>
      </p:sp>
      <p:sp>
        <p:nvSpPr>
          <p:cNvPr id="365653" name="Line 85"/>
          <p:cNvSpPr>
            <a:spLocks noChangeShapeType="1"/>
          </p:cNvSpPr>
          <p:nvPr/>
        </p:nvSpPr>
        <p:spPr bwMode="auto">
          <a:xfrm>
            <a:off x="8869680" y="5394960"/>
            <a:ext cx="0" cy="548640"/>
          </a:xfrm>
          <a:prstGeom prst="line">
            <a:avLst/>
          </a:prstGeom>
          <a:noFill/>
          <a:ln w="38100" cap="rnd">
            <a:solidFill>
              <a:schemeClr val="tx1"/>
            </a:solidFill>
            <a:prstDash val="sysDot"/>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sz="4114">
              <a:latin typeface="+mj-lt"/>
            </a:endParaRPr>
          </a:p>
        </p:txBody>
      </p:sp>
      <p:sp>
        <p:nvSpPr>
          <p:cNvPr id="365654" name="Line 86"/>
          <p:cNvSpPr>
            <a:spLocks noChangeShapeType="1"/>
          </p:cNvSpPr>
          <p:nvPr/>
        </p:nvSpPr>
        <p:spPr bwMode="auto">
          <a:xfrm>
            <a:off x="10058400" y="5394960"/>
            <a:ext cx="0" cy="548640"/>
          </a:xfrm>
          <a:prstGeom prst="line">
            <a:avLst/>
          </a:prstGeom>
          <a:noFill/>
          <a:ln w="38100" cap="rnd">
            <a:solidFill>
              <a:schemeClr val="tx1"/>
            </a:solidFill>
            <a:prstDash val="sysDot"/>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sz="4114">
              <a:latin typeface="+mj-lt"/>
            </a:endParaRPr>
          </a:p>
        </p:txBody>
      </p:sp>
      <p:sp>
        <p:nvSpPr>
          <p:cNvPr id="365655" name="Oval 87"/>
          <p:cNvSpPr>
            <a:spLocks noChangeArrowheads="1"/>
          </p:cNvSpPr>
          <p:nvPr/>
        </p:nvSpPr>
        <p:spPr bwMode="auto">
          <a:xfrm>
            <a:off x="7863840" y="2011680"/>
            <a:ext cx="182880" cy="182880"/>
          </a:xfrm>
          <a:prstGeom prst="ellipse">
            <a:avLst/>
          </a:prstGeom>
          <a:solidFill>
            <a:srgbClr val="000099"/>
          </a:solidFill>
          <a:ln w="12700" cap="sq">
            <a:solidFill>
              <a:schemeClr val="tx1"/>
            </a:solidFill>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a:latin typeface="+mj-lt"/>
            </a:endParaRPr>
          </a:p>
        </p:txBody>
      </p:sp>
      <p:sp>
        <p:nvSpPr>
          <p:cNvPr id="365656" name="Oval 88"/>
          <p:cNvSpPr>
            <a:spLocks noChangeArrowheads="1"/>
          </p:cNvSpPr>
          <p:nvPr/>
        </p:nvSpPr>
        <p:spPr bwMode="auto">
          <a:xfrm>
            <a:off x="7863840" y="3840480"/>
            <a:ext cx="182880" cy="182880"/>
          </a:xfrm>
          <a:prstGeom prst="ellipse">
            <a:avLst/>
          </a:prstGeom>
          <a:solidFill>
            <a:srgbClr val="CC3300"/>
          </a:solidFill>
          <a:ln w="12700" cap="sq">
            <a:solidFill>
              <a:schemeClr val="tx1"/>
            </a:solidFill>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a:latin typeface="+mj-lt"/>
            </a:endParaRPr>
          </a:p>
        </p:txBody>
      </p:sp>
      <p:sp>
        <p:nvSpPr>
          <p:cNvPr id="365657" name="Oval 89"/>
          <p:cNvSpPr>
            <a:spLocks noChangeArrowheads="1"/>
          </p:cNvSpPr>
          <p:nvPr/>
        </p:nvSpPr>
        <p:spPr bwMode="auto">
          <a:xfrm>
            <a:off x="7863840" y="6400800"/>
            <a:ext cx="182880" cy="182880"/>
          </a:xfrm>
          <a:prstGeom prst="ellipse">
            <a:avLst/>
          </a:prstGeom>
          <a:solidFill>
            <a:srgbClr val="009900"/>
          </a:solidFill>
          <a:ln w="12700" cap="sq">
            <a:solidFill>
              <a:schemeClr val="tx1"/>
            </a:solidFill>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a:latin typeface="+mj-lt"/>
            </a:endParaRPr>
          </a:p>
        </p:txBody>
      </p:sp>
      <p:grpSp>
        <p:nvGrpSpPr>
          <p:cNvPr id="365665" name="Group 97"/>
          <p:cNvGrpSpPr>
            <a:grpSpLocks/>
          </p:cNvGrpSpPr>
          <p:nvPr/>
        </p:nvGrpSpPr>
        <p:grpSpPr bwMode="auto">
          <a:xfrm>
            <a:off x="2834640" y="1645920"/>
            <a:ext cx="1463040" cy="457200"/>
            <a:chOff x="-48" y="816"/>
            <a:chExt cx="912" cy="240"/>
          </a:xfrm>
        </p:grpSpPr>
        <p:sp>
          <p:nvSpPr>
            <p:cNvPr id="365666" name="Rectangle 98"/>
            <p:cNvSpPr>
              <a:spLocks noChangeArrowheads="1"/>
            </p:cNvSpPr>
            <p:nvPr/>
          </p:nvSpPr>
          <p:spPr bwMode="auto">
            <a:xfrm>
              <a:off x="-48" y="816"/>
              <a:ext cx="912" cy="240"/>
            </a:xfrm>
            <a:prstGeom prst="rect">
              <a:avLst/>
            </a:prstGeom>
            <a:solidFill>
              <a:schemeClr val="bg1"/>
            </a:solidFill>
            <a:ln w="12700" cap="sq">
              <a:solidFill>
                <a:schemeClr val="tx1"/>
              </a:solidFill>
              <a:miter lim="800000"/>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r>
                <a:rPr lang="en-US" sz="2160">
                  <a:latin typeface="+mj-lt"/>
                </a:rPr>
                <a:t>Data</a:t>
              </a:r>
            </a:p>
          </p:txBody>
        </p:sp>
        <p:sp>
          <p:nvSpPr>
            <p:cNvPr id="365667" name="Rectangle 99"/>
            <p:cNvSpPr>
              <a:spLocks noChangeArrowheads="1"/>
            </p:cNvSpPr>
            <p:nvPr/>
          </p:nvSpPr>
          <p:spPr bwMode="auto">
            <a:xfrm>
              <a:off x="528" y="816"/>
              <a:ext cx="336" cy="240"/>
            </a:xfrm>
            <a:prstGeom prst="rect">
              <a:avLst/>
            </a:prstGeom>
            <a:solidFill>
              <a:srgbClr val="CC3300"/>
            </a:solidFill>
            <a:ln w="12700" cap="sq">
              <a:solidFill>
                <a:schemeClr val="tx1"/>
              </a:solidFill>
              <a:miter lim="800000"/>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160" dirty="0">
                  <a:solidFill>
                    <a:schemeClr val="bg1"/>
                  </a:solidFill>
                  <a:latin typeface="+mj-lt"/>
                </a:rPr>
                <a:t>H</a:t>
              </a:r>
            </a:p>
          </p:txBody>
        </p:sp>
      </p:grpSp>
      <p:grpSp>
        <p:nvGrpSpPr>
          <p:cNvPr id="365671" name="Group 103"/>
          <p:cNvGrpSpPr>
            <a:grpSpLocks/>
          </p:cNvGrpSpPr>
          <p:nvPr/>
        </p:nvGrpSpPr>
        <p:grpSpPr bwMode="auto">
          <a:xfrm>
            <a:off x="2834640" y="3566160"/>
            <a:ext cx="1463040" cy="457200"/>
            <a:chOff x="-48" y="1824"/>
            <a:chExt cx="912" cy="240"/>
          </a:xfrm>
        </p:grpSpPr>
        <p:sp>
          <p:nvSpPr>
            <p:cNvPr id="365672" name="Rectangle 104"/>
            <p:cNvSpPr>
              <a:spLocks noChangeArrowheads="1"/>
            </p:cNvSpPr>
            <p:nvPr/>
          </p:nvSpPr>
          <p:spPr bwMode="auto">
            <a:xfrm>
              <a:off x="-48" y="1824"/>
              <a:ext cx="912" cy="240"/>
            </a:xfrm>
            <a:prstGeom prst="rect">
              <a:avLst/>
            </a:prstGeom>
            <a:solidFill>
              <a:schemeClr val="bg1"/>
            </a:solidFill>
            <a:ln w="12700" cap="sq">
              <a:solidFill>
                <a:schemeClr val="tx1"/>
              </a:solidFill>
              <a:miter lim="800000"/>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r>
                <a:rPr lang="en-US" sz="2160">
                  <a:latin typeface="+mj-lt"/>
                </a:rPr>
                <a:t>Data</a:t>
              </a:r>
            </a:p>
          </p:txBody>
        </p:sp>
        <p:sp>
          <p:nvSpPr>
            <p:cNvPr id="365673" name="Rectangle 105"/>
            <p:cNvSpPr>
              <a:spLocks noChangeArrowheads="1"/>
            </p:cNvSpPr>
            <p:nvPr/>
          </p:nvSpPr>
          <p:spPr bwMode="auto">
            <a:xfrm>
              <a:off x="528" y="1824"/>
              <a:ext cx="336" cy="240"/>
            </a:xfrm>
            <a:prstGeom prst="rect">
              <a:avLst/>
            </a:prstGeom>
            <a:solidFill>
              <a:srgbClr val="000099"/>
            </a:solidFill>
            <a:ln w="12700" cap="sq">
              <a:solidFill>
                <a:schemeClr val="tx1"/>
              </a:solidFill>
              <a:miter lim="800000"/>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160" dirty="0">
                  <a:solidFill>
                    <a:schemeClr val="bg1"/>
                  </a:solidFill>
                  <a:latin typeface="+mj-lt"/>
                </a:rPr>
                <a:t>H</a:t>
              </a:r>
            </a:p>
          </p:txBody>
        </p:sp>
      </p:grpSp>
      <p:grpSp>
        <p:nvGrpSpPr>
          <p:cNvPr id="365668" name="Group 100"/>
          <p:cNvGrpSpPr>
            <a:grpSpLocks/>
          </p:cNvGrpSpPr>
          <p:nvPr/>
        </p:nvGrpSpPr>
        <p:grpSpPr bwMode="auto">
          <a:xfrm>
            <a:off x="2834640" y="6035040"/>
            <a:ext cx="1463040" cy="457200"/>
            <a:chOff x="-48" y="816"/>
            <a:chExt cx="912" cy="240"/>
          </a:xfrm>
        </p:grpSpPr>
        <p:sp>
          <p:nvSpPr>
            <p:cNvPr id="365669" name="Rectangle 101"/>
            <p:cNvSpPr>
              <a:spLocks noChangeArrowheads="1"/>
            </p:cNvSpPr>
            <p:nvPr/>
          </p:nvSpPr>
          <p:spPr bwMode="auto">
            <a:xfrm>
              <a:off x="-48" y="816"/>
              <a:ext cx="912" cy="240"/>
            </a:xfrm>
            <a:prstGeom prst="rect">
              <a:avLst/>
            </a:prstGeom>
            <a:solidFill>
              <a:schemeClr val="bg1"/>
            </a:solidFill>
            <a:ln w="12700" cap="sq">
              <a:solidFill>
                <a:schemeClr val="tx1"/>
              </a:solidFill>
              <a:miter lim="800000"/>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r>
                <a:rPr lang="en-US" sz="2160">
                  <a:latin typeface="+mj-lt"/>
                </a:rPr>
                <a:t>Data</a:t>
              </a:r>
            </a:p>
          </p:txBody>
        </p:sp>
        <p:sp>
          <p:nvSpPr>
            <p:cNvPr id="365670" name="Rectangle 102"/>
            <p:cNvSpPr>
              <a:spLocks noChangeArrowheads="1"/>
            </p:cNvSpPr>
            <p:nvPr/>
          </p:nvSpPr>
          <p:spPr bwMode="auto">
            <a:xfrm>
              <a:off x="528" y="816"/>
              <a:ext cx="336" cy="240"/>
            </a:xfrm>
            <a:prstGeom prst="rect">
              <a:avLst/>
            </a:prstGeom>
            <a:solidFill>
              <a:srgbClr val="CC3300"/>
            </a:solidFill>
            <a:ln w="12700" cap="sq">
              <a:solidFill>
                <a:schemeClr val="tx1"/>
              </a:solidFill>
              <a:miter lim="800000"/>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160" dirty="0">
                  <a:solidFill>
                    <a:schemeClr val="bg1"/>
                  </a:solidFill>
                  <a:latin typeface="+mj-lt"/>
                </a:rPr>
                <a:t>H</a:t>
              </a:r>
            </a:p>
          </p:txBody>
        </p:sp>
      </p:grpSp>
      <p:cxnSp>
        <p:nvCxnSpPr>
          <p:cNvPr id="3" name="Straight Connector 2"/>
          <p:cNvCxnSpPr/>
          <p:nvPr/>
        </p:nvCxnSpPr>
        <p:spPr bwMode="auto">
          <a:xfrm>
            <a:off x="7498080" y="1645920"/>
            <a:ext cx="0" cy="612648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206132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65665"/>
                                        </p:tgtEl>
                                        <p:attrNameLst>
                                          <p:attrName>style.visibility</p:attrName>
                                        </p:attrNameLst>
                                      </p:cBhvr>
                                      <p:to>
                                        <p:strVal val="visible"/>
                                      </p:to>
                                    </p:set>
                                    <p:anim calcmode="lin" valueType="num">
                                      <p:cBhvr additive="base">
                                        <p:cTn id="7" dur="500" fill="hold"/>
                                        <p:tgtEl>
                                          <p:spTgt spid="365665"/>
                                        </p:tgtEl>
                                        <p:attrNameLst>
                                          <p:attrName>ppt_x</p:attrName>
                                        </p:attrNameLst>
                                      </p:cBhvr>
                                      <p:tavLst>
                                        <p:tav tm="0">
                                          <p:val>
                                            <p:strVal val="0-#ppt_w/2"/>
                                          </p:val>
                                        </p:tav>
                                        <p:tav tm="100000">
                                          <p:val>
                                            <p:strVal val="#ppt_x"/>
                                          </p:val>
                                        </p:tav>
                                      </p:tavLst>
                                    </p:anim>
                                    <p:anim calcmode="lin" valueType="num">
                                      <p:cBhvr additive="base">
                                        <p:cTn id="8" dur="500" fill="hold"/>
                                        <p:tgtEl>
                                          <p:spTgt spid="36566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65671"/>
                                        </p:tgtEl>
                                        <p:attrNameLst>
                                          <p:attrName>style.visibility</p:attrName>
                                        </p:attrNameLst>
                                      </p:cBhvr>
                                      <p:to>
                                        <p:strVal val="visible"/>
                                      </p:to>
                                    </p:set>
                                    <p:anim calcmode="lin" valueType="num">
                                      <p:cBhvr additive="base">
                                        <p:cTn id="11" dur="500" fill="hold"/>
                                        <p:tgtEl>
                                          <p:spTgt spid="365671"/>
                                        </p:tgtEl>
                                        <p:attrNameLst>
                                          <p:attrName>ppt_x</p:attrName>
                                        </p:attrNameLst>
                                      </p:cBhvr>
                                      <p:tavLst>
                                        <p:tav tm="0">
                                          <p:val>
                                            <p:strVal val="0-#ppt_w/2"/>
                                          </p:val>
                                        </p:tav>
                                        <p:tav tm="100000">
                                          <p:val>
                                            <p:strVal val="#ppt_x"/>
                                          </p:val>
                                        </p:tav>
                                      </p:tavLst>
                                    </p:anim>
                                    <p:anim calcmode="lin" valueType="num">
                                      <p:cBhvr additive="base">
                                        <p:cTn id="12" dur="500" fill="hold"/>
                                        <p:tgtEl>
                                          <p:spTgt spid="365671"/>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365668"/>
                                        </p:tgtEl>
                                        <p:attrNameLst>
                                          <p:attrName>style.visibility</p:attrName>
                                        </p:attrNameLst>
                                      </p:cBhvr>
                                      <p:to>
                                        <p:strVal val="visible"/>
                                      </p:to>
                                    </p:set>
                                    <p:anim calcmode="lin" valueType="num">
                                      <p:cBhvr additive="base">
                                        <p:cTn id="15" dur="500" fill="hold"/>
                                        <p:tgtEl>
                                          <p:spTgt spid="365668"/>
                                        </p:tgtEl>
                                        <p:attrNameLst>
                                          <p:attrName>ppt_x</p:attrName>
                                        </p:attrNameLst>
                                      </p:cBhvr>
                                      <p:tavLst>
                                        <p:tav tm="0">
                                          <p:val>
                                            <p:strVal val="0-#ppt_w/2"/>
                                          </p:val>
                                        </p:tav>
                                        <p:tav tm="100000">
                                          <p:val>
                                            <p:strVal val="#ppt_x"/>
                                          </p:val>
                                        </p:tav>
                                      </p:tavLst>
                                    </p:anim>
                                    <p:anim calcmode="lin" valueType="num">
                                      <p:cBhvr additive="base">
                                        <p:cTn id="16" dur="500" fill="hold"/>
                                        <p:tgtEl>
                                          <p:spTgt spid="365668"/>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0" presetClass="path" presetSubtype="0" accel="50000" decel="50000" fill="hold" nodeType="clickEffect">
                                  <p:stCondLst>
                                    <p:cond delay="0"/>
                                  </p:stCondLst>
                                  <p:childTnLst>
                                    <p:animMotion origin="layout" path="M 1.67072E-6 -0.00023 L 0.36922 0.00116 L 0.36922 -0.24994 L 0.75009 -0.24762 " pathEditMode="relative" rAng="0" ptsTypes="AAAA">
                                      <p:cBhvr>
                                        <p:cTn id="20" dur="2000" fill="hold"/>
                                        <p:tgtEl>
                                          <p:spTgt spid="365671"/>
                                        </p:tgtEl>
                                        <p:attrNameLst>
                                          <p:attrName>ppt_x</p:attrName>
                                          <p:attrName>ppt_y</p:attrName>
                                        </p:attrNameLst>
                                      </p:cBhvr>
                                      <p:rCtr x="37496" y="-12428"/>
                                    </p:animMotion>
                                  </p:childTnLst>
                                </p:cTn>
                              </p:par>
                              <p:par>
                                <p:cTn id="21" presetID="0" presetClass="path" presetSubtype="0" accel="50000" decel="50000" fill="hold" nodeType="withEffect">
                                  <p:stCondLst>
                                    <p:cond delay="0"/>
                                  </p:stCondLst>
                                  <p:childTnLst>
                                    <p:animMotion origin="layout" path="M 1.67072E-6 -0.00047 L 0.36297 -0.00232 L 0.36297 0.21638 L 0.73341 0.21638 " pathEditMode="relative" rAng="0" ptsTypes="AAAA">
                                      <p:cBhvr>
                                        <p:cTn id="22" dur="2000" fill="hold"/>
                                        <p:tgtEl>
                                          <p:spTgt spid="365665"/>
                                        </p:tgtEl>
                                        <p:attrNameLst>
                                          <p:attrName>ppt_x</p:attrName>
                                          <p:attrName>ppt_y</p:attrName>
                                        </p:attrNameLst>
                                      </p:cBhvr>
                                      <p:rCtr x="36662" y="10738"/>
                                    </p:animMotion>
                                  </p:childTnLst>
                                </p:cTn>
                              </p:par>
                              <p:par>
                                <p:cTn id="23" presetID="0" presetClass="path" presetSubtype="0" accel="50000" decel="50000" fill="hold" nodeType="withEffect">
                                  <p:stCondLst>
                                    <p:cond delay="0"/>
                                  </p:stCondLst>
                                  <p:childTnLst>
                                    <p:animMotion origin="layout" path="M 1.67072E-6 -4.96876E-6 L 0.32424 -4.96876E-6 L 0.32285 -0.30548 L 0.54168 -0.30548 L 0.54168 -0.17241 " pathEditMode="relative" rAng="0" ptsTypes="AAAAA">
                                      <p:cBhvr>
                                        <p:cTn id="24" dur="2000" fill="hold"/>
                                        <p:tgtEl>
                                          <p:spTgt spid="365668"/>
                                        </p:tgtEl>
                                        <p:attrNameLst>
                                          <p:attrName>ppt_x</p:attrName>
                                          <p:attrName>ppt_y</p:attrName>
                                        </p:attrNameLst>
                                      </p:cBhvr>
                                      <p:rCtr x="27075" y="-15274"/>
                                    </p:animMotion>
                                  </p:childTnLst>
                                </p:cTn>
                              </p:par>
                            </p:childTnLst>
                          </p:cTn>
                        </p:par>
                      </p:childTnLst>
                    </p:cTn>
                  </p:par>
                  <p:par>
                    <p:cTn id="25" fill="hold">
                      <p:stCondLst>
                        <p:cond delay="indefinite"/>
                      </p:stCondLst>
                      <p:childTnLst>
                        <p:par>
                          <p:cTn id="26" fill="hold">
                            <p:stCondLst>
                              <p:cond delay="0"/>
                            </p:stCondLst>
                            <p:childTnLst>
                              <p:par>
                                <p:cTn id="27" presetID="2" presetClass="exit" presetSubtype="2" fill="hold" nodeType="clickEffect">
                                  <p:stCondLst>
                                    <p:cond delay="0"/>
                                  </p:stCondLst>
                                  <p:childTnLst>
                                    <p:anim calcmode="lin" valueType="num">
                                      <p:cBhvr additive="base">
                                        <p:cTn id="28" dur="500"/>
                                        <p:tgtEl>
                                          <p:spTgt spid="365671"/>
                                        </p:tgtEl>
                                        <p:attrNameLst>
                                          <p:attrName>ppt_x</p:attrName>
                                        </p:attrNameLst>
                                      </p:cBhvr>
                                      <p:tavLst>
                                        <p:tav tm="0">
                                          <p:val>
                                            <p:strVal val="ppt_x"/>
                                          </p:val>
                                        </p:tav>
                                        <p:tav tm="100000">
                                          <p:val>
                                            <p:strVal val="1+ppt_w/2"/>
                                          </p:val>
                                        </p:tav>
                                      </p:tavLst>
                                    </p:anim>
                                    <p:anim calcmode="lin" valueType="num">
                                      <p:cBhvr additive="base">
                                        <p:cTn id="29" dur="500"/>
                                        <p:tgtEl>
                                          <p:spTgt spid="365671"/>
                                        </p:tgtEl>
                                        <p:attrNameLst>
                                          <p:attrName>ppt_y</p:attrName>
                                        </p:attrNameLst>
                                      </p:cBhvr>
                                      <p:tavLst>
                                        <p:tav tm="0">
                                          <p:val>
                                            <p:strVal val="ppt_y"/>
                                          </p:val>
                                        </p:tav>
                                        <p:tav tm="100000">
                                          <p:val>
                                            <p:strVal val="ppt_y"/>
                                          </p:val>
                                        </p:tav>
                                      </p:tavLst>
                                    </p:anim>
                                    <p:set>
                                      <p:cBhvr>
                                        <p:cTn id="30" dur="1" fill="hold">
                                          <p:stCondLst>
                                            <p:cond delay="499"/>
                                          </p:stCondLst>
                                        </p:cTn>
                                        <p:tgtEl>
                                          <p:spTgt spid="365671"/>
                                        </p:tgtEl>
                                        <p:attrNameLst>
                                          <p:attrName>style.visibility</p:attrName>
                                        </p:attrNameLst>
                                      </p:cBhvr>
                                      <p:to>
                                        <p:strVal val="hidden"/>
                                      </p:to>
                                    </p:set>
                                  </p:childTnLst>
                                </p:cTn>
                              </p:par>
                              <p:par>
                                <p:cTn id="31" presetID="2" presetClass="exit" presetSubtype="2" fill="hold" nodeType="withEffect">
                                  <p:stCondLst>
                                    <p:cond delay="0"/>
                                  </p:stCondLst>
                                  <p:childTnLst>
                                    <p:anim calcmode="lin" valueType="num">
                                      <p:cBhvr additive="base">
                                        <p:cTn id="32" dur="500"/>
                                        <p:tgtEl>
                                          <p:spTgt spid="365665"/>
                                        </p:tgtEl>
                                        <p:attrNameLst>
                                          <p:attrName>ppt_x</p:attrName>
                                        </p:attrNameLst>
                                      </p:cBhvr>
                                      <p:tavLst>
                                        <p:tav tm="0">
                                          <p:val>
                                            <p:strVal val="ppt_x"/>
                                          </p:val>
                                        </p:tav>
                                        <p:tav tm="100000">
                                          <p:val>
                                            <p:strVal val="1+ppt_w/2"/>
                                          </p:val>
                                        </p:tav>
                                      </p:tavLst>
                                    </p:anim>
                                    <p:anim calcmode="lin" valueType="num">
                                      <p:cBhvr additive="base">
                                        <p:cTn id="33" dur="500"/>
                                        <p:tgtEl>
                                          <p:spTgt spid="365665"/>
                                        </p:tgtEl>
                                        <p:attrNameLst>
                                          <p:attrName>ppt_y</p:attrName>
                                        </p:attrNameLst>
                                      </p:cBhvr>
                                      <p:tavLst>
                                        <p:tav tm="0">
                                          <p:val>
                                            <p:strVal val="ppt_y"/>
                                          </p:val>
                                        </p:tav>
                                        <p:tav tm="100000">
                                          <p:val>
                                            <p:strVal val="ppt_y"/>
                                          </p:val>
                                        </p:tav>
                                      </p:tavLst>
                                    </p:anim>
                                    <p:set>
                                      <p:cBhvr>
                                        <p:cTn id="34" dur="1" fill="hold">
                                          <p:stCondLst>
                                            <p:cond delay="499"/>
                                          </p:stCondLst>
                                        </p:cTn>
                                        <p:tgtEl>
                                          <p:spTgt spid="365665"/>
                                        </p:tgtEl>
                                        <p:attrNameLst>
                                          <p:attrName>style.visibility</p:attrName>
                                        </p:attrNameLst>
                                      </p:cBhvr>
                                      <p:to>
                                        <p:strVal val="hidden"/>
                                      </p:to>
                                    </p:set>
                                  </p:childTnLst>
                                </p:cTn>
                              </p:par>
                            </p:childTnLst>
                          </p:cTn>
                        </p:par>
                        <p:par>
                          <p:cTn id="35" fill="hold">
                            <p:stCondLst>
                              <p:cond delay="500"/>
                            </p:stCondLst>
                            <p:childTnLst>
                              <p:par>
                                <p:cTn id="36" presetID="0" presetClass="path" presetSubtype="0" accel="50000" decel="50000" fill="hold" nodeType="afterEffect">
                                  <p:stCondLst>
                                    <p:cond delay="0"/>
                                  </p:stCondLst>
                                  <p:childTnLst>
                                    <p:animMotion origin="layout" path="M 0.54168 -0.17241 L 0.54272 -0.31405 L 0.73376 -0.31405 " pathEditMode="relative" ptsTypes="AAA">
                                      <p:cBhvr>
                                        <p:cTn id="37" dur="1000" fill="hold"/>
                                        <p:tgtEl>
                                          <p:spTgt spid="36566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909D9FA-7D21-A14B-9D39-32D4152CA664}" type="slidenum">
              <a:rPr lang="en-US"/>
              <a:pPr/>
              <a:t>48</a:t>
            </a:fld>
            <a:endParaRPr lang="en-US"/>
          </a:p>
        </p:txBody>
      </p:sp>
      <p:sp>
        <p:nvSpPr>
          <p:cNvPr id="90114" name="Rectangle 2"/>
          <p:cNvSpPr>
            <a:spLocks noGrp="1" noChangeArrowheads="1"/>
          </p:cNvSpPr>
          <p:nvPr>
            <p:ph type="title"/>
          </p:nvPr>
        </p:nvSpPr>
        <p:spPr/>
        <p:txBody>
          <a:bodyPr/>
          <a:lstStyle/>
          <a:p>
            <a:r>
              <a:rPr lang="en-US" dirty="0"/>
              <a:t>Packet processing by an Ethernet Switch</a:t>
            </a:r>
          </a:p>
        </p:txBody>
      </p:sp>
      <p:sp>
        <p:nvSpPr>
          <p:cNvPr id="90115" name="Rectangle 3"/>
          <p:cNvSpPr>
            <a:spLocks noGrp="1" noChangeArrowheads="1"/>
          </p:cNvSpPr>
          <p:nvPr>
            <p:ph type="body" idx="1"/>
          </p:nvPr>
        </p:nvSpPr>
        <p:spPr/>
        <p:txBody>
          <a:bodyPr/>
          <a:lstStyle/>
          <a:p>
            <a:pPr marL="640080" indent="-640080">
              <a:buClrTx/>
              <a:buSzPct val="100000"/>
              <a:buFont typeface="Wingdings" charset="0"/>
              <a:buAutoNum type="arabicPeriod"/>
            </a:pPr>
            <a:r>
              <a:rPr lang="en-US" sz="2880" dirty="0"/>
              <a:t>Examine the header of each arriving frame.</a:t>
            </a:r>
          </a:p>
          <a:p>
            <a:pPr marL="640080" indent="-640080">
              <a:buClrTx/>
              <a:buSzPct val="100000"/>
              <a:buFont typeface="Wingdings" charset="0"/>
              <a:buAutoNum type="arabicPeriod"/>
            </a:pPr>
            <a:r>
              <a:rPr lang="en-US" sz="2880" dirty="0"/>
              <a:t>If the Ethernet DA is in the forwarding table, forward the frame to the correct output port(s).</a:t>
            </a:r>
          </a:p>
          <a:p>
            <a:pPr marL="640080" indent="-640080">
              <a:buClrTx/>
              <a:buSzPct val="100000"/>
              <a:buFont typeface="Wingdings" charset="0"/>
              <a:buAutoNum type="arabicPeriod"/>
            </a:pPr>
            <a:r>
              <a:rPr lang="en-US" sz="2880" dirty="0"/>
              <a:t>If the Ethernet DA is not in the table, broadcast the frame to </a:t>
            </a:r>
            <a:r>
              <a:rPr lang="en-US" sz="2880" dirty="0">
                <a:solidFill>
                  <a:srgbClr val="FF0000"/>
                </a:solidFill>
              </a:rPr>
              <a:t>all</a:t>
            </a:r>
            <a:r>
              <a:rPr lang="en-US" sz="2880" dirty="0"/>
              <a:t> ports (except the one through which the frame arrived).</a:t>
            </a:r>
          </a:p>
          <a:p>
            <a:pPr marL="640080" indent="-640080">
              <a:buClrTx/>
              <a:buSzPct val="100000"/>
              <a:buFont typeface="Wingdings" charset="0"/>
              <a:buAutoNum type="arabicPeriod"/>
            </a:pPr>
            <a:r>
              <a:rPr lang="en-US" sz="2880" dirty="0"/>
              <a:t>Entries in the table are </a:t>
            </a:r>
            <a:r>
              <a:rPr lang="en-US" sz="2880" dirty="0">
                <a:solidFill>
                  <a:srgbClr val="FF0000"/>
                </a:solidFill>
              </a:rPr>
              <a:t>learned</a:t>
            </a:r>
            <a:r>
              <a:rPr lang="en-US" sz="2880" dirty="0"/>
              <a:t> by examining the Ethernet SA of arriving packets.</a:t>
            </a:r>
          </a:p>
        </p:txBody>
      </p:sp>
    </p:spTree>
    <p:extLst>
      <p:ext uri="{BB962C8B-B14F-4D97-AF65-F5344CB8AC3E}">
        <p14:creationId xmlns:p14="http://schemas.microsoft.com/office/powerpoint/2010/main" val="18521341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909D9FA-7D21-A14B-9D39-32D4152CA664}" type="slidenum">
              <a:rPr lang="en-US"/>
              <a:pPr/>
              <a:t>49</a:t>
            </a:fld>
            <a:endParaRPr lang="en-US"/>
          </a:p>
        </p:txBody>
      </p:sp>
      <p:sp>
        <p:nvSpPr>
          <p:cNvPr id="90114" name="Rectangle 2"/>
          <p:cNvSpPr>
            <a:spLocks noGrp="1" noChangeArrowheads="1"/>
          </p:cNvSpPr>
          <p:nvPr>
            <p:ph type="title"/>
          </p:nvPr>
        </p:nvSpPr>
        <p:spPr/>
        <p:txBody>
          <a:bodyPr/>
          <a:lstStyle/>
          <a:p>
            <a:r>
              <a:rPr lang="en-US" dirty="0"/>
              <a:t>Packet processing by an Internet Router</a:t>
            </a:r>
          </a:p>
        </p:txBody>
      </p:sp>
      <p:sp>
        <p:nvSpPr>
          <p:cNvPr id="90115" name="Rectangle 3"/>
          <p:cNvSpPr>
            <a:spLocks noGrp="1" noChangeArrowheads="1"/>
          </p:cNvSpPr>
          <p:nvPr>
            <p:ph type="body" idx="1"/>
          </p:nvPr>
        </p:nvSpPr>
        <p:spPr>
          <a:xfrm>
            <a:off x="914400" y="2103120"/>
            <a:ext cx="12801600" cy="4937760"/>
          </a:xfrm>
        </p:spPr>
        <p:txBody>
          <a:bodyPr/>
          <a:lstStyle/>
          <a:p>
            <a:pPr marL="640080" indent="-640080">
              <a:buClrTx/>
              <a:buSzPct val="100000"/>
              <a:buFont typeface="Wingdings" charset="0"/>
              <a:buAutoNum type="arabicPeriod"/>
            </a:pPr>
            <a:r>
              <a:rPr lang="en-US" sz="2880" dirty="0"/>
              <a:t>If the Ethernet DA of the arriving frame belongs to the router, accept the frame. Else drop it.</a:t>
            </a:r>
          </a:p>
          <a:p>
            <a:pPr marL="640080" indent="-640080">
              <a:buClrTx/>
              <a:buSzPct val="100000"/>
              <a:buFont typeface="Wingdings" charset="0"/>
              <a:buAutoNum type="arabicPeriod"/>
            </a:pPr>
            <a:r>
              <a:rPr lang="en-US" sz="2880" dirty="0"/>
              <a:t>Examine the IP version number and length of the datagram.</a:t>
            </a:r>
          </a:p>
          <a:p>
            <a:pPr marL="640080" indent="-640080">
              <a:buClrTx/>
              <a:buSzPct val="100000"/>
              <a:buFont typeface="Wingdings" charset="0"/>
              <a:buAutoNum type="arabicPeriod"/>
            </a:pPr>
            <a:r>
              <a:rPr lang="en-US" sz="2880" dirty="0"/>
              <a:t>Decrement the TTL, update the IP header checksum. </a:t>
            </a:r>
          </a:p>
          <a:p>
            <a:pPr marL="640080" indent="-640080">
              <a:buClrTx/>
              <a:buSzPct val="100000"/>
              <a:buFont typeface="Wingdings" charset="0"/>
              <a:buAutoNum type="arabicPeriod"/>
            </a:pPr>
            <a:r>
              <a:rPr lang="en-US" sz="2880" dirty="0"/>
              <a:t>Check to see if TTL == 0.</a:t>
            </a:r>
          </a:p>
          <a:p>
            <a:pPr marL="640080" indent="-640080">
              <a:buClrTx/>
              <a:buSzPct val="100000"/>
              <a:buFont typeface="Wingdings" charset="0"/>
              <a:buAutoNum type="arabicPeriod"/>
            </a:pPr>
            <a:r>
              <a:rPr lang="en-US" sz="2880" dirty="0"/>
              <a:t>If the IP DA is in the forwarding table, forward to the correct egress port(s) for the next hop.</a:t>
            </a:r>
          </a:p>
          <a:p>
            <a:pPr marL="640080" indent="-640080">
              <a:buClrTx/>
              <a:buSzPct val="100000"/>
              <a:buFont typeface="Wingdings" charset="0"/>
              <a:buAutoNum type="arabicPeriod"/>
            </a:pPr>
            <a:r>
              <a:rPr lang="en-US" sz="2880" dirty="0"/>
              <a:t>Find the Ethernet DA for the next hop router.</a:t>
            </a:r>
          </a:p>
          <a:p>
            <a:pPr marL="640080" indent="-640080">
              <a:buClrTx/>
              <a:buSzPct val="100000"/>
              <a:buFont typeface="Wingdings" charset="0"/>
              <a:buAutoNum type="arabicPeriod"/>
            </a:pPr>
            <a:r>
              <a:rPr lang="en-US" sz="2880" dirty="0"/>
              <a:t>Create a new Ethernet frame and send it.</a:t>
            </a:r>
          </a:p>
        </p:txBody>
      </p:sp>
    </p:spTree>
    <p:extLst>
      <p:ext uri="{BB962C8B-B14F-4D97-AF65-F5344CB8AC3E}">
        <p14:creationId xmlns:p14="http://schemas.microsoft.com/office/powerpoint/2010/main" val="34487659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Flows</a:t>
            </a:r>
          </a:p>
        </p:txBody>
      </p:sp>
      <p:sp>
        <p:nvSpPr>
          <p:cNvPr id="3" name="Content Placeholder 2"/>
          <p:cNvSpPr>
            <a:spLocks noGrp="1"/>
          </p:cNvSpPr>
          <p:nvPr>
            <p:ph idx="1"/>
          </p:nvPr>
        </p:nvSpPr>
        <p:spPr>
          <a:xfrm>
            <a:off x="1097280" y="2057400"/>
            <a:ext cx="12435840" cy="4937760"/>
          </a:xfrm>
        </p:spPr>
        <p:txBody>
          <a:bodyPr/>
          <a:lstStyle/>
          <a:p>
            <a:r>
              <a:rPr lang="en-US" sz="3200" dirty="0"/>
              <a:t>When talking about priorities, it’s convenient to talk about a “flow” of packets that all share a common set of attributes. For example:</a:t>
            </a:r>
          </a:p>
          <a:p>
            <a:pPr marL="514350" indent="-514350">
              <a:buClr>
                <a:schemeClr val="tx1"/>
              </a:buClr>
              <a:buSzPct val="90000"/>
              <a:buFont typeface="+mj-lt"/>
              <a:buAutoNum type="arabicPeriod"/>
            </a:pPr>
            <a:r>
              <a:rPr lang="en-US" sz="2800" dirty="0"/>
              <a:t>The flow of packets all belonging to the same TCP connection</a:t>
            </a:r>
            <a:br>
              <a:rPr lang="en-US" sz="2800" dirty="0"/>
            </a:br>
            <a:r>
              <a:rPr lang="en-US" sz="2400" dirty="0">
                <a:solidFill>
                  <a:schemeClr val="accent2"/>
                </a:solidFill>
              </a:rPr>
              <a:t>Identified by the tuple: TCP port numbers, IP addresses, TCP protocol</a:t>
            </a:r>
          </a:p>
          <a:p>
            <a:pPr marL="514350" indent="-514350">
              <a:buClr>
                <a:schemeClr val="tx1"/>
              </a:buClr>
              <a:buSzPct val="90000"/>
              <a:buFont typeface="+mj-lt"/>
              <a:buAutoNum type="arabicPeriod"/>
            </a:pPr>
            <a:r>
              <a:rPr lang="en-US" sz="2800" dirty="0"/>
              <a:t>The flow of packets all destined to Stanford</a:t>
            </a:r>
            <a:br>
              <a:rPr lang="en-US" sz="2800" dirty="0"/>
            </a:br>
            <a:r>
              <a:rPr lang="en-US" sz="2400" dirty="0">
                <a:solidFill>
                  <a:schemeClr val="accent2"/>
                </a:solidFill>
              </a:rPr>
              <a:t>Identified by a destination IP address belonging to prefix 171.64/16</a:t>
            </a:r>
          </a:p>
          <a:p>
            <a:pPr marL="514350" indent="-514350">
              <a:buClr>
                <a:schemeClr val="tx1"/>
              </a:buClr>
              <a:buSzPct val="90000"/>
              <a:buFont typeface="+mj-lt"/>
              <a:buAutoNum type="arabicPeriod"/>
            </a:pPr>
            <a:r>
              <a:rPr lang="en-US" sz="2800" dirty="0"/>
              <a:t>The flow of packets all coming from Google</a:t>
            </a:r>
            <a:br>
              <a:rPr lang="en-US" sz="2800" dirty="0"/>
            </a:br>
            <a:r>
              <a:rPr lang="en-US" sz="2400" dirty="0">
                <a:solidFill>
                  <a:schemeClr val="accent2"/>
                </a:solidFill>
              </a:rPr>
              <a:t>Identified by a source IP address belonging to the set of prefixes Google owns. </a:t>
            </a:r>
            <a:endParaRPr lang="en-US" sz="2800" dirty="0">
              <a:solidFill>
                <a:schemeClr val="accent2"/>
              </a:solidFill>
            </a:endParaRPr>
          </a:p>
          <a:p>
            <a:pPr marL="514350" indent="-514350">
              <a:buClr>
                <a:schemeClr val="tx1"/>
              </a:buClr>
              <a:buSzPct val="90000"/>
              <a:buFont typeface="+mj-lt"/>
              <a:buAutoNum type="arabicPeriod"/>
            </a:pPr>
            <a:r>
              <a:rPr lang="en-US" sz="2800" dirty="0"/>
              <a:t>The flow of web packets using the http protocol</a:t>
            </a:r>
            <a:br>
              <a:rPr lang="en-US" sz="2800" dirty="0"/>
            </a:br>
            <a:r>
              <a:rPr lang="en-US" sz="2400" dirty="0">
                <a:solidFill>
                  <a:schemeClr val="accent2"/>
                </a:solidFill>
              </a:rPr>
              <a:t>Identified by packets with TCP port number = 80</a:t>
            </a:r>
            <a:endParaRPr lang="en-US" sz="2800" dirty="0">
              <a:solidFill>
                <a:schemeClr val="accent2"/>
              </a:solidFill>
            </a:endParaRPr>
          </a:p>
          <a:p>
            <a:pPr marL="514350" indent="-514350">
              <a:buClr>
                <a:schemeClr val="tx1"/>
              </a:buClr>
              <a:buSzPct val="90000"/>
              <a:buFont typeface="+mj-lt"/>
              <a:buAutoNum type="arabicPeriod"/>
            </a:pPr>
            <a:r>
              <a:rPr lang="en-US" sz="2800" dirty="0"/>
              <a:t>The flow of packets belonging to gold-service customers</a:t>
            </a:r>
            <a:br>
              <a:rPr lang="en-US" sz="2800" dirty="0"/>
            </a:br>
            <a:r>
              <a:rPr lang="en-US" sz="2400" dirty="0">
                <a:solidFill>
                  <a:schemeClr val="accent2"/>
                </a:solidFill>
              </a:rPr>
              <a:t>Typically identified by marking the IP TOS (type of service) field</a:t>
            </a:r>
            <a:endParaRPr lang="en-US" sz="3200" dirty="0">
              <a:solidFill>
                <a:schemeClr val="accent2"/>
              </a:solidFill>
            </a:endParaRPr>
          </a:p>
        </p:txBody>
      </p:sp>
      <p:sp>
        <p:nvSpPr>
          <p:cNvPr id="4" name="Slide Number Placeholder 3"/>
          <p:cNvSpPr>
            <a:spLocks noGrp="1"/>
          </p:cNvSpPr>
          <p:nvPr>
            <p:ph type="sldNum" sz="quarter" idx="12"/>
          </p:nvPr>
        </p:nvSpPr>
        <p:spPr/>
        <p:txBody>
          <a:bodyPr/>
          <a:lstStyle/>
          <a:p>
            <a:fld id="{47BB83B6-92F4-494F-9F1D-BD99F394F2F6}" type="slidenum">
              <a:rPr lang="en-US" smtClean="0"/>
              <a:pPr/>
              <a:t>5</a:t>
            </a:fld>
            <a:endParaRPr lang="en-US"/>
          </a:p>
        </p:txBody>
      </p:sp>
    </p:spTree>
    <p:extLst>
      <p:ext uri="{BB962C8B-B14F-4D97-AF65-F5344CB8AC3E}">
        <p14:creationId xmlns:p14="http://schemas.microsoft.com/office/powerpoint/2010/main" val="611003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fld id="{3610C2D4-569B-3D45-89D3-66BF3089F8E2}" type="slidenum">
              <a:rPr lang="en-US"/>
              <a:pPr/>
              <a:t>50</a:t>
            </a:fld>
            <a:endParaRPr lang="en-US"/>
          </a:p>
        </p:txBody>
      </p:sp>
      <p:sp>
        <p:nvSpPr>
          <p:cNvPr id="50178" name="Rectangle 2"/>
          <p:cNvSpPr>
            <a:spLocks noGrp="1" noChangeArrowheads="1"/>
          </p:cNvSpPr>
          <p:nvPr>
            <p:ph type="title"/>
          </p:nvPr>
        </p:nvSpPr>
        <p:spPr/>
        <p:txBody>
          <a:bodyPr/>
          <a:lstStyle/>
          <a:p>
            <a:r>
              <a:rPr lang="en-US" dirty="0"/>
              <a:t>Basic Operations</a:t>
            </a:r>
          </a:p>
        </p:txBody>
      </p:sp>
      <p:sp>
        <p:nvSpPr>
          <p:cNvPr id="50179" name="Rectangle 3"/>
          <p:cNvSpPr>
            <a:spLocks noGrp="1" noChangeArrowheads="1"/>
          </p:cNvSpPr>
          <p:nvPr>
            <p:ph type="body" idx="1"/>
          </p:nvPr>
        </p:nvSpPr>
        <p:spPr/>
        <p:txBody>
          <a:bodyPr/>
          <a:lstStyle/>
          <a:p>
            <a:pPr marL="621030" indent="-621030">
              <a:buClrTx/>
              <a:buSzPct val="100000"/>
              <a:buFont typeface="+mj-lt"/>
              <a:buAutoNum type="arabicPeriod"/>
            </a:pPr>
            <a:r>
              <a:rPr lang="en-US" sz="4320" b="1" dirty="0"/>
              <a:t>Lookup Address</a:t>
            </a:r>
            <a:r>
              <a:rPr lang="en-US" sz="4320" dirty="0"/>
              <a:t>: How is the address looked up in the forwarding table?</a:t>
            </a:r>
          </a:p>
          <a:p>
            <a:pPr marL="621030" indent="-621030">
              <a:buClrTx/>
              <a:buSzPct val="100000"/>
              <a:buFont typeface="+mj-lt"/>
              <a:buAutoNum type="arabicPeriod"/>
            </a:pPr>
            <a:r>
              <a:rPr lang="en-US" sz="4320" b="1" dirty="0"/>
              <a:t>Switching</a:t>
            </a:r>
            <a:r>
              <a:rPr lang="en-US" sz="4320" dirty="0"/>
              <a:t>: How is the packet sent to the correct output port?</a:t>
            </a:r>
          </a:p>
          <a:p>
            <a:endParaRPr lang="en-US" sz="4320" dirty="0"/>
          </a:p>
          <a:p>
            <a:endParaRPr lang="en-US" sz="4320" dirty="0"/>
          </a:p>
          <a:p>
            <a:pPr lvl="1">
              <a:buFont typeface="Wingdings" charset="0"/>
              <a:buNone/>
            </a:pPr>
            <a:endParaRPr lang="en-US" sz="3360" dirty="0"/>
          </a:p>
        </p:txBody>
      </p:sp>
    </p:spTree>
    <p:extLst>
      <p:ext uri="{BB962C8B-B14F-4D97-AF65-F5344CB8AC3E}">
        <p14:creationId xmlns:p14="http://schemas.microsoft.com/office/powerpoint/2010/main" val="27821582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Lookup Address: Ethernet</a:t>
            </a:r>
          </a:p>
        </p:txBody>
      </p:sp>
      <p:sp>
        <p:nvSpPr>
          <p:cNvPr id="3" name="Content Placeholder 2"/>
          <p:cNvSpPr>
            <a:spLocks noGrp="1"/>
          </p:cNvSpPr>
          <p:nvPr>
            <p:ph idx="1"/>
          </p:nvPr>
        </p:nvSpPr>
        <p:spPr>
          <a:xfrm>
            <a:off x="1219200" y="2126854"/>
            <a:ext cx="12435840" cy="4937760"/>
          </a:xfrm>
        </p:spPr>
        <p:txBody>
          <a:bodyPr/>
          <a:lstStyle/>
          <a:p>
            <a:r>
              <a:rPr lang="en-US" dirty="0"/>
              <a:t>Ethernet addresses (in a switch)</a:t>
            </a:r>
          </a:p>
          <a:p>
            <a:endParaRPr lang="en-US" dirty="0"/>
          </a:p>
          <a:p>
            <a:endParaRPr lang="en-US" dirty="0"/>
          </a:p>
          <a:p>
            <a:endParaRPr lang="en-US" dirty="0"/>
          </a:p>
          <a:p>
            <a:endParaRPr lang="en-US" dirty="0"/>
          </a:p>
          <a:p>
            <a:endParaRPr lang="en-US" dirty="0"/>
          </a:p>
          <a:p>
            <a:r>
              <a:rPr lang="en-US" dirty="0"/>
              <a:t>Methods</a:t>
            </a:r>
          </a:p>
          <a:p>
            <a:pPr lvl="1"/>
            <a:r>
              <a:rPr lang="en-US" sz="2880" dirty="0"/>
              <a:t>Store addresses in hash table (maybe a multi-way hash)</a:t>
            </a:r>
          </a:p>
          <a:p>
            <a:pPr lvl="1"/>
            <a:r>
              <a:rPr lang="en-US" sz="2880" dirty="0"/>
              <a:t>Lookup exact match in hash table</a:t>
            </a:r>
          </a:p>
          <a:p>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fld id="{47BB83B6-92F4-494F-9F1D-BD99F394F2F6}" type="slidenum">
              <a:rPr lang="en-US" smtClean="0"/>
              <a:pPr/>
              <a:t>51</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2801670114"/>
              </p:ext>
            </p:extLst>
          </p:nvPr>
        </p:nvGraphicFramePr>
        <p:xfrm>
          <a:off x="2674620" y="2895600"/>
          <a:ext cx="9525000" cy="2410968"/>
        </p:xfrm>
        <a:graphic>
          <a:graphicData uri="http://schemas.openxmlformats.org/drawingml/2006/table">
            <a:tbl>
              <a:tblPr firstRow="1" bandRow="1">
                <a:tableStyleId>{5C22544A-7EE6-4342-B048-85BDC9FD1C3A}</a:tableStyleId>
              </a:tblPr>
              <a:tblGrid>
                <a:gridCol w="5357813">
                  <a:extLst>
                    <a:ext uri="{9D8B030D-6E8A-4147-A177-3AD203B41FA5}">
                      <a16:colId xmlns:a16="http://schemas.microsoft.com/office/drawing/2014/main" val="20000"/>
                    </a:ext>
                  </a:extLst>
                </a:gridCol>
                <a:gridCol w="4167187">
                  <a:extLst>
                    <a:ext uri="{9D8B030D-6E8A-4147-A177-3AD203B41FA5}">
                      <a16:colId xmlns:a16="http://schemas.microsoft.com/office/drawing/2014/main" val="20001"/>
                    </a:ext>
                  </a:extLst>
                </a:gridCol>
              </a:tblGrid>
              <a:tr h="504749">
                <a:tc>
                  <a:txBody>
                    <a:bodyPr/>
                    <a:lstStyle/>
                    <a:p>
                      <a:pPr algn="ctr"/>
                      <a:r>
                        <a:rPr lang="en-US" sz="2600" dirty="0"/>
                        <a:t>Match</a:t>
                      </a:r>
                    </a:p>
                  </a:txBody>
                  <a:tcPr marL="109728" marR="109728" marT="54864" marB="54864"/>
                </a:tc>
                <a:tc>
                  <a:txBody>
                    <a:bodyPr/>
                    <a:lstStyle/>
                    <a:p>
                      <a:pPr algn="ctr"/>
                      <a:r>
                        <a:rPr lang="en-US" sz="2600" dirty="0"/>
                        <a:t>Action</a:t>
                      </a:r>
                    </a:p>
                  </a:txBody>
                  <a:tcPr marL="109728" marR="109728" marT="54864" marB="54864"/>
                </a:tc>
                <a:extLst>
                  <a:ext uri="{0D108BD9-81ED-4DB2-BD59-A6C34878D82A}">
                    <a16:rowId xmlns:a16="http://schemas.microsoft.com/office/drawing/2014/main" val="10000"/>
                  </a:ext>
                </a:extLst>
              </a:tr>
              <a:tr h="713232">
                <a:tc>
                  <a:txBody>
                    <a:bodyPr/>
                    <a:lstStyle/>
                    <a:p>
                      <a:r>
                        <a:rPr lang="en-US" sz="2600" dirty="0"/>
                        <a:t>Ethernet DA = 0xA8B7</a:t>
                      </a:r>
                      <a:r>
                        <a:rPr lang="en-US" sz="2600" baseline="0" dirty="0"/>
                        <a:t>2340E678</a:t>
                      </a:r>
                      <a:endParaRPr lang="en-US" sz="2600" dirty="0"/>
                    </a:p>
                  </a:txBody>
                  <a:tcPr marL="109728" marR="109728" marT="54864" marB="54864"/>
                </a:tc>
                <a:tc>
                  <a:txBody>
                    <a:bodyPr/>
                    <a:lstStyle/>
                    <a:p>
                      <a:r>
                        <a:rPr lang="en-US" sz="2600" dirty="0"/>
                        <a:t>Forward to port 7</a:t>
                      </a:r>
                    </a:p>
                  </a:txBody>
                  <a:tcPr marL="109728" marR="109728" marT="54864" marB="54864"/>
                </a:tc>
                <a:extLst>
                  <a:ext uri="{0D108BD9-81ED-4DB2-BD59-A6C34878D82A}">
                    <a16:rowId xmlns:a16="http://schemas.microsoft.com/office/drawing/2014/main" val="10001"/>
                  </a:ext>
                </a:extLst>
              </a:tr>
              <a:tr h="68580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600" dirty="0"/>
                        <a:t>Ethernet DA = 0xB3D2</a:t>
                      </a:r>
                      <a:r>
                        <a:rPr lang="en-US" sz="2600" baseline="0" dirty="0"/>
                        <a:t>2571053B</a:t>
                      </a:r>
                      <a:endParaRPr lang="en-US" sz="2600" dirty="0"/>
                    </a:p>
                  </a:txBody>
                  <a:tcPr marL="109728" marR="109728" marT="54864" marB="54864"/>
                </a:tc>
                <a:tc>
                  <a:txBody>
                    <a:bodyPr/>
                    <a:lstStyle/>
                    <a:p>
                      <a:r>
                        <a:rPr lang="en-US" sz="2600" dirty="0"/>
                        <a:t>Forward</a:t>
                      </a:r>
                      <a:r>
                        <a:rPr lang="en-US" sz="2600" baseline="0" dirty="0"/>
                        <a:t> to port 3</a:t>
                      </a:r>
                      <a:endParaRPr lang="en-US" sz="2600" dirty="0"/>
                    </a:p>
                  </a:txBody>
                  <a:tcPr marL="109728" marR="109728" marT="54864" marB="54864"/>
                </a:tc>
                <a:extLst>
                  <a:ext uri="{0D108BD9-81ED-4DB2-BD59-A6C34878D82A}">
                    <a16:rowId xmlns:a16="http://schemas.microsoft.com/office/drawing/2014/main" val="10002"/>
                  </a:ext>
                </a:extLst>
              </a:tr>
              <a:tr h="504749">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600" dirty="0"/>
                        <a:t>…</a:t>
                      </a:r>
                    </a:p>
                  </a:txBody>
                  <a:tcPr marL="109728" marR="109728" marT="54864" marB="54864"/>
                </a:tc>
                <a:tc>
                  <a:txBody>
                    <a:bodyPr/>
                    <a:lstStyle/>
                    <a:p>
                      <a:pPr algn="ctr"/>
                      <a:r>
                        <a:rPr lang="en-US" sz="2600" dirty="0"/>
                        <a:t>…</a:t>
                      </a:r>
                    </a:p>
                  </a:txBody>
                  <a:tcPr marL="109728" marR="109728" marT="54864" marB="54864"/>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2671927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Lookup Address: IPv4</a:t>
            </a:r>
          </a:p>
        </p:txBody>
      </p:sp>
      <p:sp>
        <p:nvSpPr>
          <p:cNvPr id="3" name="Content Placeholder 2"/>
          <p:cNvSpPr>
            <a:spLocks noGrp="1"/>
          </p:cNvSpPr>
          <p:nvPr>
            <p:ph idx="1"/>
          </p:nvPr>
        </p:nvSpPr>
        <p:spPr/>
        <p:txBody>
          <a:bodyPr/>
          <a:lstStyle/>
          <a:p>
            <a:r>
              <a:rPr lang="en-US" dirty="0"/>
              <a:t>IP addresses (in a router)</a:t>
            </a:r>
          </a:p>
          <a:p>
            <a:endParaRPr lang="en-US" dirty="0"/>
          </a:p>
          <a:p>
            <a:endParaRPr lang="en-US" dirty="0"/>
          </a:p>
          <a:p>
            <a:endParaRPr lang="en-US" dirty="0"/>
          </a:p>
          <a:p>
            <a:endParaRPr lang="en-US" dirty="0"/>
          </a:p>
          <a:p>
            <a:endParaRPr lang="en-US" dirty="0"/>
          </a:p>
          <a:p>
            <a:r>
              <a:rPr lang="en-US" dirty="0"/>
              <a:t>Lookup is a </a:t>
            </a:r>
            <a:r>
              <a:rPr lang="en-US" dirty="0">
                <a:solidFill>
                  <a:srgbClr val="FF0000"/>
                </a:solidFill>
              </a:rPr>
              <a:t>longest prefix match</a:t>
            </a:r>
            <a:r>
              <a:rPr lang="en-US" dirty="0"/>
              <a:t>, not an exact match</a:t>
            </a:r>
          </a:p>
          <a:p>
            <a:endParaRPr lang="en-US" dirty="0"/>
          </a:p>
          <a:p>
            <a:endParaRPr lang="en-US" dirty="0"/>
          </a:p>
        </p:txBody>
      </p:sp>
      <p:sp>
        <p:nvSpPr>
          <p:cNvPr id="4" name="Slide Number Placeholder 3"/>
          <p:cNvSpPr>
            <a:spLocks noGrp="1"/>
          </p:cNvSpPr>
          <p:nvPr>
            <p:ph type="sldNum" sz="quarter" idx="12"/>
          </p:nvPr>
        </p:nvSpPr>
        <p:spPr/>
        <p:txBody>
          <a:bodyPr/>
          <a:lstStyle/>
          <a:p>
            <a:fld id="{47BB83B6-92F4-494F-9F1D-BD99F394F2F6}" type="slidenum">
              <a:rPr lang="en-US" smtClean="0"/>
              <a:pPr/>
              <a:t>52</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1855091593"/>
              </p:ext>
            </p:extLst>
          </p:nvPr>
        </p:nvGraphicFramePr>
        <p:xfrm>
          <a:off x="3657600" y="3200400"/>
          <a:ext cx="7315200" cy="2529840"/>
        </p:xfrm>
        <a:graphic>
          <a:graphicData uri="http://schemas.openxmlformats.org/drawingml/2006/table">
            <a:tbl>
              <a:tblPr firstRow="1" bandRow="1">
                <a:tableStyleId>{5C22544A-7EE6-4342-B048-85BDC9FD1C3A}</a:tableStyleId>
              </a:tblPr>
              <a:tblGrid>
                <a:gridCol w="3657600">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tblGrid>
              <a:tr h="504749">
                <a:tc>
                  <a:txBody>
                    <a:bodyPr/>
                    <a:lstStyle/>
                    <a:p>
                      <a:pPr algn="ctr"/>
                      <a:r>
                        <a:rPr lang="en-US" sz="2600" dirty="0"/>
                        <a:t>Match</a:t>
                      </a:r>
                    </a:p>
                  </a:txBody>
                  <a:tcPr marL="109728" marR="109728" marT="54864" marB="54864"/>
                </a:tc>
                <a:tc>
                  <a:txBody>
                    <a:bodyPr/>
                    <a:lstStyle/>
                    <a:p>
                      <a:pPr algn="ctr"/>
                      <a:r>
                        <a:rPr lang="en-US" sz="2600" dirty="0"/>
                        <a:t>Action</a:t>
                      </a:r>
                    </a:p>
                  </a:txBody>
                  <a:tcPr marL="109728" marR="109728" marT="54864" marB="54864"/>
                </a:tc>
                <a:extLst>
                  <a:ext uri="{0D108BD9-81ED-4DB2-BD59-A6C34878D82A}">
                    <a16:rowId xmlns:a16="http://schemas.microsoft.com/office/drawing/2014/main" val="10000"/>
                  </a:ext>
                </a:extLst>
              </a:tr>
              <a:tr h="504749">
                <a:tc>
                  <a:txBody>
                    <a:bodyPr/>
                    <a:lstStyle/>
                    <a:p>
                      <a:r>
                        <a:rPr lang="en-US" sz="2600" dirty="0"/>
                        <a:t>IP</a:t>
                      </a:r>
                      <a:r>
                        <a:rPr lang="en-US" sz="2600" baseline="0" dirty="0"/>
                        <a:t> DA = 127.43.57.99 </a:t>
                      </a:r>
                      <a:endParaRPr lang="en-US" sz="2600" dirty="0"/>
                    </a:p>
                  </a:txBody>
                  <a:tcPr marL="109728" marR="109728" marT="54864" marB="54864"/>
                </a:tc>
                <a:tc>
                  <a:txBody>
                    <a:bodyPr/>
                    <a:lstStyle/>
                    <a:p>
                      <a:r>
                        <a:rPr lang="en-US" sz="2600" dirty="0"/>
                        <a:t>Forward to 56.99.32.16</a:t>
                      </a:r>
                      <a:r>
                        <a:rPr lang="en-US" sz="2600" baseline="0" dirty="0"/>
                        <a:t> </a:t>
                      </a:r>
                      <a:endParaRPr lang="en-US" sz="2600" dirty="0"/>
                    </a:p>
                  </a:txBody>
                  <a:tcPr marL="109728" marR="109728" marT="54864" marB="54864"/>
                </a:tc>
                <a:extLst>
                  <a:ext uri="{0D108BD9-81ED-4DB2-BD59-A6C34878D82A}">
                    <a16:rowId xmlns:a16="http://schemas.microsoft.com/office/drawing/2014/main" val="10001"/>
                  </a:ext>
                </a:extLst>
              </a:tr>
              <a:tr h="504749">
                <a:tc>
                  <a:txBody>
                    <a:bodyPr/>
                    <a:lstStyle/>
                    <a:p>
                      <a:r>
                        <a:rPr lang="en-US" sz="2600" dirty="0"/>
                        <a:t>IP DA = 123.66.44.X</a:t>
                      </a:r>
                    </a:p>
                  </a:txBody>
                  <a:tcPr marL="109728" marR="109728" marT="54864" marB="54864"/>
                </a:tc>
                <a:tc>
                  <a:txBody>
                    <a:bodyPr/>
                    <a:lstStyle/>
                    <a:p>
                      <a:r>
                        <a:rPr lang="en-US" sz="2600" dirty="0"/>
                        <a:t>Forward to 22.45.21.126</a:t>
                      </a:r>
                    </a:p>
                  </a:txBody>
                  <a:tcPr marL="109728" marR="109728" marT="54864" marB="54864"/>
                </a:tc>
                <a:extLst>
                  <a:ext uri="{0D108BD9-81ED-4DB2-BD59-A6C34878D82A}">
                    <a16:rowId xmlns:a16="http://schemas.microsoft.com/office/drawing/2014/main" val="10002"/>
                  </a:ext>
                </a:extLst>
              </a:tr>
              <a:tr h="504749">
                <a:tc>
                  <a:txBody>
                    <a:bodyPr/>
                    <a:lstStyle/>
                    <a:p>
                      <a:r>
                        <a:rPr lang="en-US" sz="2600" dirty="0"/>
                        <a:t>IP DA = 76.9.X.X</a:t>
                      </a:r>
                    </a:p>
                  </a:txBody>
                  <a:tcPr marL="109728" marR="109728" marT="54864" marB="54864"/>
                </a:tc>
                <a:tc>
                  <a:txBody>
                    <a:bodyPr/>
                    <a:lstStyle/>
                    <a:p>
                      <a:r>
                        <a:rPr lang="en-US" sz="2600" dirty="0"/>
                        <a:t>Forward to 56.99.32.16</a:t>
                      </a:r>
                      <a:r>
                        <a:rPr lang="en-US" sz="2600" baseline="0" dirty="0"/>
                        <a:t> </a:t>
                      </a:r>
                      <a:endParaRPr lang="en-US" sz="2600" dirty="0"/>
                    </a:p>
                  </a:txBody>
                  <a:tcPr marL="109728" marR="109728" marT="54864" marB="54864"/>
                </a:tc>
                <a:extLst>
                  <a:ext uri="{0D108BD9-81ED-4DB2-BD59-A6C34878D82A}">
                    <a16:rowId xmlns:a16="http://schemas.microsoft.com/office/drawing/2014/main" val="10003"/>
                  </a:ext>
                </a:extLst>
              </a:tr>
              <a:tr h="504749">
                <a:tc>
                  <a:txBody>
                    <a:bodyPr/>
                    <a:lstStyle/>
                    <a:p>
                      <a:pPr algn="ctr"/>
                      <a:r>
                        <a:rPr lang="en-US" sz="2600" dirty="0"/>
                        <a:t>…</a:t>
                      </a:r>
                    </a:p>
                  </a:txBody>
                  <a:tcPr marL="109728" marR="109728" marT="54864" marB="54864"/>
                </a:tc>
                <a:tc>
                  <a:txBody>
                    <a:bodyPr/>
                    <a:lstStyle/>
                    <a:p>
                      <a:pPr algn="ctr"/>
                      <a:r>
                        <a:rPr lang="en-US" sz="2600" dirty="0"/>
                        <a:t>…</a:t>
                      </a:r>
                    </a:p>
                  </a:txBody>
                  <a:tcPr marL="109728" marR="109728" marT="54864" marB="54864"/>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602665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2"/>
          <p:cNvSpPr>
            <a:spLocks noGrp="1" noChangeArrowheads="1"/>
          </p:cNvSpPr>
          <p:nvPr>
            <p:ph type="title"/>
          </p:nvPr>
        </p:nvSpPr>
        <p:spPr>
          <a:xfrm>
            <a:off x="2651760" y="274320"/>
            <a:ext cx="9326880" cy="1371600"/>
          </a:xfrm>
        </p:spPr>
        <p:txBody>
          <a:bodyPr/>
          <a:lstStyle/>
          <a:p>
            <a:r>
              <a:rPr lang="en-US" dirty="0"/>
              <a:t>Longest prefix match</a:t>
            </a:r>
          </a:p>
        </p:txBody>
      </p:sp>
      <p:sp>
        <p:nvSpPr>
          <p:cNvPr id="368646" name="Text Box 6"/>
          <p:cNvSpPr txBox="1">
            <a:spLocks noChangeArrowheads="1"/>
          </p:cNvSpPr>
          <p:nvPr/>
        </p:nvSpPr>
        <p:spPr bwMode="auto">
          <a:xfrm>
            <a:off x="5762626" y="3200400"/>
            <a:ext cx="1709122" cy="4247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160">
                <a:latin typeface="Times New Roman" charset="0"/>
              </a:rPr>
              <a:t>128.9.16.0/21</a:t>
            </a:r>
          </a:p>
        </p:txBody>
      </p:sp>
      <p:sp>
        <p:nvSpPr>
          <p:cNvPr id="368647" name="Text Box 7"/>
          <p:cNvSpPr txBox="1">
            <a:spLocks noChangeArrowheads="1"/>
          </p:cNvSpPr>
          <p:nvPr/>
        </p:nvSpPr>
        <p:spPr bwMode="auto">
          <a:xfrm>
            <a:off x="7317106" y="3200400"/>
            <a:ext cx="1846980" cy="4247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160">
                <a:latin typeface="Times New Roman" charset="0"/>
              </a:rPr>
              <a:t>128.9.172.0/21</a:t>
            </a:r>
          </a:p>
        </p:txBody>
      </p:sp>
      <p:sp>
        <p:nvSpPr>
          <p:cNvPr id="368648" name="Line 8"/>
          <p:cNvSpPr>
            <a:spLocks noChangeShapeType="1"/>
          </p:cNvSpPr>
          <p:nvPr/>
        </p:nvSpPr>
        <p:spPr bwMode="auto">
          <a:xfrm>
            <a:off x="7591426" y="3200400"/>
            <a:ext cx="274320" cy="0"/>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368649" name="Text Box 9"/>
          <p:cNvSpPr txBox="1">
            <a:spLocks noChangeArrowheads="1"/>
          </p:cNvSpPr>
          <p:nvPr/>
        </p:nvSpPr>
        <p:spPr bwMode="auto">
          <a:xfrm>
            <a:off x="6768466" y="2743200"/>
            <a:ext cx="1846980" cy="4247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160">
                <a:latin typeface="Times New Roman" charset="0"/>
              </a:rPr>
              <a:t>128.9.176.0/24</a:t>
            </a:r>
          </a:p>
        </p:txBody>
      </p:sp>
      <p:sp>
        <p:nvSpPr>
          <p:cNvPr id="368650" name="Text Box 10"/>
          <p:cNvSpPr txBox="1">
            <a:spLocks noChangeArrowheads="1"/>
          </p:cNvSpPr>
          <p:nvPr/>
        </p:nvSpPr>
        <p:spPr bwMode="auto">
          <a:xfrm>
            <a:off x="3108960" y="5120641"/>
            <a:ext cx="449162" cy="7254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4114" dirty="0">
                <a:latin typeface="Times New Roman" charset="0"/>
              </a:rPr>
              <a:t>0</a:t>
            </a:r>
          </a:p>
        </p:txBody>
      </p:sp>
      <p:sp>
        <p:nvSpPr>
          <p:cNvPr id="368651" name="Line 11"/>
          <p:cNvSpPr>
            <a:spLocks noChangeShapeType="1"/>
          </p:cNvSpPr>
          <p:nvPr/>
        </p:nvSpPr>
        <p:spPr bwMode="auto">
          <a:xfrm>
            <a:off x="3291840" y="4937760"/>
            <a:ext cx="7589520" cy="0"/>
          </a:xfrm>
          <a:prstGeom prst="line">
            <a:avLst/>
          </a:prstGeom>
          <a:noFill/>
          <a:ln w="57150">
            <a:solidFill>
              <a:schemeClr val="tx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368652" name="Text Box 12"/>
          <p:cNvSpPr txBox="1">
            <a:spLocks noChangeArrowheads="1"/>
          </p:cNvSpPr>
          <p:nvPr/>
        </p:nvSpPr>
        <p:spPr bwMode="auto">
          <a:xfrm>
            <a:off x="10424160" y="5212081"/>
            <a:ext cx="1242648" cy="7254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4114" dirty="0">
                <a:latin typeface="Times New Roman" charset="0"/>
              </a:rPr>
              <a:t>2</a:t>
            </a:r>
            <a:r>
              <a:rPr lang="en-US" sz="4114" baseline="30000" dirty="0">
                <a:latin typeface="Times New Roman" charset="0"/>
              </a:rPr>
              <a:t>32</a:t>
            </a:r>
            <a:r>
              <a:rPr lang="en-US" sz="4114" dirty="0">
                <a:latin typeface="Times New Roman" charset="0"/>
              </a:rPr>
              <a:t>-1</a:t>
            </a:r>
          </a:p>
        </p:txBody>
      </p:sp>
      <p:sp>
        <p:nvSpPr>
          <p:cNvPr id="368653" name="Line 13"/>
          <p:cNvSpPr>
            <a:spLocks noChangeShapeType="1"/>
          </p:cNvSpPr>
          <p:nvPr/>
        </p:nvSpPr>
        <p:spPr bwMode="auto">
          <a:xfrm>
            <a:off x="3710940" y="4530090"/>
            <a:ext cx="2070736" cy="0"/>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368654" name="Line 14"/>
          <p:cNvSpPr>
            <a:spLocks noChangeShapeType="1"/>
          </p:cNvSpPr>
          <p:nvPr/>
        </p:nvSpPr>
        <p:spPr bwMode="auto">
          <a:xfrm>
            <a:off x="9210676" y="4143376"/>
            <a:ext cx="731520" cy="0"/>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368655" name="Text Box 15"/>
          <p:cNvSpPr txBox="1">
            <a:spLocks noChangeArrowheads="1"/>
          </p:cNvSpPr>
          <p:nvPr/>
        </p:nvSpPr>
        <p:spPr bwMode="auto">
          <a:xfrm>
            <a:off x="6423660" y="3838576"/>
            <a:ext cx="1571264" cy="4247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160">
                <a:latin typeface="Times New Roman" charset="0"/>
              </a:rPr>
              <a:t>128.9.0.0/16</a:t>
            </a:r>
          </a:p>
        </p:txBody>
      </p:sp>
      <p:sp>
        <p:nvSpPr>
          <p:cNvPr id="368656" name="Text Box 16"/>
          <p:cNvSpPr txBox="1">
            <a:spLocks noChangeArrowheads="1"/>
          </p:cNvSpPr>
          <p:nvPr/>
        </p:nvSpPr>
        <p:spPr bwMode="auto">
          <a:xfrm>
            <a:off x="8778240" y="3644266"/>
            <a:ext cx="1709122" cy="4247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160">
                <a:latin typeface="Times New Roman" charset="0"/>
              </a:rPr>
              <a:t>142.12.0.0/19</a:t>
            </a:r>
          </a:p>
        </p:txBody>
      </p:sp>
      <p:sp>
        <p:nvSpPr>
          <p:cNvPr id="368657" name="Text Box 17"/>
          <p:cNvSpPr txBox="1">
            <a:spLocks noChangeArrowheads="1"/>
          </p:cNvSpPr>
          <p:nvPr/>
        </p:nvSpPr>
        <p:spPr bwMode="auto">
          <a:xfrm>
            <a:off x="4036696" y="3682366"/>
            <a:ext cx="1295547" cy="4247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160">
                <a:latin typeface="Times New Roman" charset="0"/>
              </a:rPr>
              <a:t>65.0.0.0/8</a:t>
            </a:r>
          </a:p>
        </p:txBody>
      </p:sp>
      <p:sp>
        <p:nvSpPr>
          <p:cNvPr id="368658" name="Line 18"/>
          <p:cNvSpPr>
            <a:spLocks noChangeShapeType="1"/>
          </p:cNvSpPr>
          <p:nvPr/>
        </p:nvSpPr>
        <p:spPr bwMode="auto">
          <a:xfrm>
            <a:off x="3291840" y="4754880"/>
            <a:ext cx="0" cy="457200"/>
          </a:xfrm>
          <a:prstGeom prst="line">
            <a:avLst/>
          </a:prstGeom>
          <a:noFill/>
          <a:ln w="9525">
            <a:solidFill>
              <a:schemeClr val="tx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368659" name="Line 19"/>
          <p:cNvSpPr>
            <a:spLocks noChangeShapeType="1"/>
          </p:cNvSpPr>
          <p:nvPr/>
        </p:nvSpPr>
        <p:spPr bwMode="auto">
          <a:xfrm>
            <a:off x="10881360" y="4754880"/>
            <a:ext cx="0" cy="457200"/>
          </a:xfrm>
          <a:prstGeom prst="line">
            <a:avLst/>
          </a:prstGeom>
          <a:noFill/>
          <a:ln w="9525">
            <a:solidFill>
              <a:schemeClr val="tx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368660" name="Line 20"/>
          <p:cNvSpPr>
            <a:spLocks noChangeShapeType="1"/>
          </p:cNvSpPr>
          <p:nvPr/>
        </p:nvSpPr>
        <p:spPr bwMode="auto">
          <a:xfrm>
            <a:off x="6311266" y="4297680"/>
            <a:ext cx="1887854" cy="0"/>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a:p>
        </p:txBody>
      </p:sp>
      <p:sp>
        <p:nvSpPr>
          <p:cNvPr id="368661" name="Line 21"/>
          <p:cNvSpPr>
            <a:spLocks noChangeShapeType="1"/>
          </p:cNvSpPr>
          <p:nvPr/>
        </p:nvSpPr>
        <p:spPr bwMode="auto">
          <a:xfrm>
            <a:off x="6402706" y="3657600"/>
            <a:ext cx="548640" cy="0"/>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sz="4114"/>
          </a:p>
        </p:txBody>
      </p:sp>
      <p:sp>
        <p:nvSpPr>
          <p:cNvPr id="368662" name="Line 22"/>
          <p:cNvSpPr>
            <a:spLocks noChangeShapeType="1"/>
          </p:cNvSpPr>
          <p:nvPr/>
        </p:nvSpPr>
        <p:spPr bwMode="auto">
          <a:xfrm>
            <a:off x="7499986" y="3657600"/>
            <a:ext cx="548640" cy="0"/>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sz="4114"/>
          </a:p>
        </p:txBody>
      </p:sp>
      <p:sp>
        <p:nvSpPr>
          <p:cNvPr id="368664" name="Text Box 24"/>
          <p:cNvSpPr txBox="1">
            <a:spLocks noChangeArrowheads="1"/>
          </p:cNvSpPr>
          <p:nvPr/>
        </p:nvSpPr>
        <p:spPr bwMode="auto">
          <a:xfrm>
            <a:off x="5913121" y="5023496"/>
            <a:ext cx="1890261"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dirty="0">
                <a:solidFill>
                  <a:srgbClr val="FF3300"/>
                </a:solidFill>
                <a:latin typeface="Times New Roman" charset="0"/>
              </a:rPr>
              <a:t>128.9.16.14</a:t>
            </a:r>
          </a:p>
        </p:txBody>
      </p:sp>
      <p:sp>
        <p:nvSpPr>
          <p:cNvPr id="26" name="Text Box 24"/>
          <p:cNvSpPr txBox="1">
            <a:spLocks noChangeArrowheads="1"/>
          </p:cNvSpPr>
          <p:nvPr/>
        </p:nvSpPr>
        <p:spPr bwMode="auto">
          <a:xfrm>
            <a:off x="3657601" y="5029211"/>
            <a:ext cx="2069797"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dirty="0">
                <a:solidFill>
                  <a:srgbClr val="FF3300"/>
                </a:solidFill>
                <a:latin typeface="Times New Roman" charset="0"/>
              </a:rPr>
              <a:t>65.14.24.120</a:t>
            </a:r>
          </a:p>
        </p:txBody>
      </p:sp>
      <p:sp>
        <p:nvSpPr>
          <p:cNvPr id="368667" name="Text Box 27"/>
          <p:cNvSpPr txBox="1">
            <a:spLocks noChangeArrowheads="1"/>
          </p:cNvSpPr>
          <p:nvPr/>
        </p:nvSpPr>
        <p:spPr bwMode="auto">
          <a:xfrm>
            <a:off x="1603059" y="6234190"/>
            <a:ext cx="10696574" cy="954107"/>
          </a:xfrm>
          <a:prstGeom prst="rect">
            <a:avLst/>
          </a:prstGeom>
          <a:solidFill>
            <a:schemeClr val="hlink"/>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sz="2800" dirty="0">
                <a:solidFill>
                  <a:schemeClr val="accent2"/>
                </a:solidFill>
                <a:latin typeface="+mj-lt"/>
              </a:rPr>
              <a:t>Routing lookup:</a:t>
            </a:r>
            <a:r>
              <a:rPr lang="en-US" sz="2800" dirty="0">
                <a:solidFill>
                  <a:srgbClr val="FFFF00"/>
                </a:solidFill>
                <a:latin typeface="+mj-lt"/>
              </a:rPr>
              <a:t> </a:t>
            </a:r>
            <a:r>
              <a:rPr lang="en-US" sz="2800" dirty="0">
                <a:solidFill>
                  <a:srgbClr val="333300"/>
                </a:solidFill>
                <a:latin typeface="+mj-lt"/>
              </a:rPr>
              <a:t>Find the </a:t>
            </a:r>
            <a:r>
              <a:rPr lang="en-US" sz="2800" dirty="0">
                <a:latin typeface="+mj-lt"/>
              </a:rPr>
              <a:t>longest</a:t>
            </a:r>
            <a:r>
              <a:rPr lang="en-US" sz="2800" dirty="0">
                <a:solidFill>
                  <a:srgbClr val="333300"/>
                </a:solidFill>
                <a:latin typeface="+mj-lt"/>
              </a:rPr>
              <a:t> matching prefix (aka the most specific route) among all prefixes that match the destination address.</a:t>
            </a:r>
          </a:p>
        </p:txBody>
      </p:sp>
      <p:sp>
        <p:nvSpPr>
          <p:cNvPr id="27" name="Line 26"/>
          <p:cNvSpPr>
            <a:spLocks noChangeShapeType="1"/>
          </p:cNvSpPr>
          <p:nvPr/>
        </p:nvSpPr>
        <p:spPr bwMode="auto">
          <a:xfrm flipH="1" flipV="1">
            <a:off x="4572000" y="4480560"/>
            <a:ext cx="1906" cy="483869"/>
          </a:xfrm>
          <a:prstGeom prst="line">
            <a:avLst/>
          </a:prstGeom>
          <a:noFill/>
          <a:ln w="38100">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endParaRPr lang="en-US" sz="4114"/>
          </a:p>
        </p:txBody>
      </p:sp>
      <p:sp>
        <p:nvSpPr>
          <p:cNvPr id="2" name="Oval 1"/>
          <p:cNvSpPr/>
          <p:nvPr/>
        </p:nvSpPr>
        <p:spPr bwMode="auto">
          <a:xfrm>
            <a:off x="4480560" y="4846320"/>
            <a:ext cx="182880" cy="182880"/>
          </a:xfrm>
          <a:prstGeom prst="ellips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30" name="Oval 29"/>
          <p:cNvSpPr/>
          <p:nvPr/>
        </p:nvSpPr>
        <p:spPr bwMode="auto">
          <a:xfrm>
            <a:off x="6675120" y="4846320"/>
            <a:ext cx="182880" cy="182880"/>
          </a:xfrm>
          <a:prstGeom prst="ellips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31" name="Line 26"/>
          <p:cNvSpPr>
            <a:spLocks noChangeShapeType="1"/>
          </p:cNvSpPr>
          <p:nvPr/>
        </p:nvSpPr>
        <p:spPr bwMode="auto">
          <a:xfrm flipH="1" flipV="1">
            <a:off x="6766560" y="3657600"/>
            <a:ext cx="1906" cy="1215389"/>
          </a:xfrm>
          <a:prstGeom prst="line">
            <a:avLst/>
          </a:prstGeom>
          <a:noFill/>
          <a:ln w="38100">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endParaRPr lang="en-US" sz="4114"/>
          </a:p>
        </p:txBody>
      </p:sp>
    </p:spTree>
    <p:extLst>
      <p:ext uri="{BB962C8B-B14F-4D97-AF65-F5344CB8AC3E}">
        <p14:creationId xmlns:p14="http://schemas.microsoft.com/office/powerpoint/2010/main" val="3897847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down)">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6866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down)">
                                      <p:cBhvr>
                                        <p:cTn id="2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64" grpId="0"/>
      <p:bldP spid="26" grpId="0"/>
      <p:bldP spid="27" grpId="0" animBg="1"/>
      <p:bldP spid="2" grpId="0" animBg="1"/>
      <p:bldP spid="30" grpId="0" animBg="1"/>
      <p:bldP spid="3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2"/>
          <p:cNvSpPr>
            <a:spLocks noGrp="1" noChangeArrowheads="1"/>
          </p:cNvSpPr>
          <p:nvPr>
            <p:ph type="title"/>
          </p:nvPr>
        </p:nvSpPr>
        <p:spPr>
          <a:xfrm>
            <a:off x="2651760" y="274320"/>
            <a:ext cx="9326880" cy="1371600"/>
          </a:xfrm>
        </p:spPr>
        <p:txBody>
          <a:bodyPr/>
          <a:lstStyle/>
          <a:p>
            <a:r>
              <a:rPr lang="en-US" dirty="0"/>
              <a:t>Longest prefix match lookup</a:t>
            </a:r>
            <a:br>
              <a:rPr lang="en-US" dirty="0"/>
            </a:br>
            <a:r>
              <a:rPr lang="en-US" sz="3360" i="1" dirty="0"/>
              <a:t>Binary tries (“re</a:t>
            </a:r>
            <a:r>
              <a:rPr lang="en-US" sz="3360" i="1" dirty="0">
                <a:solidFill>
                  <a:srgbClr val="FF0000"/>
                </a:solidFill>
              </a:rPr>
              <a:t>trie</a:t>
            </a:r>
            <a:r>
              <a:rPr lang="en-US" sz="3360" i="1" dirty="0"/>
              <a:t>val”)</a:t>
            </a:r>
          </a:p>
        </p:txBody>
      </p:sp>
      <p:sp>
        <p:nvSpPr>
          <p:cNvPr id="335935" name="Rectangle 63"/>
          <p:cNvSpPr>
            <a:spLocks noChangeArrowheads="1"/>
          </p:cNvSpPr>
          <p:nvPr/>
        </p:nvSpPr>
        <p:spPr bwMode="auto">
          <a:xfrm>
            <a:off x="7315200" y="2162174"/>
            <a:ext cx="322203" cy="569836"/>
          </a:xfrm>
          <a:prstGeom prst="rect">
            <a:avLst/>
          </a:prstGeom>
          <a:noFill/>
          <a:ln w="28575" cmpd="sng">
            <a:noFill/>
            <a:miter lim="800000"/>
            <a:headEnd/>
            <a:tailEnd/>
          </a:ln>
          <a:extLst>
            <a:ext uri="{909E8E84-426E-40dd-AFC4-6F175D3DCCD1}">
              <a14:hiddenFill xmlns="" xmlns:a14="http://schemas.microsoft.com/office/drawing/2010/main">
                <a:solidFill>
                  <a:schemeClr val="tx1"/>
                </a:solidFill>
              </a14:hiddenFill>
            </a:ext>
          </a:extLst>
        </p:spPr>
        <p:txBody>
          <a:bodyPr wrap="none" lIns="0" tIns="0" rIns="0" bIns="0">
            <a:spAutoFit/>
          </a:bodyPr>
          <a:lstStyle/>
          <a:p>
            <a:pPr algn="ctr">
              <a:lnSpc>
                <a:spcPct val="90000"/>
              </a:lnSpc>
            </a:pPr>
            <a:r>
              <a:rPr lang="en-US" sz="4114" b="1" dirty="0">
                <a:solidFill>
                  <a:srgbClr val="000099"/>
                </a:solidFill>
              </a:rPr>
              <a:t>0</a:t>
            </a:r>
            <a:endParaRPr lang="en-US" sz="4114" b="1" i="1" dirty="0">
              <a:solidFill>
                <a:srgbClr val="000099"/>
              </a:solidFill>
            </a:endParaRPr>
          </a:p>
        </p:txBody>
      </p:sp>
      <p:sp>
        <p:nvSpPr>
          <p:cNvPr id="335936" name="Rectangle 64"/>
          <p:cNvSpPr>
            <a:spLocks noChangeArrowheads="1"/>
          </p:cNvSpPr>
          <p:nvPr/>
        </p:nvSpPr>
        <p:spPr bwMode="auto">
          <a:xfrm>
            <a:off x="9089325" y="2133600"/>
            <a:ext cx="237244" cy="569836"/>
          </a:xfrm>
          <a:prstGeom prst="rect">
            <a:avLst/>
          </a:prstGeom>
          <a:noFill/>
          <a:ln w="28575" cmpd="sng">
            <a:noFill/>
            <a:miter lim="800000"/>
            <a:headEnd/>
            <a:tailEnd/>
          </a:ln>
          <a:extLst>
            <a:ext uri="{909E8E84-426E-40dd-AFC4-6F175D3DCCD1}">
              <a14:hiddenFill xmlns="" xmlns:a14="http://schemas.microsoft.com/office/drawing/2010/main">
                <a:solidFill>
                  <a:schemeClr val="tx1"/>
                </a:solidFill>
              </a14:hiddenFill>
            </a:ext>
          </a:extLst>
        </p:spPr>
        <p:txBody>
          <a:bodyPr wrap="none" lIns="0" tIns="0" rIns="0" bIns="0">
            <a:spAutoFit/>
          </a:bodyPr>
          <a:lstStyle/>
          <a:p>
            <a:pPr algn="ctr">
              <a:lnSpc>
                <a:spcPct val="90000"/>
              </a:lnSpc>
            </a:pPr>
            <a:r>
              <a:rPr lang="en-US" sz="4114" b="1" dirty="0">
                <a:solidFill>
                  <a:srgbClr val="000099"/>
                </a:solidFill>
              </a:rPr>
              <a:t>1</a:t>
            </a:r>
            <a:endParaRPr lang="en-US" sz="4114" b="1" i="1" dirty="0">
              <a:solidFill>
                <a:srgbClr val="000099"/>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2104449677"/>
              </p:ext>
            </p:extLst>
          </p:nvPr>
        </p:nvGraphicFramePr>
        <p:xfrm>
          <a:off x="1789983" y="1678227"/>
          <a:ext cx="2843211" cy="6268396"/>
        </p:xfrm>
        <a:graphic>
          <a:graphicData uri="http://schemas.openxmlformats.org/drawingml/2006/table">
            <a:tbl>
              <a:tblPr firstRow="1" bandRow="1">
                <a:tableStyleId>{5C22544A-7EE6-4342-B048-85BDC9FD1C3A}</a:tableStyleId>
              </a:tblPr>
              <a:tblGrid>
                <a:gridCol w="1066204">
                  <a:extLst>
                    <a:ext uri="{9D8B030D-6E8A-4147-A177-3AD203B41FA5}">
                      <a16:colId xmlns:a16="http://schemas.microsoft.com/office/drawing/2014/main" val="20000"/>
                    </a:ext>
                  </a:extLst>
                </a:gridCol>
                <a:gridCol w="1777007">
                  <a:extLst>
                    <a:ext uri="{9D8B030D-6E8A-4147-A177-3AD203B41FA5}">
                      <a16:colId xmlns:a16="http://schemas.microsoft.com/office/drawing/2014/main" val="20001"/>
                    </a:ext>
                  </a:extLst>
                </a:gridCol>
              </a:tblGrid>
              <a:tr h="857342">
                <a:tc>
                  <a:txBody>
                    <a:bodyPr/>
                    <a:lstStyle/>
                    <a:p>
                      <a:pPr algn="ctr"/>
                      <a:r>
                        <a:rPr lang="en-US" sz="2600" dirty="0"/>
                        <a:t>Entry</a:t>
                      </a:r>
                    </a:p>
                  </a:txBody>
                  <a:tcPr marL="109728" marR="109728" marT="54864" marB="54864"/>
                </a:tc>
                <a:tc>
                  <a:txBody>
                    <a:bodyPr/>
                    <a:lstStyle/>
                    <a:p>
                      <a:pPr algn="ctr"/>
                      <a:r>
                        <a:rPr lang="en-US" sz="2600" dirty="0"/>
                        <a:t>Prefix</a:t>
                      </a:r>
                    </a:p>
                  </a:txBody>
                  <a:tcPr marL="109728" marR="109728" marT="54864" marB="54864"/>
                </a:tc>
                <a:extLst>
                  <a:ext uri="{0D108BD9-81ED-4DB2-BD59-A6C34878D82A}">
                    <a16:rowId xmlns:a16="http://schemas.microsoft.com/office/drawing/2014/main" val="10000"/>
                  </a:ext>
                </a:extLst>
              </a:tr>
              <a:tr h="482109">
                <a:tc>
                  <a:txBody>
                    <a:bodyPr/>
                    <a:lstStyle/>
                    <a:p>
                      <a:pPr algn="ctr"/>
                      <a:r>
                        <a:rPr lang="en-US" sz="2600" dirty="0"/>
                        <a:t>a</a:t>
                      </a:r>
                    </a:p>
                  </a:txBody>
                  <a:tcPr marL="109728" marR="109728" marT="54864" marB="54864"/>
                </a:tc>
                <a:tc>
                  <a:txBody>
                    <a:bodyPr/>
                    <a:lstStyle/>
                    <a:p>
                      <a:pPr algn="l"/>
                      <a:r>
                        <a:rPr lang="en-US" sz="2600" dirty="0"/>
                        <a:t>00001</a:t>
                      </a:r>
                    </a:p>
                  </a:txBody>
                  <a:tcPr marL="109728" marR="109728" marT="54864" marB="54864"/>
                </a:tc>
                <a:extLst>
                  <a:ext uri="{0D108BD9-81ED-4DB2-BD59-A6C34878D82A}">
                    <a16:rowId xmlns:a16="http://schemas.microsoft.com/office/drawing/2014/main" val="10001"/>
                  </a:ext>
                </a:extLst>
              </a:tr>
              <a:tr h="482109">
                <a:tc>
                  <a:txBody>
                    <a:bodyPr/>
                    <a:lstStyle/>
                    <a:p>
                      <a:pPr algn="ctr"/>
                      <a:r>
                        <a:rPr lang="en-US" sz="2600" dirty="0"/>
                        <a:t>b</a:t>
                      </a:r>
                    </a:p>
                  </a:txBody>
                  <a:tcPr marL="109728" marR="109728" marT="54864" marB="54864"/>
                </a:tc>
                <a:tc>
                  <a:txBody>
                    <a:bodyPr/>
                    <a:lstStyle/>
                    <a:p>
                      <a:pPr algn="l"/>
                      <a:r>
                        <a:rPr lang="en-US" sz="2600" dirty="0"/>
                        <a:t>00010</a:t>
                      </a:r>
                    </a:p>
                  </a:txBody>
                  <a:tcPr marL="109728" marR="109728" marT="54864" marB="54864"/>
                </a:tc>
                <a:extLst>
                  <a:ext uri="{0D108BD9-81ED-4DB2-BD59-A6C34878D82A}">
                    <a16:rowId xmlns:a16="http://schemas.microsoft.com/office/drawing/2014/main" val="10002"/>
                  </a:ext>
                </a:extLst>
              </a:tr>
              <a:tr h="482109">
                <a:tc>
                  <a:txBody>
                    <a:bodyPr/>
                    <a:lstStyle/>
                    <a:p>
                      <a:pPr algn="ctr"/>
                      <a:r>
                        <a:rPr lang="en-US" sz="2600" dirty="0"/>
                        <a:t>c</a:t>
                      </a:r>
                    </a:p>
                  </a:txBody>
                  <a:tcPr marL="109728" marR="109728" marT="54864" marB="54864"/>
                </a:tc>
                <a:tc>
                  <a:txBody>
                    <a:bodyPr/>
                    <a:lstStyle/>
                    <a:p>
                      <a:pPr algn="l"/>
                      <a:r>
                        <a:rPr lang="en-US" sz="2600" dirty="0"/>
                        <a:t>00011</a:t>
                      </a:r>
                    </a:p>
                  </a:txBody>
                  <a:tcPr marL="109728" marR="109728" marT="54864" marB="54864"/>
                </a:tc>
                <a:extLst>
                  <a:ext uri="{0D108BD9-81ED-4DB2-BD59-A6C34878D82A}">
                    <a16:rowId xmlns:a16="http://schemas.microsoft.com/office/drawing/2014/main" val="10003"/>
                  </a:ext>
                </a:extLst>
              </a:tr>
              <a:tr h="482109">
                <a:tc>
                  <a:txBody>
                    <a:bodyPr/>
                    <a:lstStyle/>
                    <a:p>
                      <a:pPr algn="ctr"/>
                      <a:r>
                        <a:rPr lang="en-US" sz="2600" dirty="0"/>
                        <a:t>d</a:t>
                      </a:r>
                    </a:p>
                  </a:txBody>
                  <a:tcPr marL="109728" marR="109728" marT="54864" marB="54864"/>
                </a:tc>
                <a:tc>
                  <a:txBody>
                    <a:bodyPr/>
                    <a:lstStyle/>
                    <a:p>
                      <a:pPr algn="l"/>
                      <a:r>
                        <a:rPr lang="en-US" sz="2600" dirty="0"/>
                        <a:t>001</a:t>
                      </a:r>
                    </a:p>
                  </a:txBody>
                  <a:tcPr marL="109728" marR="109728" marT="54864" marB="54864"/>
                </a:tc>
                <a:extLst>
                  <a:ext uri="{0D108BD9-81ED-4DB2-BD59-A6C34878D82A}">
                    <a16:rowId xmlns:a16="http://schemas.microsoft.com/office/drawing/2014/main" val="10004"/>
                  </a:ext>
                </a:extLst>
              </a:tr>
              <a:tr h="482109">
                <a:tc>
                  <a:txBody>
                    <a:bodyPr/>
                    <a:lstStyle/>
                    <a:p>
                      <a:pPr algn="ctr"/>
                      <a:r>
                        <a:rPr lang="en-US" sz="2600" dirty="0"/>
                        <a:t>e</a:t>
                      </a:r>
                    </a:p>
                  </a:txBody>
                  <a:tcPr marL="109728" marR="109728" marT="54864" marB="54864"/>
                </a:tc>
                <a:tc>
                  <a:txBody>
                    <a:bodyPr/>
                    <a:lstStyle/>
                    <a:p>
                      <a:pPr algn="l"/>
                      <a:r>
                        <a:rPr lang="en-US" sz="2600" dirty="0"/>
                        <a:t>0101</a:t>
                      </a:r>
                    </a:p>
                  </a:txBody>
                  <a:tcPr marL="109728" marR="109728" marT="54864" marB="54864"/>
                </a:tc>
                <a:extLst>
                  <a:ext uri="{0D108BD9-81ED-4DB2-BD59-A6C34878D82A}">
                    <a16:rowId xmlns:a16="http://schemas.microsoft.com/office/drawing/2014/main" val="10005"/>
                  </a:ext>
                </a:extLst>
              </a:tr>
              <a:tr h="482109">
                <a:tc>
                  <a:txBody>
                    <a:bodyPr/>
                    <a:lstStyle/>
                    <a:p>
                      <a:pPr algn="ctr"/>
                      <a:r>
                        <a:rPr lang="en-US" sz="2600" dirty="0"/>
                        <a:t>f</a:t>
                      </a:r>
                    </a:p>
                  </a:txBody>
                  <a:tcPr marL="109728" marR="109728" marT="54864" marB="54864"/>
                </a:tc>
                <a:tc>
                  <a:txBody>
                    <a:bodyPr/>
                    <a:lstStyle/>
                    <a:p>
                      <a:pPr algn="l"/>
                      <a:r>
                        <a:rPr lang="en-US" sz="2600" dirty="0"/>
                        <a:t>011</a:t>
                      </a:r>
                    </a:p>
                  </a:txBody>
                  <a:tcPr marL="109728" marR="109728" marT="54864" marB="54864"/>
                </a:tc>
                <a:extLst>
                  <a:ext uri="{0D108BD9-81ED-4DB2-BD59-A6C34878D82A}">
                    <a16:rowId xmlns:a16="http://schemas.microsoft.com/office/drawing/2014/main" val="10006"/>
                  </a:ext>
                </a:extLst>
              </a:tr>
              <a:tr h="482109">
                <a:tc>
                  <a:txBody>
                    <a:bodyPr/>
                    <a:lstStyle/>
                    <a:p>
                      <a:pPr algn="ctr"/>
                      <a:r>
                        <a:rPr lang="en-US" sz="2600" dirty="0"/>
                        <a:t>g</a:t>
                      </a:r>
                    </a:p>
                  </a:txBody>
                  <a:tcPr marL="109728" marR="109728" marT="54864" marB="54864"/>
                </a:tc>
                <a:tc>
                  <a:txBody>
                    <a:bodyPr/>
                    <a:lstStyle/>
                    <a:p>
                      <a:pPr algn="l"/>
                      <a:r>
                        <a:rPr lang="en-US" sz="2600" dirty="0"/>
                        <a:t>100</a:t>
                      </a:r>
                    </a:p>
                  </a:txBody>
                  <a:tcPr marL="109728" marR="109728" marT="54864" marB="54864"/>
                </a:tc>
                <a:extLst>
                  <a:ext uri="{0D108BD9-81ED-4DB2-BD59-A6C34878D82A}">
                    <a16:rowId xmlns:a16="http://schemas.microsoft.com/office/drawing/2014/main" val="10007"/>
                  </a:ext>
                </a:extLst>
              </a:tr>
              <a:tr h="482109">
                <a:tc>
                  <a:txBody>
                    <a:bodyPr/>
                    <a:lstStyle/>
                    <a:p>
                      <a:pPr algn="ctr"/>
                      <a:r>
                        <a:rPr lang="en-US" sz="2600" dirty="0"/>
                        <a:t>h</a:t>
                      </a:r>
                    </a:p>
                  </a:txBody>
                  <a:tcPr marL="109728" marR="109728" marT="54864" marB="54864"/>
                </a:tc>
                <a:tc>
                  <a:txBody>
                    <a:bodyPr/>
                    <a:lstStyle/>
                    <a:p>
                      <a:pPr algn="l"/>
                      <a:r>
                        <a:rPr lang="en-US" sz="2600" dirty="0"/>
                        <a:t>1010</a:t>
                      </a:r>
                    </a:p>
                  </a:txBody>
                  <a:tcPr marL="109728" marR="109728" marT="54864" marB="54864"/>
                </a:tc>
                <a:extLst>
                  <a:ext uri="{0D108BD9-81ED-4DB2-BD59-A6C34878D82A}">
                    <a16:rowId xmlns:a16="http://schemas.microsoft.com/office/drawing/2014/main" val="10008"/>
                  </a:ext>
                </a:extLst>
              </a:tr>
              <a:tr h="482109">
                <a:tc>
                  <a:txBody>
                    <a:bodyPr/>
                    <a:lstStyle/>
                    <a:p>
                      <a:pPr algn="ctr"/>
                      <a:r>
                        <a:rPr lang="en-US" sz="2600" dirty="0" err="1"/>
                        <a:t>i</a:t>
                      </a:r>
                      <a:endParaRPr lang="en-US" sz="2600" dirty="0"/>
                    </a:p>
                  </a:txBody>
                  <a:tcPr marL="109728" marR="109728" marT="54864" marB="54864"/>
                </a:tc>
                <a:tc>
                  <a:txBody>
                    <a:bodyPr/>
                    <a:lstStyle/>
                    <a:p>
                      <a:pPr algn="l"/>
                      <a:r>
                        <a:rPr lang="en-US" sz="2600" dirty="0"/>
                        <a:t>1100</a:t>
                      </a:r>
                    </a:p>
                  </a:txBody>
                  <a:tcPr marL="109728" marR="109728" marT="54864" marB="54864"/>
                </a:tc>
                <a:extLst>
                  <a:ext uri="{0D108BD9-81ED-4DB2-BD59-A6C34878D82A}">
                    <a16:rowId xmlns:a16="http://schemas.microsoft.com/office/drawing/2014/main" val="10009"/>
                  </a:ext>
                </a:extLst>
              </a:tr>
              <a:tr h="857342">
                <a:tc>
                  <a:txBody>
                    <a:bodyPr/>
                    <a:lstStyle/>
                    <a:p>
                      <a:pPr algn="ctr"/>
                      <a:r>
                        <a:rPr lang="en-US" sz="2600" dirty="0"/>
                        <a:t>j</a:t>
                      </a:r>
                    </a:p>
                  </a:txBody>
                  <a:tcPr marL="109728" marR="109728" marT="54864" marB="54864"/>
                </a:tc>
                <a:tc>
                  <a:txBody>
                    <a:bodyPr/>
                    <a:lstStyle/>
                    <a:p>
                      <a:pPr algn="l"/>
                      <a:r>
                        <a:rPr lang="en-US" sz="2600" dirty="0"/>
                        <a:t>11110000</a:t>
                      </a:r>
                    </a:p>
                  </a:txBody>
                  <a:tcPr marL="109728" marR="109728" marT="54864" marB="54864"/>
                </a:tc>
                <a:extLst>
                  <a:ext uri="{0D108BD9-81ED-4DB2-BD59-A6C34878D82A}">
                    <a16:rowId xmlns:a16="http://schemas.microsoft.com/office/drawing/2014/main" val="10010"/>
                  </a:ext>
                </a:extLst>
              </a:tr>
            </a:tbl>
          </a:graphicData>
        </a:graphic>
      </p:graphicFrame>
      <p:grpSp>
        <p:nvGrpSpPr>
          <p:cNvPr id="89" name="Group 88"/>
          <p:cNvGrpSpPr/>
          <p:nvPr/>
        </p:nvGrpSpPr>
        <p:grpSpPr>
          <a:xfrm>
            <a:off x="8321041" y="2367415"/>
            <a:ext cx="4269104" cy="5577840"/>
            <a:chOff x="2919413" y="1828800"/>
            <a:chExt cx="3557587" cy="4648200"/>
          </a:xfrm>
        </p:grpSpPr>
        <p:cxnSp>
          <p:nvCxnSpPr>
            <p:cNvPr id="4" name="Straight Connector 3"/>
            <p:cNvCxnSpPr/>
            <p:nvPr/>
          </p:nvCxnSpPr>
          <p:spPr bwMode="auto">
            <a:xfrm>
              <a:off x="2919413" y="1828800"/>
              <a:ext cx="1347787" cy="5334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6" name="Straight Connector 5"/>
            <p:cNvCxnSpPr/>
            <p:nvPr/>
          </p:nvCxnSpPr>
          <p:spPr bwMode="auto">
            <a:xfrm>
              <a:off x="4267200" y="2362200"/>
              <a:ext cx="1143000" cy="10668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8" name="Straight Connector 7"/>
            <p:cNvCxnSpPr/>
            <p:nvPr/>
          </p:nvCxnSpPr>
          <p:spPr bwMode="auto">
            <a:xfrm flipH="1">
              <a:off x="3886200" y="2362200"/>
              <a:ext cx="381000" cy="9144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0" name="Straight Connector 9"/>
            <p:cNvCxnSpPr/>
            <p:nvPr/>
          </p:nvCxnSpPr>
          <p:spPr bwMode="auto">
            <a:xfrm flipH="1">
              <a:off x="3529013" y="3276600"/>
              <a:ext cx="355534" cy="528652"/>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2" name="Straight Connector 11"/>
            <p:cNvCxnSpPr/>
            <p:nvPr/>
          </p:nvCxnSpPr>
          <p:spPr bwMode="auto">
            <a:xfrm>
              <a:off x="3886200" y="3276600"/>
              <a:ext cx="381000" cy="609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4" name="Straight Connector 13"/>
            <p:cNvCxnSpPr/>
            <p:nvPr/>
          </p:nvCxnSpPr>
          <p:spPr bwMode="auto">
            <a:xfrm flipH="1">
              <a:off x="3757613" y="3886200"/>
              <a:ext cx="509521" cy="742964"/>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9" name="Straight Connector 18"/>
            <p:cNvCxnSpPr/>
            <p:nvPr/>
          </p:nvCxnSpPr>
          <p:spPr bwMode="auto">
            <a:xfrm flipH="1">
              <a:off x="4953000" y="3429000"/>
              <a:ext cx="457200" cy="4572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2" name="Straight Connector 21"/>
            <p:cNvCxnSpPr/>
            <p:nvPr/>
          </p:nvCxnSpPr>
          <p:spPr bwMode="auto">
            <a:xfrm>
              <a:off x="5410200" y="3429000"/>
              <a:ext cx="457200" cy="4572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5" name="Straight Connector 24"/>
            <p:cNvCxnSpPr/>
            <p:nvPr/>
          </p:nvCxnSpPr>
          <p:spPr bwMode="auto">
            <a:xfrm flipH="1">
              <a:off x="4672014" y="3886200"/>
              <a:ext cx="304799" cy="739775"/>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8" name="Straight Connector 27"/>
            <p:cNvCxnSpPr/>
            <p:nvPr/>
          </p:nvCxnSpPr>
          <p:spPr bwMode="auto">
            <a:xfrm>
              <a:off x="4953000" y="3886200"/>
              <a:ext cx="228600" cy="7620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0" name="Straight Connector 29"/>
            <p:cNvCxnSpPr/>
            <p:nvPr/>
          </p:nvCxnSpPr>
          <p:spPr bwMode="auto">
            <a:xfrm>
              <a:off x="5867400" y="3886200"/>
              <a:ext cx="228600" cy="6858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64" name="Straight Connector 63"/>
            <p:cNvCxnSpPr/>
            <p:nvPr/>
          </p:nvCxnSpPr>
          <p:spPr bwMode="auto">
            <a:xfrm flipH="1">
              <a:off x="5562600" y="3886200"/>
              <a:ext cx="304800" cy="6858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66" name="Straight Connector 65"/>
            <p:cNvCxnSpPr/>
            <p:nvPr/>
          </p:nvCxnSpPr>
          <p:spPr bwMode="auto">
            <a:xfrm>
              <a:off x="6096000" y="4572000"/>
              <a:ext cx="381000" cy="3810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68" name="Straight Connector 67"/>
            <p:cNvCxnSpPr/>
            <p:nvPr/>
          </p:nvCxnSpPr>
          <p:spPr bwMode="auto">
            <a:xfrm flipH="1">
              <a:off x="5715000" y="4572000"/>
              <a:ext cx="381000" cy="4572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70" name="Straight Connector 69"/>
            <p:cNvCxnSpPr/>
            <p:nvPr/>
          </p:nvCxnSpPr>
          <p:spPr bwMode="auto">
            <a:xfrm flipH="1">
              <a:off x="5486400" y="5029200"/>
              <a:ext cx="228600" cy="4572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72" name="Straight Connector 71"/>
            <p:cNvCxnSpPr/>
            <p:nvPr/>
          </p:nvCxnSpPr>
          <p:spPr bwMode="auto">
            <a:xfrm flipH="1">
              <a:off x="5334000" y="5486400"/>
              <a:ext cx="152400" cy="5334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75" name="Straight Connector 74"/>
            <p:cNvCxnSpPr/>
            <p:nvPr/>
          </p:nvCxnSpPr>
          <p:spPr bwMode="auto">
            <a:xfrm flipH="1">
              <a:off x="5105400" y="6019800"/>
              <a:ext cx="228600" cy="4572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77" name="Straight Connector 76"/>
            <p:cNvCxnSpPr/>
            <p:nvPr/>
          </p:nvCxnSpPr>
          <p:spPr bwMode="auto">
            <a:xfrm>
              <a:off x="5334000" y="6019800"/>
              <a:ext cx="228600" cy="4572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79" name="Straight Connector 78"/>
            <p:cNvCxnSpPr/>
            <p:nvPr/>
          </p:nvCxnSpPr>
          <p:spPr bwMode="auto">
            <a:xfrm>
              <a:off x="5486400" y="5486400"/>
              <a:ext cx="228600" cy="5334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81" name="Straight Connector 80"/>
            <p:cNvCxnSpPr/>
            <p:nvPr/>
          </p:nvCxnSpPr>
          <p:spPr bwMode="auto">
            <a:xfrm>
              <a:off x="5715000" y="5029200"/>
              <a:ext cx="304800" cy="4572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83" name="Straight Connector 82"/>
            <p:cNvCxnSpPr/>
            <p:nvPr/>
          </p:nvCxnSpPr>
          <p:spPr bwMode="auto">
            <a:xfrm>
              <a:off x="4267200" y="3886200"/>
              <a:ext cx="152400" cy="3048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nvGrpSpPr>
          <p:cNvPr id="88" name="Group 87"/>
          <p:cNvGrpSpPr/>
          <p:nvPr/>
        </p:nvGrpSpPr>
        <p:grpSpPr>
          <a:xfrm>
            <a:off x="5118734" y="1818775"/>
            <a:ext cx="3215640" cy="4785360"/>
            <a:chOff x="215900" y="1371600"/>
            <a:chExt cx="2679700" cy="3987800"/>
          </a:xfrm>
        </p:grpSpPr>
        <p:sp>
          <p:nvSpPr>
            <p:cNvPr id="335938" name="Line 66"/>
            <p:cNvSpPr>
              <a:spLocks noChangeShapeType="1"/>
            </p:cNvSpPr>
            <p:nvPr/>
          </p:nvSpPr>
          <p:spPr bwMode="auto">
            <a:xfrm flipV="1">
              <a:off x="215900" y="4914900"/>
              <a:ext cx="228600" cy="444500"/>
            </a:xfrm>
            <a:prstGeom prst="line">
              <a:avLst/>
            </a:prstGeom>
            <a:noFill/>
            <a:ln w="28575" cmpd="sng">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latin typeface="+mj-lt"/>
              </a:endParaRPr>
            </a:p>
          </p:txBody>
        </p:sp>
        <p:sp>
          <p:nvSpPr>
            <p:cNvPr id="335939" name="Line 67"/>
            <p:cNvSpPr>
              <a:spLocks noChangeShapeType="1"/>
            </p:cNvSpPr>
            <p:nvPr/>
          </p:nvSpPr>
          <p:spPr bwMode="auto">
            <a:xfrm>
              <a:off x="444500" y="4914900"/>
              <a:ext cx="136525" cy="444500"/>
            </a:xfrm>
            <a:prstGeom prst="line">
              <a:avLst/>
            </a:prstGeom>
            <a:noFill/>
            <a:ln w="28575" cmpd="sng">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latin typeface="+mj-lt"/>
              </a:endParaRPr>
            </a:p>
          </p:txBody>
        </p:sp>
        <p:sp>
          <p:nvSpPr>
            <p:cNvPr id="335941" name="Line 69"/>
            <p:cNvSpPr>
              <a:spLocks noChangeShapeType="1"/>
            </p:cNvSpPr>
            <p:nvPr/>
          </p:nvSpPr>
          <p:spPr bwMode="auto">
            <a:xfrm flipV="1">
              <a:off x="444500" y="3987800"/>
              <a:ext cx="188913" cy="927100"/>
            </a:xfrm>
            <a:prstGeom prst="line">
              <a:avLst/>
            </a:prstGeom>
            <a:noFill/>
            <a:ln w="28575" cmpd="sng">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latin typeface="+mj-lt"/>
              </a:endParaRPr>
            </a:p>
          </p:txBody>
        </p:sp>
        <p:sp>
          <p:nvSpPr>
            <p:cNvPr id="335942" name="Line 70"/>
            <p:cNvSpPr>
              <a:spLocks noChangeShapeType="1"/>
            </p:cNvSpPr>
            <p:nvPr/>
          </p:nvSpPr>
          <p:spPr bwMode="auto">
            <a:xfrm>
              <a:off x="633413" y="3978275"/>
              <a:ext cx="457200" cy="904875"/>
            </a:xfrm>
            <a:prstGeom prst="line">
              <a:avLst/>
            </a:prstGeom>
            <a:noFill/>
            <a:ln w="28575" cmpd="sng">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latin typeface="+mj-lt"/>
              </a:endParaRPr>
            </a:p>
          </p:txBody>
        </p:sp>
        <p:sp>
          <p:nvSpPr>
            <p:cNvPr id="335943" name="Line 71"/>
            <p:cNvSpPr>
              <a:spLocks noChangeShapeType="1"/>
            </p:cNvSpPr>
            <p:nvPr/>
          </p:nvSpPr>
          <p:spPr bwMode="auto">
            <a:xfrm flipV="1">
              <a:off x="862013" y="4892675"/>
              <a:ext cx="228600" cy="444500"/>
            </a:xfrm>
            <a:prstGeom prst="line">
              <a:avLst/>
            </a:prstGeom>
            <a:noFill/>
            <a:ln w="28575" cmpd="sng">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latin typeface="+mj-lt"/>
              </a:endParaRPr>
            </a:p>
          </p:txBody>
        </p:sp>
        <p:sp>
          <p:nvSpPr>
            <p:cNvPr id="335944" name="Line 72"/>
            <p:cNvSpPr>
              <a:spLocks noChangeShapeType="1"/>
            </p:cNvSpPr>
            <p:nvPr/>
          </p:nvSpPr>
          <p:spPr bwMode="auto">
            <a:xfrm>
              <a:off x="1090613" y="4892675"/>
              <a:ext cx="136525" cy="444500"/>
            </a:xfrm>
            <a:prstGeom prst="line">
              <a:avLst/>
            </a:prstGeom>
            <a:noFill/>
            <a:ln w="28575" cmpd="sng">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latin typeface="+mj-lt"/>
              </a:endParaRPr>
            </a:p>
          </p:txBody>
        </p:sp>
        <p:sp>
          <p:nvSpPr>
            <p:cNvPr id="335947" name="Line 75"/>
            <p:cNvSpPr>
              <a:spLocks noChangeShapeType="1"/>
            </p:cNvSpPr>
            <p:nvPr/>
          </p:nvSpPr>
          <p:spPr bwMode="auto">
            <a:xfrm flipV="1">
              <a:off x="633413" y="3302000"/>
              <a:ext cx="457200" cy="676275"/>
            </a:xfrm>
            <a:prstGeom prst="line">
              <a:avLst/>
            </a:prstGeom>
            <a:noFill/>
            <a:ln w="28575" cmpd="sng">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latin typeface="+mj-lt"/>
              </a:endParaRPr>
            </a:p>
          </p:txBody>
        </p:sp>
        <p:sp>
          <p:nvSpPr>
            <p:cNvPr id="335948" name="Line 76"/>
            <p:cNvSpPr>
              <a:spLocks noChangeShapeType="1"/>
            </p:cNvSpPr>
            <p:nvPr/>
          </p:nvSpPr>
          <p:spPr bwMode="auto">
            <a:xfrm>
              <a:off x="1090613" y="3314700"/>
              <a:ext cx="255587" cy="512763"/>
            </a:xfrm>
            <a:prstGeom prst="line">
              <a:avLst/>
            </a:prstGeom>
            <a:noFill/>
            <a:ln w="28575" cmpd="sng">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latin typeface="+mj-lt"/>
              </a:endParaRPr>
            </a:p>
          </p:txBody>
        </p:sp>
        <p:sp>
          <p:nvSpPr>
            <p:cNvPr id="335954" name="Line 82"/>
            <p:cNvSpPr>
              <a:spLocks noChangeShapeType="1"/>
            </p:cNvSpPr>
            <p:nvPr/>
          </p:nvSpPr>
          <p:spPr bwMode="auto">
            <a:xfrm flipV="1">
              <a:off x="1090613" y="2387600"/>
              <a:ext cx="457200" cy="927100"/>
            </a:xfrm>
            <a:prstGeom prst="line">
              <a:avLst/>
            </a:prstGeom>
            <a:noFill/>
            <a:ln w="28575" cmpd="sng">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latin typeface="+mj-lt"/>
              </a:endParaRPr>
            </a:p>
          </p:txBody>
        </p:sp>
        <p:sp>
          <p:nvSpPr>
            <p:cNvPr id="335955" name="Line 83"/>
            <p:cNvSpPr>
              <a:spLocks noChangeShapeType="1"/>
            </p:cNvSpPr>
            <p:nvPr/>
          </p:nvSpPr>
          <p:spPr bwMode="auto">
            <a:xfrm>
              <a:off x="1547813" y="2387600"/>
              <a:ext cx="509587" cy="889000"/>
            </a:xfrm>
            <a:prstGeom prst="line">
              <a:avLst/>
            </a:prstGeom>
            <a:noFill/>
            <a:ln w="28575" cmpd="sng">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latin typeface="+mj-lt"/>
              </a:endParaRPr>
            </a:p>
          </p:txBody>
        </p:sp>
        <p:sp>
          <p:nvSpPr>
            <p:cNvPr id="335956" name="Line 84"/>
            <p:cNvSpPr>
              <a:spLocks noChangeShapeType="1"/>
            </p:cNvSpPr>
            <p:nvPr/>
          </p:nvSpPr>
          <p:spPr bwMode="auto">
            <a:xfrm>
              <a:off x="2057400" y="3276600"/>
              <a:ext cx="409575" cy="484188"/>
            </a:xfrm>
            <a:prstGeom prst="line">
              <a:avLst/>
            </a:prstGeom>
            <a:noFill/>
            <a:ln w="28575" cmpd="sng">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latin typeface="+mj-lt"/>
              </a:endParaRPr>
            </a:p>
          </p:txBody>
        </p:sp>
        <p:sp>
          <p:nvSpPr>
            <p:cNvPr id="335957" name="Line 85"/>
            <p:cNvSpPr>
              <a:spLocks noChangeShapeType="1"/>
            </p:cNvSpPr>
            <p:nvPr/>
          </p:nvSpPr>
          <p:spPr bwMode="auto">
            <a:xfrm flipH="1">
              <a:off x="1547813" y="3244850"/>
              <a:ext cx="484187" cy="647700"/>
            </a:xfrm>
            <a:prstGeom prst="line">
              <a:avLst/>
            </a:prstGeom>
            <a:noFill/>
            <a:ln w="28575" cmpd="sng">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latin typeface="+mj-lt"/>
              </a:endParaRPr>
            </a:p>
          </p:txBody>
        </p:sp>
        <p:sp>
          <p:nvSpPr>
            <p:cNvPr id="335958" name="Line 86"/>
            <p:cNvSpPr>
              <a:spLocks noChangeShapeType="1"/>
            </p:cNvSpPr>
            <p:nvPr/>
          </p:nvSpPr>
          <p:spPr bwMode="auto">
            <a:xfrm>
              <a:off x="1547813" y="3887788"/>
              <a:ext cx="314325" cy="850900"/>
            </a:xfrm>
            <a:prstGeom prst="line">
              <a:avLst/>
            </a:prstGeom>
            <a:noFill/>
            <a:ln w="28575" cmpd="sng">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latin typeface="+mj-lt"/>
              </a:endParaRPr>
            </a:p>
          </p:txBody>
        </p:sp>
        <p:cxnSp>
          <p:nvCxnSpPr>
            <p:cNvPr id="85" name="Straight Connector 84"/>
            <p:cNvCxnSpPr/>
            <p:nvPr/>
          </p:nvCxnSpPr>
          <p:spPr bwMode="auto">
            <a:xfrm flipV="1">
              <a:off x="2895600" y="1371600"/>
              <a:ext cx="0" cy="4572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87" name="Straight Connector 86"/>
            <p:cNvCxnSpPr>
              <a:endCxn id="335954" idx="1"/>
            </p:cNvCxnSpPr>
            <p:nvPr/>
          </p:nvCxnSpPr>
          <p:spPr bwMode="auto">
            <a:xfrm flipH="1">
              <a:off x="1547813" y="1828800"/>
              <a:ext cx="1347787" cy="5588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nvGrpSpPr>
          <p:cNvPr id="90" name="Group 89"/>
          <p:cNvGrpSpPr/>
          <p:nvPr/>
        </p:nvGrpSpPr>
        <p:grpSpPr>
          <a:xfrm>
            <a:off x="5393054" y="4609601"/>
            <a:ext cx="5631180" cy="3692130"/>
            <a:chOff x="444500" y="3697288"/>
            <a:chExt cx="4692650" cy="3076775"/>
          </a:xfrm>
        </p:grpSpPr>
        <p:sp>
          <p:nvSpPr>
            <p:cNvPr id="335929" name="Rectangle 57"/>
            <p:cNvSpPr>
              <a:spLocks noChangeArrowheads="1"/>
            </p:cNvSpPr>
            <p:nvPr/>
          </p:nvSpPr>
          <p:spPr bwMode="auto">
            <a:xfrm>
              <a:off x="1837532" y="4738688"/>
              <a:ext cx="219077" cy="474863"/>
            </a:xfrm>
            <a:prstGeom prst="rect">
              <a:avLst/>
            </a:prstGeom>
            <a:noFill/>
            <a:ln w="28575" cmpd="sng">
              <a:noFill/>
              <a:miter lim="800000"/>
              <a:headEnd/>
              <a:tailEnd/>
            </a:ln>
            <a:extLst>
              <a:ext uri="{909E8E84-426E-40dd-AFC4-6F175D3DCCD1}">
                <a14:hiddenFill xmlns="" xmlns:a14="http://schemas.microsoft.com/office/drawing/2010/main">
                  <a:solidFill>
                    <a:schemeClr val="tx1"/>
                  </a:solidFill>
                </a14:hiddenFill>
              </a:ext>
            </a:extLst>
          </p:spPr>
          <p:txBody>
            <a:bodyPr wrap="none" lIns="0" tIns="0" rIns="0" bIns="0">
              <a:spAutoFit/>
            </a:bodyPr>
            <a:lstStyle/>
            <a:p>
              <a:pPr algn="ctr">
                <a:lnSpc>
                  <a:spcPct val="90000"/>
                </a:lnSpc>
              </a:pPr>
              <a:r>
                <a:rPr lang="en-US" sz="4114">
                  <a:latin typeface="+mj-lt"/>
                </a:rPr>
                <a:t>e</a:t>
              </a:r>
              <a:endParaRPr lang="en-US" sz="2160" i="1">
                <a:latin typeface="+mj-lt"/>
              </a:endParaRPr>
            </a:p>
          </p:txBody>
        </p:sp>
        <p:sp>
          <p:nvSpPr>
            <p:cNvPr id="335930" name="Rectangle 58"/>
            <p:cNvSpPr>
              <a:spLocks noChangeArrowheads="1"/>
            </p:cNvSpPr>
            <p:nvPr/>
          </p:nvSpPr>
          <p:spPr bwMode="auto">
            <a:xfrm>
              <a:off x="2478764" y="3773488"/>
              <a:ext cx="133583" cy="474863"/>
            </a:xfrm>
            <a:prstGeom prst="rect">
              <a:avLst/>
            </a:prstGeom>
            <a:noFill/>
            <a:ln w="28575" cmpd="sng">
              <a:noFill/>
              <a:miter lim="800000"/>
              <a:headEnd/>
              <a:tailEnd/>
            </a:ln>
            <a:extLst>
              <a:ext uri="{909E8E84-426E-40dd-AFC4-6F175D3DCCD1}">
                <a14:hiddenFill xmlns="" xmlns:a14="http://schemas.microsoft.com/office/drawing/2010/main">
                  <a:solidFill>
                    <a:schemeClr val="tx1"/>
                  </a:solidFill>
                </a14:hiddenFill>
              </a:ext>
            </a:extLst>
          </p:spPr>
          <p:txBody>
            <a:bodyPr wrap="none" lIns="0" tIns="0" rIns="0" bIns="0">
              <a:spAutoFit/>
            </a:bodyPr>
            <a:lstStyle/>
            <a:p>
              <a:pPr algn="ctr">
                <a:lnSpc>
                  <a:spcPct val="90000"/>
                </a:lnSpc>
              </a:pPr>
              <a:r>
                <a:rPr lang="en-US" sz="4114">
                  <a:latin typeface="+mj-lt"/>
                </a:rPr>
                <a:t>f</a:t>
              </a:r>
              <a:endParaRPr lang="en-US" sz="2160" i="1">
                <a:latin typeface="+mj-lt"/>
              </a:endParaRPr>
            </a:p>
          </p:txBody>
        </p:sp>
        <p:sp>
          <p:nvSpPr>
            <p:cNvPr id="335931" name="Rectangle 59"/>
            <p:cNvSpPr>
              <a:spLocks noChangeArrowheads="1"/>
            </p:cNvSpPr>
            <p:nvPr/>
          </p:nvSpPr>
          <p:spPr bwMode="auto">
            <a:xfrm>
              <a:off x="3254829" y="3735388"/>
              <a:ext cx="207055" cy="474863"/>
            </a:xfrm>
            <a:prstGeom prst="rect">
              <a:avLst/>
            </a:prstGeom>
            <a:noFill/>
            <a:ln w="28575" cmpd="sng">
              <a:noFill/>
              <a:miter lim="800000"/>
              <a:headEnd/>
              <a:tailEnd/>
            </a:ln>
            <a:extLst>
              <a:ext uri="{909E8E84-426E-40dd-AFC4-6F175D3DCCD1}">
                <a14:hiddenFill xmlns="" xmlns:a14="http://schemas.microsoft.com/office/drawing/2010/main">
                  <a:solidFill>
                    <a:schemeClr val="tx1"/>
                  </a:solidFill>
                </a14:hiddenFill>
              </a:ext>
            </a:extLst>
          </p:spPr>
          <p:txBody>
            <a:bodyPr wrap="none" lIns="0" tIns="0" rIns="0" bIns="0">
              <a:spAutoFit/>
            </a:bodyPr>
            <a:lstStyle/>
            <a:p>
              <a:pPr algn="ctr">
                <a:lnSpc>
                  <a:spcPct val="90000"/>
                </a:lnSpc>
              </a:pPr>
              <a:r>
                <a:rPr lang="en-US" sz="4114">
                  <a:latin typeface="+mj-lt"/>
                </a:rPr>
                <a:t>g</a:t>
              </a:r>
              <a:endParaRPr lang="en-US" sz="2160" i="1">
                <a:latin typeface="+mj-lt"/>
              </a:endParaRPr>
            </a:p>
          </p:txBody>
        </p:sp>
        <p:sp>
          <p:nvSpPr>
            <p:cNvPr id="335932" name="Rectangle 60"/>
            <p:cNvSpPr>
              <a:spLocks noChangeArrowheads="1"/>
            </p:cNvSpPr>
            <p:nvPr/>
          </p:nvSpPr>
          <p:spPr bwMode="auto">
            <a:xfrm>
              <a:off x="3401557" y="4560888"/>
              <a:ext cx="231100" cy="474863"/>
            </a:xfrm>
            <a:prstGeom prst="rect">
              <a:avLst/>
            </a:prstGeom>
            <a:noFill/>
            <a:ln w="28575" cmpd="sng">
              <a:noFill/>
              <a:miter lim="800000"/>
              <a:headEnd/>
              <a:tailEnd/>
            </a:ln>
            <a:extLst>
              <a:ext uri="{909E8E84-426E-40dd-AFC4-6F175D3DCCD1}">
                <a14:hiddenFill xmlns="" xmlns:a14="http://schemas.microsoft.com/office/drawing/2010/main">
                  <a:solidFill>
                    <a:schemeClr val="tx1"/>
                  </a:solidFill>
                </a14:hiddenFill>
              </a:ext>
            </a:extLst>
          </p:spPr>
          <p:txBody>
            <a:bodyPr wrap="none" lIns="0" tIns="0" rIns="0" bIns="0">
              <a:spAutoFit/>
            </a:bodyPr>
            <a:lstStyle/>
            <a:p>
              <a:pPr algn="ctr">
                <a:lnSpc>
                  <a:spcPct val="90000"/>
                </a:lnSpc>
              </a:pPr>
              <a:r>
                <a:rPr lang="en-US" sz="4114">
                  <a:latin typeface="+mj-lt"/>
                </a:rPr>
                <a:t>h</a:t>
              </a:r>
              <a:endParaRPr lang="en-US" sz="2160" i="1">
                <a:latin typeface="+mj-lt"/>
              </a:endParaRPr>
            </a:p>
          </p:txBody>
        </p:sp>
        <p:sp>
          <p:nvSpPr>
            <p:cNvPr id="335933" name="Rectangle 61"/>
            <p:cNvSpPr>
              <a:spLocks noChangeArrowheads="1"/>
            </p:cNvSpPr>
            <p:nvPr/>
          </p:nvSpPr>
          <p:spPr bwMode="auto">
            <a:xfrm>
              <a:off x="4741107" y="4625975"/>
              <a:ext cx="101523" cy="474863"/>
            </a:xfrm>
            <a:prstGeom prst="rect">
              <a:avLst/>
            </a:prstGeom>
            <a:noFill/>
            <a:ln w="28575" cmpd="sng">
              <a:noFill/>
              <a:miter lim="800000"/>
              <a:headEnd/>
              <a:tailEnd/>
            </a:ln>
            <a:extLst>
              <a:ext uri="{909E8E84-426E-40dd-AFC4-6F175D3DCCD1}">
                <a14:hiddenFill xmlns="" xmlns:a14="http://schemas.microsoft.com/office/drawing/2010/main">
                  <a:solidFill>
                    <a:schemeClr val="tx1"/>
                  </a:solidFill>
                </a14:hiddenFill>
              </a:ext>
            </a:extLst>
          </p:spPr>
          <p:txBody>
            <a:bodyPr wrap="none" lIns="0" tIns="0" rIns="0" bIns="0">
              <a:spAutoFit/>
            </a:bodyPr>
            <a:lstStyle/>
            <a:p>
              <a:pPr algn="ctr">
                <a:lnSpc>
                  <a:spcPct val="90000"/>
                </a:lnSpc>
              </a:pPr>
              <a:r>
                <a:rPr lang="en-US" sz="4114">
                  <a:latin typeface="+mj-lt"/>
                </a:rPr>
                <a:t>i</a:t>
              </a:r>
              <a:endParaRPr lang="en-US" sz="2160" i="1">
                <a:latin typeface="+mj-lt"/>
              </a:endParaRPr>
            </a:p>
          </p:txBody>
        </p:sp>
        <p:sp>
          <p:nvSpPr>
            <p:cNvPr id="335934" name="Rectangle 62"/>
            <p:cNvSpPr>
              <a:spLocks noChangeArrowheads="1"/>
            </p:cNvSpPr>
            <p:nvPr/>
          </p:nvSpPr>
          <p:spPr bwMode="auto">
            <a:xfrm>
              <a:off x="4877215" y="6299200"/>
              <a:ext cx="105532" cy="474863"/>
            </a:xfrm>
            <a:prstGeom prst="rect">
              <a:avLst/>
            </a:prstGeom>
            <a:noFill/>
            <a:ln w="28575" cmpd="sng">
              <a:noFill/>
              <a:miter lim="800000"/>
              <a:headEnd/>
              <a:tailEnd/>
            </a:ln>
            <a:extLst>
              <a:ext uri="{909E8E84-426E-40dd-AFC4-6F175D3DCCD1}">
                <a14:hiddenFill xmlns="" xmlns:a14="http://schemas.microsoft.com/office/drawing/2010/main">
                  <a:solidFill>
                    <a:schemeClr val="tx1"/>
                  </a:solidFill>
                </a14:hiddenFill>
              </a:ext>
            </a:extLst>
          </p:spPr>
          <p:txBody>
            <a:bodyPr wrap="none" lIns="0" tIns="0" rIns="0" bIns="0">
              <a:spAutoFit/>
            </a:bodyPr>
            <a:lstStyle/>
            <a:p>
              <a:pPr algn="ctr">
                <a:lnSpc>
                  <a:spcPct val="90000"/>
                </a:lnSpc>
              </a:pPr>
              <a:r>
                <a:rPr lang="en-US" sz="4114">
                  <a:latin typeface="+mj-lt"/>
                </a:rPr>
                <a:t>j</a:t>
              </a:r>
              <a:endParaRPr lang="en-US" sz="2160" i="1">
                <a:latin typeface="+mj-lt"/>
              </a:endParaRPr>
            </a:p>
          </p:txBody>
        </p:sp>
        <p:sp>
          <p:nvSpPr>
            <p:cNvPr id="335953" name="Text Box 81"/>
            <p:cNvSpPr txBox="1">
              <a:spLocks noChangeArrowheads="1"/>
            </p:cNvSpPr>
            <p:nvPr/>
          </p:nvSpPr>
          <p:spPr bwMode="auto">
            <a:xfrm>
              <a:off x="1152525" y="3806825"/>
              <a:ext cx="384988" cy="604546"/>
            </a:xfrm>
            <a:prstGeom prst="rect">
              <a:avLst/>
            </a:prstGeom>
            <a:noFill/>
            <a:ln w="28575" cmpd="sng">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4114">
                  <a:latin typeface="+mj-lt"/>
                </a:rPr>
                <a:t>d</a:t>
              </a:r>
            </a:p>
          </p:txBody>
        </p:sp>
        <p:sp>
          <p:nvSpPr>
            <p:cNvPr id="335961" name="Oval 89"/>
            <p:cNvSpPr>
              <a:spLocks noChangeArrowheads="1"/>
            </p:cNvSpPr>
            <p:nvPr/>
          </p:nvSpPr>
          <p:spPr bwMode="auto">
            <a:xfrm>
              <a:off x="3438525" y="3786188"/>
              <a:ext cx="107950" cy="130175"/>
            </a:xfrm>
            <a:prstGeom prst="ellipse">
              <a:avLst/>
            </a:prstGeom>
            <a:solidFill>
              <a:srgbClr val="CC3300"/>
            </a:solidFill>
            <a:ln w="28575" cmpd="sng">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a:latin typeface="+mj-lt"/>
              </a:endParaRPr>
            </a:p>
          </p:txBody>
        </p:sp>
        <p:sp>
          <p:nvSpPr>
            <p:cNvPr id="335962" name="Oval 90"/>
            <p:cNvSpPr>
              <a:spLocks noChangeArrowheads="1"/>
            </p:cNvSpPr>
            <p:nvPr/>
          </p:nvSpPr>
          <p:spPr bwMode="auto">
            <a:xfrm>
              <a:off x="3665538" y="4610100"/>
              <a:ext cx="107950" cy="130175"/>
            </a:xfrm>
            <a:prstGeom prst="ellipse">
              <a:avLst/>
            </a:prstGeom>
            <a:solidFill>
              <a:srgbClr val="CC3300"/>
            </a:solidFill>
            <a:ln w="28575" cmpd="sng">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a:latin typeface="+mj-lt"/>
              </a:endParaRPr>
            </a:p>
          </p:txBody>
        </p:sp>
        <p:sp>
          <p:nvSpPr>
            <p:cNvPr id="335963" name="Oval 91"/>
            <p:cNvSpPr>
              <a:spLocks noChangeArrowheads="1"/>
            </p:cNvSpPr>
            <p:nvPr/>
          </p:nvSpPr>
          <p:spPr bwMode="auto">
            <a:xfrm>
              <a:off x="4592638" y="4625975"/>
              <a:ext cx="107950" cy="130175"/>
            </a:xfrm>
            <a:prstGeom prst="ellipse">
              <a:avLst/>
            </a:prstGeom>
            <a:solidFill>
              <a:srgbClr val="CC3300"/>
            </a:solidFill>
            <a:ln w="28575" cmpd="sng">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a:latin typeface="+mj-lt"/>
              </a:endParaRPr>
            </a:p>
          </p:txBody>
        </p:sp>
        <p:sp>
          <p:nvSpPr>
            <p:cNvPr id="335964" name="Oval 92"/>
            <p:cNvSpPr>
              <a:spLocks noChangeArrowheads="1"/>
            </p:cNvSpPr>
            <p:nvPr/>
          </p:nvSpPr>
          <p:spPr bwMode="auto">
            <a:xfrm>
              <a:off x="5029200" y="6477000"/>
              <a:ext cx="107950" cy="130175"/>
            </a:xfrm>
            <a:prstGeom prst="ellipse">
              <a:avLst/>
            </a:prstGeom>
            <a:solidFill>
              <a:srgbClr val="CC3300"/>
            </a:solidFill>
            <a:ln w="28575" cmpd="sng">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a:latin typeface="+mj-lt"/>
              </a:endParaRPr>
            </a:p>
          </p:txBody>
        </p:sp>
        <p:sp>
          <p:nvSpPr>
            <p:cNvPr id="335940" name="Oval 68"/>
            <p:cNvSpPr>
              <a:spLocks noChangeArrowheads="1"/>
            </p:cNvSpPr>
            <p:nvPr/>
          </p:nvSpPr>
          <p:spPr bwMode="auto">
            <a:xfrm>
              <a:off x="525463" y="5297488"/>
              <a:ext cx="107950" cy="130175"/>
            </a:xfrm>
            <a:prstGeom prst="ellipse">
              <a:avLst/>
            </a:prstGeom>
            <a:solidFill>
              <a:srgbClr val="CC3300"/>
            </a:solidFill>
            <a:ln w="28575" cmpd="sng">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a:latin typeface="+mj-lt"/>
              </a:endParaRPr>
            </a:p>
          </p:txBody>
        </p:sp>
        <p:sp>
          <p:nvSpPr>
            <p:cNvPr id="335945" name="Oval 73"/>
            <p:cNvSpPr>
              <a:spLocks noChangeArrowheads="1"/>
            </p:cNvSpPr>
            <p:nvPr/>
          </p:nvSpPr>
          <p:spPr bwMode="auto">
            <a:xfrm>
              <a:off x="803275" y="5308600"/>
              <a:ext cx="107950" cy="130175"/>
            </a:xfrm>
            <a:prstGeom prst="ellipse">
              <a:avLst/>
            </a:prstGeom>
            <a:solidFill>
              <a:srgbClr val="CC3300"/>
            </a:solidFill>
            <a:ln w="28575" cmpd="sng">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a:latin typeface="+mj-lt"/>
              </a:endParaRPr>
            </a:p>
          </p:txBody>
        </p:sp>
        <p:sp>
          <p:nvSpPr>
            <p:cNvPr id="335946" name="Oval 74"/>
            <p:cNvSpPr>
              <a:spLocks noChangeArrowheads="1"/>
            </p:cNvSpPr>
            <p:nvPr/>
          </p:nvSpPr>
          <p:spPr bwMode="auto">
            <a:xfrm>
              <a:off x="1152525" y="5308600"/>
              <a:ext cx="107950" cy="130175"/>
            </a:xfrm>
            <a:prstGeom prst="ellipse">
              <a:avLst/>
            </a:prstGeom>
            <a:solidFill>
              <a:srgbClr val="CC3300"/>
            </a:solidFill>
            <a:ln w="28575" cmpd="sng">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a:latin typeface="+mj-lt"/>
              </a:endParaRPr>
            </a:p>
          </p:txBody>
        </p:sp>
        <p:sp>
          <p:nvSpPr>
            <p:cNvPr id="335950" name="Text Box 78"/>
            <p:cNvSpPr txBox="1">
              <a:spLocks noChangeArrowheads="1"/>
            </p:cNvSpPr>
            <p:nvPr/>
          </p:nvSpPr>
          <p:spPr bwMode="auto">
            <a:xfrm>
              <a:off x="444500" y="5394325"/>
              <a:ext cx="364950" cy="604546"/>
            </a:xfrm>
            <a:prstGeom prst="rect">
              <a:avLst/>
            </a:prstGeom>
            <a:noFill/>
            <a:ln w="28575" cmpd="sng">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4114" dirty="0">
                  <a:latin typeface="+mj-lt"/>
                </a:rPr>
                <a:t>a</a:t>
              </a:r>
            </a:p>
          </p:txBody>
        </p:sp>
        <p:sp>
          <p:nvSpPr>
            <p:cNvPr id="335951" name="Text Box 79"/>
            <p:cNvSpPr txBox="1">
              <a:spLocks noChangeArrowheads="1"/>
            </p:cNvSpPr>
            <p:nvPr/>
          </p:nvSpPr>
          <p:spPr bwMode="auto">
            <a:xfrm>
              <a:off x="727075" y="5407025"/>
              <a:ext cx="384988" cy="604546"/>
            </a:xfrm>
            <a:prstGeom prst="rect">
              <a:avLst/>
            </a:prstGeom>
            <a:noFill/>
            <a:ln w="28575" cmpd="sng">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4114">
                  <a:latin typeface="+mj-lt"/>
                </a:rPr>
                <a:t>b</a:t>
              </a:r>
            </a:p>
          </p:txBody>
        </p:sp>
        <p:sp>
          <p:nvSpPr>
            <p:cNvPr id="335952" name="Text Box 80"/>
            <p:cNvSpPr txBox="1">
              <a:spLocks noChangeArrowheads="1"/>
            </p:cNvSpPr>
            <p:nvPr/>
          </p:nvSpPr>
          <p:spPr bwMode="auto">
            <a:xfrm>
              <a:off x="1009650" y="5407025"/>
              <a:ext cx="339570" cy="604546"/>
            </a:xfrm>
            <a:prstGeom prst="rect">
              <a:avLst/>
            </a:prstGeom>
            <a:noFill/>
            <a:ln w="28575" cmpd="sng">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4114">
                  <a:latin typeface="+mj-lt"/>
                </a:rPr>
                <a:t>c</a:t>
              </a:r>
            </a:p>
          </p:txBody>
        </p:sp>
        <p:sp>
          <p:nvSpPr>
            <p:cNvPr id="335959" name="Oval 87"/>
            <p:cNvSpPr>
              <a:spLocks noChangeArrowheads="1"/>
            </p:cNvSpPr>
            <p:nvPr/>
          </p:nvSpPr>
          <p:spPr bwMode="auto">
            <a:xfrm>
              <a:off x="2413000" y="3697288"/>
              <a:ext cx="107950" cy="130175"/>
            </a:xfrm>
            <a:prstGeom prst="ellipse">
              <a:avLst/>
            </a:prstGeom>
            <a:solidFill>
              <a:srgbClr val="CC3300"/>
            </a:solidFill>
            <a:ln w="28575" cmpd="sng">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a:latin typeface="+mj-lt"/>
              </a:endParaRPr>
            </a:p>
          </p:txBody>
        </p:sp>
        <p:sp>
          <p:nvSpPr>
            <p:cNvPr id="335960" name="Oval 88"/>
            <p:cNvSpPr>
              <a:spLocks noChangeArrowheads="1"/>
            </p:cNvSpPr>
            <p:nvPr/>
          </p:nvSpPr>
          <p:spPr bwMode="auto">
            <a:xfrm>
              <a:off x="1808163" y="4673600"/>
              <a:ext cx="107950" cy="130175"/>
            </a:xfrm>
            <a:prstGeom prst="ellipse">
              <a:avLst/>
            </a:prstGeom>
            <a:solidFill>
              <a:srgbClr val="CC3300"/>
            </a:solidFill>
            <a:ln w="28575" cmpd="sng">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a:latin typeface="+mj-lt"/>
              </a:endParaRPr>
            </a:p>
          </p:txBody>
        </p:sp>
        <p:sp>
          <p:nvSpPr>
            <p:cNvPr id="335949" name="Oval 77"/>
            <p:cNvSpPr>
              <a:spLocks noChangeArrowheads="1"/>
            </p:cNvSpPr>
            <p:nvPr/>
          </p:nvSpPr>
          <p:spPr bwMode="auto">
            <a:xfrm>
              <a:off x="1292225" y="3762375"/>
              <a:ext cx="107950" cy="130175"/>
            </a:xfrm>
            <a:prstGeom prst="ellipse">
              <a:avLst/>
            </a:prstGeom>
            <a:solidFill>
              <a:srgbClr val="CC3300"/>
            </a:solidFill>
            <a:ln w="28575" cmpd="sng">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a:latin typeface="+mj-lt"/>
              </a:endParaRPr>
            </a:p>
          </p:txBody>
        </p:sp>
      </p:grpSp>
    </p:spTree>
    <p:extLst>
      <p:ext uri="{BB962C8B-B14F-4D97-AF65-F5344CB8AC3E}">
        <p14:creationId xmlns:p14="http://schemas.microsoft.com/office/powerpoint/2010/main" val="2822485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26300045-97AC-E245-9DFE-07547C2FBBAD}"/>
              </a:ext>
            </a:extLst>
          </p:cNvPr>
          <p:cNvSpPr/>
          <p:nvPr/>
        </p:nvSpPr>
        <p:spPr bwMode="auto">
          <a:xfrm>
            <a:off x="11616593" y="5173730"/>
            <a:ext cx="1053688" cy="971050"/>
          </a:xfrm>
          <a:prstGeom prst="ellipse">
            <a:avLst/>
          </a:prstGeom>
          <a:solidFill>
            <a:srgbClr val="FFC000">
              <a:alpha val="59000"/>
            </a:srgbClr>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109728" tIns="54864" rIns="109728" bIns="54864" numCol="1" rtlCol="0" anchor="t" anchorCtr="0" compatLnSpc="1">
            <a:prstTxWarp prst="textNoShape">
              <a:avLst/>
            </a:prstTxWarp>
          </a:bodyPr>
          <a:lstStyle/>
          <a:p>
            <a:pPr defTabSz="1097280"/>
            <a:endParaRPr lang="en-US" sz="2880" dirty="0"/>
          </a:p>
        </p:txBody>
      </p:sp>
      <p:sp>
        <p:nvSpPr>
          <p:cNvPr id="335874" name="Rectangle 2"/>
          <p:cNvSpPr>
            <a:spLocks noGrp="1" noChangeArrowheads="1"/>
          </p:cNvSpPr>
          <p:nvPr>
            <p:ph type="title"/>
          </p:nvPr>
        </p:nvSpPr>
        <p:spPr>
          <a:xfrm>
            <a:off x="2651760" y="274320"/>
            <a:ext cx="9326880" cy="1371600"/>
          </a:xfrm>
        </p:spPr>
        <p:txBody>
          <a:bodyPr/>
          <a:lstStyle/>
          <a:p>
            <a:r>
              <a:rPr lang="en-US" dirty="0"/>
              <a:t>Longest prefix match lookup</a:t>
            </a:r>
            <a:br>
              <a:rPr lang="en-US" dirty="0"/>
            </a:br>
            <a:r>
              <a:rPr lang="en-US" sz="3360" i="1" dirty="0"/>
              <a:t>Binary tries (“re</a:t>
            </a:r>
            <a:r>
              <a:rPr lang="en-US" sz="3360" i="1" dirty="0">
                <a:solidFill>
                  <a:srgbClr val="FF0000"/>
                </a:solidFill>
              </a:rPr>
              <a:t>trie</a:t>
            </a:r>
            <a:r>
              <a:rPr lang="en-US" sz="3360" i="1" dirty="0"/>
              <a:t>val”)</a:t>
            </a:r>
          </a:p>
        </p:txBody>
      </p:sp>
      <p:sp>
        <p:nvSpPr>
          <p:cNvPr id="335935" name="Rectangle 63"/>
          <p:cNvSpPr>
            <a:spLocks noChangeArrowheads="1"/>
          </p:cNvSpPr>
          <p:nvPr/>
        </p:nvSpPr>
        <p:spPr bwMode="auto">
          <a:xfrm>
            <a:off x="7356981" y="2085974"/>
            <a:ext cx="322203" cy="569836"/>
          </a:xfrm>
          <a:prstGeom prst="rect">
            <a:avLst/>
          </a:prstGeom>
          <a:noFill/>
          <a:ln w="28575" cmpd="sng">
            <a:noFill/>
            <a:miter lim="800000"/>
            <a:headEnd/>
            <a:tailEnd/>
          </a:ln>
          <a:extLst>
            <a:ext uri="{909E8E84-426E-40dd-AFC4-6F175D3DCCD1}">
              <a14:hiddenFill xmlns="" xmlns:a14="http://schemas.microsoft.com/office/drawing/2010/main">
                <a:solidFill>
                  <a:schemeClr val="tx1"/>
                </a:solidFill>
              </a14:hiddenFill>
            </a:ext>
          </a:extLst>
        </p:spPr>
        <p:txBody>
          <a:bodyPr wrap="none" lIns="0" tIns="0" rIns="0" bIns="0">
            <a:spAutoFit/>
          </a:bodyPr>
          <a:lstStyle/>
          <a:p>
            <a:pPr algn="ctr">
              <a:lnSpc>
                <a:spcPct val="90000"/>
              </a:lnSpc>
            </a:pPr>
            <a:r>
              <a:rPr lang="en-US" sz="4114" b="1" dirty="0">
                <a:solidFill>
                  <a:srgbClr val="000099"/>
                </a:solidFill>
              </a:rPr>
              <a:t>0</a:t>
            </a:r>
            <a:endParaRPr lang="en-US" sz="4114" b="1" i="1" dirty="0">
              <a:solidFill>
                <a:srgbClr val="000099"/>
              </a:solidFill>
            </a:endParaRPr>
          </a:p>
        </p:txBody>
      </p:sp>
      <p:sp>
        <p:nvSpPr>
          <p:cNvPr id="335936" name="Rectangle 64"/>
          <p:cNvSpPr>
            <a:spLocks noChangeArrowheads="1"/>
          </p:cNvSpPr>
          <p:nvPr/>
        </p:nvSpPr>
        <p:spPr bwMode="auto">
          <a:xfrm>
            <a:off x="9131106" y="2057400"/>
            <a:ext cx="237244" cy="569836"/>
          </a:xfrm>
          <a:prstGeom prst="rect">
            <a:avLst/>
          </a:prstGeom>
          <a:noFill/>
          <a:ln w="28575" cmpd="sng">
            <a:noFill/>
            <a:miter lim="800000"/>
            <a:headEnd/>
            <a:tailEnd/>
          </a:ln>
          <a:extLst>
            <a:ext uri="{909E8E84-426E-40dd-AFC4-6F175D3DCCD1}">
              <a14:hiddenFill xmlns="" xmlns:a14="http://schemas.microsoft.com/office/drawing/2010/main">
                <a:solidFill>
                  <a:schemeClr val="tx1"/>
                </a:solidFill>
              </a14:hiddenFill>
            </a:ext>
          </a:extLst>
        </p:spPr>
        <p:txBody>
          <a:bodyPr wrap="none" lIns="0" tIns="0" rIns="0" bIns="0">
            <a:spAutoFit/>
          </a:bodyPr>
          <a:lstStyle/>
          <a:p>
            <a:pPr algn="ctr">
              <a:lnSpc>
                <a:spcPct val="90000"/>
              </a:lnSpc>
            </a:pPr>
            <a:r>
              <a:rPr lang="en-US" sz="4114" b="1" dirty="0">
                <a:solidFill>
                  <a:srgbClr val="000099"/>
                </a:solidFill>
              </a:rPr>
              <a:t>1</a:t>
            </a:r>
            <a:endParaRPr lang="en-US" sz="4114" b="1" i="1" dirty="0">
              <a:solidFill>
                <a:srgbClr val="000099"/>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579495104"/>
              </p:ext>
            </p:extLst>
          </p:nvPr>
        </p:nvGraphicFramePr>
        <p:xfrm>
          <a:off x="1446407" y="1438461"/>
          <a:ext cx="3247071" cy="6205118"/>
        </p:xfrm>
        <a:graphic>
          <a:graphicData uri="http://schemas.openxmlformats.org/drawingml/2006/table">
            <a:tbl>
              <a:tblPr firstRow="1" bandRow="1">
                <a:tableStyleId>{5C22544A-7EE6-4342-B048-85BDC9FD1C3A}</a:tableStyleId>
              </a:tblPr>
              <a:tblGrid>
                <a:gridCol w="1217652">
                  <a:extLst>
                    <a:ext uri="{9D8B030D-6E8A-4147-A177-3AD203B41FA5}">
                      <a16:colId xmlns:a16="http://schemas.microsoft.com/office/drawing/2014/main" val="20000"/>
                    </a:ext>
                  </a:extLst>
                </a:gridCol>
                <a:gridCol w="2029419">
                  <a:extLst>
                    <a:ext uri="{9D8B030D-6E8A-4147-A177-3AD203B41FA5}">
                      <a16:colId xmlns:a16="http://schemas.microsoft.com/office/drawing/2014/main" val="20001"/>
                    </a:ext>
                  </a:extLst>
                </a:gridCol>
              </a:tblGrid>
              <a:tr h="594360">
                <a:tc>
                  <a:txBody>
                    <a:bodyPr/>
                    <a:lstStyle/>
                    <a:p>
                      <a:pPr algn="ctr"/>
                      <a:r>
                        <a:rPr lang="en-US" sz="2600" dirty="0"/>
                        <a:t>Entry</a:t>
                      </a:r>
                    </a:p>
                  </a:txBody>
                  <a:tcPr marL="109728" marR="109728" marT="54864" marB="54864"/>
                </a:tc>
                <a:tc>
                  <a:txBody>
                    <a:bodyPr/>
                    <a:lstStyle/>
                    <a:p>
                      <a:pPr algn="ctr"/>
                      <a:r>
                        <a:rPr lang="en-US" sz="2600" dirty="0"/>
                        <a:t>Prefix</a:t>
                      </a:r>
                    </a:p>
                  </a:txBody>
                  <a:tcPr marL="109728" marR="109728" marT="54864" marB="54864"/>
                </a:tc>
                <a:extLst>
                  <a:ext uri="{0D108BD9-81ED-4DB2-BD59-A6C34878D82A}">
                    <a16:rowId xmlns:a16="http://schemas.microsoft.com/office/drawing/2014/main" val="10000"/>
                  </a:ext>
                </a:extLst>
              </a:tr>
              <a:tr h="504749">
                <a:tc>
                  <a:txBody>
                    <a:bodyPr/>
                    <a:lstStyle/>
                    <a:p>
                      <a:pPr algn="ctr"/>
                      <a:r>
                        <a:rPr lang="en-US" sz="2600" dirty="0"/>
                        <a:t>a</a:t>
                      </a:r>
                    </a:p>
                  </a:txBody>
                  <a:tcPr marL="109728" marR="109728" marT="54864" marB="54864"/>
                </a:tc>
                <a:tc>
                  <a:txBody>
                    <a:bodyPr/>
                    <a:lstStyle/>
                    <a:p>
                      <a:pPr algn="l"/>
                      <a:r>
                        <a:rPr lang="en-US" sz="2600" dirty="0"/>
                        <a:t>00001</a:t>
                      </a:r>
                    </a:p>
                  </a:txBody>
                  <a:tcPr marL="109728" marR="109728" marT="54864" marB="54864"/>
                </a:tc>
                <a:extLst>
                  <a:ext uri="{0D108BD9-81ED-4DB2-BD59-A6C34878D82A}">
                    <a16:rowId xmlns:a16="http://schemas.microsoft.com/office/drawing/2014/main" val="10001"/>
                  </a:ext>
                </a:extLst>
              </a:tr>
              <a:tr h="504749">
                <a:tc>
                  <a:txBody>
                    <a:bodyPr/>
                    <a:lstStyle/>
                    <a:p>
                      <a:pPr algn="ctr"/>
                      <a:r>
                        <a:rPr lang="en-US" sz="2600" dirty="0"/>
                        <a:t>b</a:t>
                      </a:r>
                    </a:p>
                  </a:txBody>
                  <a:tcPr marL="109728" marR="109728" marT="54864" marB="54864"/>
                </a:tc>
                <a:tc>
                  <a:txBody>
                    <a:bodyPr/>
                    <a:lstStyle/>
                    <a:p>
                      <a:pPr algn="l"/>
                      <a:r>
                        <a:rPr lang="en-US" sz="2600" dirty="0"/>
                        <a:t>00010</a:t>
                      </a:r>
                    </a:p>
                  </a:txBody>
                  <a:tcPr marL="109728" marR="109728" marT="54864" marB="54864"/>
                </a:tc>
                <a:extLst>
                  <a:ext uri="{0D108BD9-81ED-4DB2-BD59-A6C34878D82A}">
                    <a16:rowId xmlns:a16="http://schemas.microsoft.com/office/drawing/2014/main" val="10002"/>
                  </a:ext>
                </a:extLst>
              </a:tr>
              <a:tr h="504749">
                <a:tc>
                  <a:txBody>
                    <a:bodyPr/>
                    <a:lstStyle/>
                    <a:p>
                      <a:pPr algn="ctr"/>
                      <a:r>
                        <a:rPr lang="en-US" sz="2600" dirty="0"/>
                        <a:t>c</a:t>
                      </a:r>
                    </a:p>
                  </a:txBody>
                  <a:tcPr marL="109728" marR="109728" marT="54864" marB="54864"/>
                </a:tc>
                <a:tc>
                  <a:txBody>
                    <a:bodyPr/>
                    <a:lstStyle/>
                    <a:p>
                      <a:pPr algn="l"/>
                      <a:r>
                        <a:rPr lang="en-US" sz="2600" dirty="0"/>
                        <a:t>00011</a:t>
                      </a:r>
                    </a:p>
                  </a:txBody>
                  <a:tcPr marL="109728" marR="109728" marT="54864" marB="54864"/>
                </a:tc>
                <a:extLst>
                  <a:ext uri="{0D108BD9-81ED-4DB2-BD59-A6C34878D82A}">
                    <a16:rowId xmlns:a16="http://schemas.microsoft.com/office/drawing/2014/main" val="10003"/>
                  </a:ext>
                </a:extLst>
              </a:tr>
              <a:tr h="504749">
                <a:tc>
                  <a:txBody>
                    <a:bodyPr/>
                    <a:lstStyle/>
                    <a:p>
                      <a:pPr algn="ctr"/>
                      <a:r>
                        <a:rPr lang="en-US" sz="2600" dirty="0"/>
                        <a:t>d</a:t>
                      </a:r>
                    </a:p>
                  </a:txBody>
                  <a:tcPr marL="109728" marR="109728" marT="54864" marB="54864"/>
                </a:tc>
                <a:tc>
                  <a:txBody>
                    <a:bodyPr/>
                    <a:lstStyle/>
                    <a:p>
                      <a:pPr algn="l"/>
                      <a:r>
                        <a:rPr lang="en-US" sz="2600" dirty="0"/>
                        <a:t>001</a:t>
                      </a:r>
                    </a:p>
                  </a:txBody>
                  <a:tcPr marL="109728" marR="109728" marT="54864" marB="54864"/>
                </a:tc>
                <a:extLst>
                  <a:ext uri="{0D108BD9-81ED-4DB2-BD59-A6C34878D82A}">
                    <a16:rowId xmlns:a16="http://schemas.microsoft.com/office/drawing/2014/main" val="10004"/>
                  </a:ext>
                </a:extLst>
              </a:tr>
              <a:tr h="504749">
                <a:tc>
                  <a:txBody>
                    <a:bodyPr/>
                    <a:lstStyle/>
                    <a:p>
                      <a:pPr algn="ctr"/>
                      <a:r>
                        <a:rPr lang="en-US" sz="2600" dirty="0"/>
                        <a:t>e</a:t>
                      </a:r>
                    </a:p>
                  </a:txBody>
                  <a:tcPr marL="109728" marR="109728" marT="54864" marB="54864"/>
                </a:tc>
                <a:tc>
                  <a:txBody>
                    <a:bodyPr/>
                    <a:lstStyle/>
                    <a:p>
                      <a:pPr algn="l"/>
                      <a:r>
                        <a:rPr lang="en-US" sz="2600" dirty="0"/>
                        <a:t>0101</a:t>
                      </a:r>
                    </a:p>
                  </a:txBody>
                  <a:tcPr marL="109728" marR="109728" marT="54864" marB="54864"/>
                </a:tc>
                <a:extLst>
                  <a:ext uri="{0D108BD9-81ED-4DB2-BD59-A6C34878D82A}">
                    <a16:rowId xmlns:a16="http://schemas.microsoft.com/office/drawing/2014/main" val="10005"/>
                  </a:ext>
                </a:extLst>
              </a:tr>
              <a:tr h="504749">
                <a:tc>
                  <a:txBody>
                    <a:bodyPr/>
                    <a:lstStyle/>
                    <a:p>
                      <a:pPr algn="ctr"/>
                      <a:r>
                        <a:rPr lang="en-US" sz="2600" dirty="0"/>
                        <a:t>f</a:t>
                      </a:r>
                    </a:p>
                  </a:txBody>
                  <a:tcPr marL="109728" marR="109728" marT="54864" marB="54864"/>
                </a:tc>
                <a:tc>
                  <a:txBody>
                    <a:bodyPr/>
                    <a:lstStyle/>
                    <a:p>
                      <a:pPr algn="l"/>
                      <a:r>
                        <a:rPr lang="en-US" sz="2600" dirty="0"/>
                        <a:t>011</a:t>
                      </a:r>
                    </a:p>
                  </a:txBody>
                  <a:tcPr marL="109728" marR="109728" marT="54864" marB="54864"/>
                </a:tc>
                <a:extLst>
                  <a:ext uri="{0D108BD9-81ED-4DB2-BD59-A6C34878D82A}">
                    <a16:rowId xmlns:a16="http://schemas.microsoft.com/office/drawing/2014/main" val="10006"/>
                  </a:ext>
                </a:extLst>
              </a:tr>
              <a:tr h="504749">
                <a:tc>
                  <a:txBody>
                    <a:bodyPr/>
                    <a:lstStyle/>
                    <a:p>
                      <a:pPr algn="ctr"/>
                      <a:r>
                        <a:rPr lang="en-US" sz="2600" dirty="0"/>
                        <a:t>g</a:t>
                      </a:r>
                    </a:p>
                  </a:txBody>
                  <a:tcPr marL="109728" marR="109728" marT="54864" marB="54864"/>
                </a:tc>
                <a:tc>
                  <a:txBody>
                    <a:bodyPr/>
                    <a:lstStyle/>
                    <a:p>
                      <a:pPr algn="l"/>
                      <a:r>
                        <a:rPr lang="en-US" sz="2600" dirty="0"/>
                        <a:t>100</a:t>
                      </a:r>
                    </a:p>
                  </a:txBody>
                  <a:tcPr marL="109728" marR="109728" marT="54864" marB="54864"/>
                </a:tc>
                <a:extLst>
                  <a:ext uri="{0D108BD9-81ED-4DB2-BD59-A6C34878D82A}">
                    <a16:rowId xmlns:a16="http://schemas.microsoft.com/office/drawing/2014/main" val="10007"/>
                  </a:ext>
                </a:extLst>
              </a:tr>
              <a:tr h="504749">
                <a:tc>
                  <a:txBody>
                    <a:bodyPr/>
                    <a:lstStyle/>
                    <a:p>
                      <a:pPr algn="ctr"/>
                      <a:r>
                        <a:rPr lang="en-US" sz="2600" dirty="0"/>
                        <a:t>h</a:t>
                      </a:r>
                    </a:p>
                  </a:txBody>
                  <a:tcPr marL="109728" marR="109728" marT="54864" marB="54864"/>
                </a:tc>
                <a:tc>
                  <a:txBody>
                    <a:bodyPr/>
                    <a:lstStyle/>
                    <a:p>
                      <a:pPr algn="l"/>
                      <a:r>
                        <a:rPr lang="en-US" sz="2600" dirty="0"/>
                        <a:t>1010</a:t>
                      </a:r>
                    </a:p>
                  </a:txBody>
                  <a:tcPr marL="109728" marR="109728" marT="54864" marB="54864"/>
                </a:tc>
                <a:extLst>
                  <a:ext uri="{0D108BD9-81ED-4DB2-BD59-A6C34878D82A}">
                    <a16:rowId xmlns:a16="http://schemas.microsoft.com/office/drawing/2014/main" val="10008"/>
                  </a:ext>
                </a:extLst>
              </a:tr>
              <a:tr h="504749">
                <a:tc>
                  <a:txBody>
                    <a:bodyPr/>
                    <a:lstStyle/>
                    <a:p>
                      <a:pPr algn="ctr"/>
                      <a:r>
                        <a:rPr lang="en-US" sz="2600" dirty="0" err="1"/>
                        <a:t>i</a:t>
                      </a:r>
                      <a:endParaRPr lang="en-US" sz="2600" dirty="0"/>
                    </a:p>
                  </a:txBody>
                  <a:tcPr marL="109728" marR="109728" marT="54864" marB="54864"/>
                </a:tc>
                <a:tc>
                  <a:txBody>
                    <a:bodyPr/>
                    <a:lstStyle/>
                    <a:p>
                      <a:pPr algn="l"/>
                      <a:r>
                        <a:rPr lang="en-US" sz="2600" dirty="0"/>
                        <a:t>1100</a:t>
                      </a:r>
                    </a:p>
                  </a:txBody>
                  <a:tcPr marL="109728" marR="109728" marT="54864" marB="54864"/>
                </a:tc>
                <a:extLst>
                  <a:ext uri="{0D108BD9-81ED-4DB2-BD59-A6C34878D82A}">
                    <a16:rowId xmlns:a16="http://schemas.microsoft.com/office/drawing/2014/main" val="10009"/>
                  </a:ext>
                </a:extLst>
              </a:tr>
              <a:tr h="551078">
                <a:tc>
                  <a:txBody>
                    <a:bodyPr/>
                    <a:lstStyle/>
                    <a:p>
                      <a:pPr algn="ctr"/>
                      <a:r>
                        <a:rPr lang="en-US" sz="2600" dirty="0"/>
                        <a:t>j</a:t>
                      </a:r>
                    </a:p>
                  </a:txBody>
                  <a:tcPr marL="109728" marR="109728" marT="54864" marB="54864"/>
                </a:tc>
                <a:tc>
                  <a:txBody>
                    <a:bodyPr/>
                    <a:lstStyle/>
                    <a:p>
                      <a:pPr algn="l"/>
                      <a:r>
                        <a:rPr lang="en-US" sz="2600" dirty="0"/>
                        <a:t>11110000</a:t>
                      </a:r>
                    </a:p>
                  </a:txBody>
                  <a:tcPr marL="109728" marR="109728" marT="54864" marB="54864"/>
                </a:tc>
                <a:extLst>
                  <a:ext uri="{0D108BD9-81ED-4DB2-BD59-A6C34878D82A}">
                    <a16:rowId xmlns:a16="http://schemas.microsoft.com/office/drawing/2014/main" val="10010"/>
                  </a:ext>
                </a:extLst>
              </a:tr>
              <a:tr h="504749">
                <a:tc>
                  <a:txBody>
                    <a:bodyPr/>
                    <a:lstStyle/>
                    <a:p>
                      <a:pPr algn="ctr"/>
                      <a:r>
                        <a:rPr lang="en-US" sz="2600" dirty="0"/>
                        <a:t>k</a:t>
                      </a:r>
                    </a:p>
                  </a:txBody>
                  <a:tcPr marL="109728" marR="109728" marT="54864" marB="54864">
                    <a:solidFill>
                      <a:srgbClr val="FFC000"/>
                    </a:solidFill>
                  </a:tcPr>
                </a:tc>
                <a:tc>
                  <a:txBody>
                    <a:bodyPr/>
                    <a:lstStyle/>
                    <a:p>
                      <a:pPr algn="l"/>
                      <a:r>
                        <a:rPr lang="en-US" sz="2600" dirty="0"/>
                        <a:t>1111</a:t>
                      </a:r>
                    </a:p>
                  </a:txBody>
                  <a:tcPr marL="109728" marR="109728" marT="54864" marB="54864">
                    <a:solidFill>
                      <a:srgbClr val="FFC000"/>
                    </a:solidFill>
                  </a:tcPr>
                </a:tc>
                <a:extLst>
                  <a:ext uri="{0D108BD9-81ED-4DB2-BD59-A6C34878D82A}">
                    <a16:rowId xmlns:a16="http://schemas.microsoft.com/office/drawing/2014/main" val="3616664449"/>
                  </a:ext>
                </a:extLst>
              </a:tr>
            </a:tbl>
          </a:graphicData>
        </a:graphic>
      </p:graphicFrame>
      <p:grpSp>
        <p:nvGrpSpPr>
          <p:cNvPr id="89" name="Group 88"/>
          <p:cNvGrpSpPr/>
          <p:nvPr/>
        </p:nvGrpSpPr>
        <p:grpSpPr>
          <a:xfrm>
            <a:off x="8321041" y="2367415"/>
            <a:ext cx="4269104" cy="5577840"/>
            <a:chOff x="2919413" y="1828800"/>
            <a:chExt cx="3557587" cy="4648200"/>
          </a:xfrm>
        </p:grpSpPr>
        <p:cxnSp>
          <p:nvCxnSpPr>
            <p:cNvPr id="4" name="Straight Connector 3"/>
            <p:cNvCxnSpPr/>
            <p:nvPr/>
          </p:nvCxnSpPr>
          <p:spPr bwMode="auto">
            <a:xfrm>
              <a:off x="2919413" y="1828800"/>
              <a:ext cx="1347787" cy="5334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6" name="Straight Connector 5"/>
            <p:cNvCxnSpPr/>
            <p:nvPr/>
          </p:nvCxnSpPr>
          <p:spPr bwMode="auto">
            <a:xfrm>
              <a:off x="4267200" y="2362200"/>
              <a:ext cx="1143000" cy="10668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8" name="Straight Connector 7"/>
            <p:cNvCxnSpPr/>
            <p:nvPr/>
          </p:nvCxnSpPr>
          <p:spPr bwMode="auto">
            <a:xfrm flipH="1">
              <a:off x="3886200" y="2362200"/>
              <a:ext cx="381000" cy="9144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0" name="Straight Connector 9"/>
            <p:cNvCxnSpPr/>
            <p:nvPr/>
          </p:nvCxnSpPr>
          <p:spPr bwMode="auto">
            <a:xfrm flipH="1">
              <a:off x="3529013" y="3276600"/>
              <a:ext cx="355534" cy="528652"/>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2" name="Straight Connector 11"/>
            <p:cNvCxnSpPr/>
            <p:nvPr/>
          </p:nvCxnSpPr>
          <p:spPr bwMode="auto">
            <a:xfrm>
              <a:off x="3886200" y="3276600"/>
              <a:ext cx="381000" cy="609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4" name="Straight Connector 13"/>
            <p:cNvCxnSpPr/>
            <p:nvPr/>
          </p:nvCxnSpPr>
          <p:spPr bwMode="auto">
            <a:xfrm flipH="1">
              <a:off x="3757613" y="3886200"/>
              <a:ext cx="509521" cy="742964"/>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9" name="Straight Connector 18"/>
            <p:cNvCxnSpPr/>
            <p:nvPr/>
          </p:nvCxnSpPr>
          <p:spPr bwMode="auto">
            <a:xfrm flipH="1">
              <a:off x="4953000" y="3429000"/>
              <a:ext cx="457200" cy="4572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2" name="Straight Connector 21"/>
            <p:cNvCxnSpPr/>
            <p:nvPr/>
          </p:nvCxnSpPr>
          <p:spPr bwMode="auto">
            <a:xfrm>
              <a:off x="5410200" y="3429000"/>
              <a:ext cx="457200" cy="4572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5" name="Straight Connector 24"/>
            <p:cNvCxnSpPr>
              <a:cxnSpLocks/>
            </p:cNvCxnSpPr>
            <p:nvPr/>
          </p:nvCxnSpPr>
          <p:spPr bwMode="auto">
            <a:xfrm flipH="1">
              <a:off x="4672015" y="3884612"/>
              <a:ext cx="280919" cy="741363"/>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8" name="Straight Connector 27"/>
            <p:cNvCxnSpPr>
              <a:cxnSpLocks/>
            </p:cNvCxnSpPr>
            <p:nvPr/>
          </p:nvCxnSpPr>
          <p:spPr bwMode="auto">
            <a:xfrm>
              <a:off x="4948036" y="3892550"/>
              <a:ext cx="233564" cy="75565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0" name="Straight Connector 29"/>
            <p:cNvCxnSpPr/>
            <p:nvPr/>
          </p:nvCxnSpPr>
          <p:spPr bwMode="auto">
            <a:xfrm>
              <a:off x="5867400" y="3886200"/>
              <a:ext cx="228600" cy="6858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64" name="Straight Connector 63"/>
            <p:cNvCxnSpPr/>
            <p:nvPr/>
          </p:nvCxnSpPr>
          <p:spPr bwMode="auto">
            <a:xfrm flipH="1">
              <a:off x="5562600" y="3886200"/>
              <a:ext cx="304800" cy="6858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66" name="Straight Connector 65"/>
            <p:cNvCxnSpPr/>
            <p:nvPr/>
          </p:nvCxnSpPr>
          <p:spPr bwMode="auto">
            <a:xfrm>
              <a:off x="6096000" y="4572000"/>
              <a:ext cx="381000" cy="3810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68" name="Straight Connector 67"/>
            <p:cNvCxnSpPr/>
            <p:nvPr/>
          </p:nvCxnSpPr>
          <p:spPr bwMode="auto">
            <a:xfrm flipH="1">
              <a:off x="5715000" y="4572000"/>
              <a:ext cx="381000" cy="4572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70" name="Straight Connector 69"/>
            <p:cNvCxnSpPr/>
            <p:nvPr/>
          </p:nvCxnSpPr>
          <p:spPr bwMode="auto">
            <a:xfrm flipH="1">
              <a:off x="5486400" y="5029200"/>
              <a:ext cx="228600" cy="4572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72" name="Straight Connector 71"/>
            <p:cNvCxnSpPr/>
            <p:nvPr/>
          </p:nvCxnSpPr>
          <p:spPr bwMode="auto">
            <a:xfrm flipH="1">
              <a:off x="5334000" y="5486400"/>
              <a:ext cx="152400" cy="5334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75" name="Straight Connector 74"/>
            <p:cNvCxnSpPr/>
            <p:nvPr/>
          </p:nvCxnSpPr>
          <p:spPr bwMode="auto">
            <a:xfrm flipH="1">
              <a:off x="5105400" y="6019800"/>
              <a:ext cx="228600" cy="4572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77" name="Straight Connector 76"/>
            <p:cNvCxnSpPr/>
            <p:nvPr/>
          </p:nvCxnSpPr>
          <p:spPr bwMode="auto">
            <a:xfrm>
              <a:off x="5334000" y="6019800"/>
              <a:ext cx="228600" cy="4572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79" name="Straight Connector 78"/>
            <p:cNvCxnSpPr/>
            <p:nvPr/>
          </p:nvCxnSpPr>
          <p:spPr bwMode="auto">
            <a:xfrm>
              <a:off x="5486400" y="5486400"/>
              <a:ext cx="228600" cy="5334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81" name="Straight Connector 80"/>
            <p:cNvCxnSpPr/>
            <p:nvPr/>
          </p:nvCxnSpPr>
          <p:spPr bwMode="auto">
            <a:xfrm>
              <a:off x="5715000" y="5029200"/>
              <a:ext cx="304800" cy="4572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83" name="Straight Connector 82"/>
            <p:cNvCxnSpPr/>
            <p:nvPr/>
          </p:nvCxnSpPr>
          <p:spPr bwMode="auto">
            <a:xfrm>
              <a:off x="4267200" y="3886200"/>
              <a:ext cx="152400" cy="3048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nvGrpSpPr>
          <p:cNvPr id="88" name="Group 87"/>
          <p:cNvGrpSpPr/>
          <p:nvPr/>
        </p:nvGrpSpPr>
        <p:grpSpPr>
          <a:xfrm>
            <a:off x="5118734" y="1818775"/>
            <a:ext cx="3215640" cy="4785360"/>
            <a:chOff x="215900" y="1371600"/>
            <a:chExt cx="2679700" cy="3987800"/>
          </a:xfrm>
        </p:grpSpPr>
        <p:sp>
          <p:nvSpPr>
            <p:cNvPr id="335938" name="Line 66"/>
            <p:cNvSpPr>
              <a:spLocks noChangeShapeType="1"/>
            </p:cNvSpPr>
            <p:nvPr/>
          </p:nvSpPr>
          <p:spPr bwMode="auto">
            <a:xfrm flipV="1">
              <a:off x="215900" y="4914900"/>
              <a:ext cx="228600" cy="444500"/>
            </a:xfrm>
            <a:prstGeom prst="line">
              <a:avLst/>
            </a:prstGeom>
            <a:noFill/>
            <a:ln w="28575" cmpd="sng">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latin typeface="+mj-lt"/>
              </a:endParaRPr>
            </a:p>
          </p:txBody>
        </p:sp>
        <p:sp>
          <p:nvSpPr>
            <p:cNvPr id="335939" name="Line 67"/>
            <p:cNvSpPr>
              <a:spLocks noChangeShapeType="1"/>
            </p:cNvSpPr>
            <p:nvPr/>
          </p:nvSpPr>
          <p:spPr bwMode="auto">
            <a:xfrm>
              <a:off x="444500" y="4914900"/>
              <a:ext cx="136525" cy="444500"/>
            </a:xfrm>
            <a:prstGeom prst="line">
              <a:avLst/>
            </a:prstGeom>
            <a:noFill/>
            <a:ln w="28575" cmpd="sng">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latin typeface="+mj-lt"/>
              </a:endParaRPr>
            </a:p>
          </p:txBody>
        </p:sp>
        <p:sp>
          <p:nvSpPr>
            <p:cNvPr id="335941" name="Line 69"/>
            <p:cNvSpPr>
              <a:spLocks noChangeShapeType="1"/>
            </p:cNvSpPr>
            <p:nvPr/>
          </p:nvSpPr>
          <p:spPr bwMode="auto">
            <a:xfrm flipV="1">
              <a:off x="444500" y="3987800"/>
              <a:ext cx="188913" cy="927100"/>
            </a:xfrm>
            <a:prstGeom prst="line">
              <a:avLst/>
            </a:prstGeom>
            <a:noFill/>
            <a:ln w="28575" cmpd="sng">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latin typeface="+mj-lt"/>
              </a:endParaRPr>
            </a:p>
          </p:txBody>
        </p:sp>
        <p:sp>
          <p:nvSpPr>
            <p:cNvPr id="335942" name="Line 70"/>
            <p:cNvSpPr>
              <a:spLocks noChangeShapeType="1"/>
            </p:cNvSpPr>
            <p:nvPr/>
          </p:nvSpPr>
          <p:spPr bwMode="auto">
            <a:xfrm>
              <a:off x="633413" y="3978275"/>
              <a:ext cx="457200" cy="904875"/>
            </a:xfrm>
            <a:prstGeom prst="line">
              <a:avLst/>
            </a:prstGeom>
            <a:noFill/>
            <a:ln w="28575" cmpd="sng">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latin typeface="+mj-lt"/>
              </a:endParaRPr>
            </a:p>
          </p:txBody>
        </p:sp>
        <p:sp>
          <p:nvSpPr>
            <p:cNvPr id="335943" name="Line 71"/>
            <p:cNvSpPr>
              <a:spLocks noChangeShapeType="1"/>
            </p:cNvSpPr>
            <p:nvPr/>
          </p:nvSpPr>
          <p:spPr bwMode="auto">
            <a:xfrm flipV="1">
              <a:off x="862013" y="4892675"/>
              <a:ext cx="228600" cy="444500"/>
            </a:xfrm>
            <a:prstGeom prst="line">
              <a:avLst/>
            </a:prstGeom>
            <a:noFill/>
            <a:ln w="28575" cmpd="sng">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latin typeface="+mj-lt"/>
              </a:endParaRPr>
            </a:p>
          </p:txBody>
        </p:sp>
        <p:sp>
          <p:nvSpPr>
            <p:cNvPr id="335944" name="Line 72"/>
            <p:cNvSpPr>
              <a:spLocks noChangeShapeType="1"/>
            </p:cNvSpPr>
            <p:nvPr/>
          </p:nvSpPr>
          <p:spPr bwMode="auto">
            <a:xfrm>
              <a:off x="1090613" y="4892675"/>
              <a:ext cx="136525" cy="444500"/>
            </a:xfrm>
            <a:prstGeom prst="line">
              <a:avLst/>
            </a:prstGeom>
            <a:noFill/>
            <a:ln w="28575" cmpd="sng">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latin typeface="+mj-lt"/>
              </a:endParaRPr>
            </a:p>
          </p:txBody>
        </p:sp>
        <p:sp>
          <p:nvSpPr>
            <p:cNvPr id="335947" name="Line 75"/>
            <p:cNvSpPr>
              <a:spLocks noChangeShapeType="1"/>
            </p:cNvSpPr>
            <p:nvPr/>
          </p:nvSpPr>
          <p:spPr bwMode="auto">
            <a:xfrm flipV="1">
              <a:off x="633413" y="3302000"/>
              <a:ext cx="457200" cy="676275"/>
            </a:xfrm>
            <a:prstGeom prst="line">
              <a:avLst/>
            </a:prstGeom>
            <a:noFill/>
            <a:ln w="28575" cmpd="sng">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latin typeface="+mj-lt"/>
              </a:endParaRPr>
            </a:p>
          </p:txBody>
        </p:sp>
        <p:sp>
          <p:nvSpPr>
            <p:cNvPr id="335948" name="Line 76"/>
            <p:cNvSpPr>
              <a:spLocks noChangeShapeType="1"/>
            </p:cNvSpPr>
            <p:nvPr/>
          </p:nvSpPr>
          <p:spPr bwMode="auto">
            <a:xfrm>
              <a:off x="1090613" y="3314700"/>
              <a:ext cx="255587" cy="512763"/>
            </a:xfrm>
            <a:prstGeom prst="line">
              <a:avLst/>
            </a:prstGeom>
            <a:noFill/>
            <a:ln w="28575" cmpd="sng">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latin typeface="+mj-lt"/>
              </a:endParaRPr>
            </a:p>
          </p:txBody>
        </p:sp>
        <p:sp>
          <p:nvSpPr>
            <p:cNvPr id="335954" name="Line 82"/>
            <p:cNvSpPr>
              <a:spLocks noChangeShapeType="1"/>
            </p:cNvSpPr>
            <p:nvPr/>
          </p:nvSpPr>
          <p:spPr bwMode="auto">
            <a:xfrm flipV="1">
              <a:off x="1090613" y="2387600"/>
              <a:ext cx="457200" cy="927100"/>
            </a:xfrm>
            <a:prstGeom prst="line">
              <a:avLst/>
            </a:prstGeom>
            <a:noFill/>
            <a:ln w="28575" cmpd="sng">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latin typeface="+mj-lt"/>
              </a:endParaRPr>
            </a:p>
          </p:txBody>
        </p:sp>
        <p:sp>
          <p:nvSpPr>
            <p:cNvPr id="335955" name="Line 83"/>
            <p:cNvSpPr>
              <a:spLocks noChangeShapeType="1"/>
            </p:cNvSpPr>
            <p:nvPr/>
          </p:nvSpPr>
          <p:spPr bwMode="auto">
            <a:xfrm>
              <a:off x="1547813" y="2387600"/>
              <a:ext cx="509587" cy="889000"/>
            </a:xfrm>
            <a:prstGeom prst="line">
              <a:avLst/>
            </a:prstGeom>
            <a:noFill/>
            <a:ln w="28575" cmpd="sng">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latin typeface="+mj-lt"/>
              </a:endParaRPr>
            </a:p>
          </p:txBody>
        </p:sp>
        <p:sp>
          <p:nvSpPr>
            <p:cNvPr id="335956" name="Line 84"/>
            <p:cNvSpPr>
              <a:spLocks noChangeShapeType="1"/>
            </p:cNvSpPr>
            <p:nvPr/>
          </p:nvSpPr>
          <p:spPr bwMode="auto">
            <a:xfrm>
              <a:off x="2057400" y="3276600"/>
              <a:ext cx="409575" cy="484188"/>
            </a:xfrm>
            <a:prstGeom prst="line">
              <a:avLst/>
            </a:prstGeom>
            <a:noFill/>
            <a:ln w="28575" cmpd="sng">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latin typeface="+mj-lt"/>
              </a:endParaRPr>
            </a:p>
          </p:txBody>
        </p:sp>
        <p:sp>
          <p:nvSpPr>
            <p:cNvPr id="335957" name="Line 85"/>
            <p:cNvSpPr>
              <a:spLocks noChangeShapeType="1"/>
            </p:cNvSpPr>
            <p:nvPr/>
          </p:nvSpPr>
          <p:spPr bwMode="auto">
            <a:xfrm flipH="1">
              <a:off x="1547813" y="3244850"/>
              <a:ext cx="484187" cy="647700"/>
            </a:xfrm>
            <a:prstGeom prst="line">
              <a:avLst/>
            </a:prstGeom>
            <a:noFill/>
            <a:ln w="28575" cmpd="sng">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latin typeface="+mj-lt"/>
              </a:endParaRPr>
            </a:p>
          </p:txBody>
        </p:sp>
        <p:sp>
          <p:nvSpPr>
            <p:cNvPr id="335958" name="Line 86"/>
            <p:cNvSpPr>
              <a:spLocks noChangeShapeType="1"/>
            </p:cNvSpPr>
            <p:nvPr/>
          </p:nvSpPr>
          <p:spPr bwMode="auto">
            <a:xfrm>
              <a:off x="1547813" y="3887788"/>
              <a:ext cx="314325" cy="850900"/>
            </a:xfrm>
            <a:prstGeom prst="line">
              <a:avLst/>
            </a:prstGeom>
            <a:noFill/>
            <a:ln w="28575" cmpd="sng">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latin typeface="+mj-lt"/>
              </a:endParaRPr>
            </a:p>
          </p:txBody>
        </p:sp>
        <p:cxnSp>
          <p:nvCxnSpPr>
            <p:cNvPr id="85" name="Straight Connector 84"/>
            <p:cNvCxnSpPr/>
            <p:nvPr/>
          </p:nvCxnSpPr>
          <p:spPr bwMode="auto">
            <a:xfrm flipV="1">
              <a:off x="2895600" y="1371600"/>
              <a:ext cx="0" cy="4572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87" name="Straight Connector 86"/>
            <p:cNvCxnSpPr>
              <a:endCxn id="335954" idx="1"/>
            </p:cNvCxnSpPr>
            <p:nvPr/>
          </p:nvCxnSpPr>
          <p:spPr bwMode="auto">
            <a:xfrm flipH="1">
              <a:off x="1547813" y="1828800"/>
              <a:ext cx="1347787" cy="5588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sp>
        <p:nvSpPr>
          <p:cNvPr id="335929" name="Rectangle 57"/>
          <p:cNvSpPr>
            <a:spLocks noChangeArrowheads="1"/>
          </p:cNvSpPr>
          <p:nvPr/>
        </p:nvSpPr>
        <p:spPr bwMode="auto">
          <a:xfrm>
            <a:off x="7064692" y="5859281"/>
            <a:ext cx="262892" cy="569836"/>
          </a:xfrm>
          <a:prstGeom prst="rect">
            <a:avLst/>
          </a:prstGeom>
          <a:noFill/>
          <a:ln w="28575" cmpd="sng">
            <a:noFill/>
            <a:miter lim="800000"/>
            <a:headEnd/>
            <a:tailEnd/>
          </a:ln>
          <a:extLst>
            <a:ext uri="{909E8E84-426E-40dd-AFC4-6F175D3DCCD1}">
              <a14:hiddenFill xmlns="" xmlns:a14="http://schemas.microsoft.com/office/drawing/2010/main">
                <a:solidFill>
                  <a:schemeClr val="tx1"/>
                </a:solidFill>
              </a14:hiddenFill>
            </a:ext>
          </a:extLst>
        </p:spPr>
        <p:txBody>
          <a:bodyPr wrap="none" lIns="0" tIns="0" rIns="0" bIns="0">
            <a:spAutoFit/>
          </a:bodyPr>
          <a:lstStyle/>
          <a:p>
            <a:pPr algn="ctr">
              <a:lnSpc>
                <a:spcPct val="90000"/>
              </a:lnSpc>
            </a:pPr>
            <a:r>
              <a:rPr lang="en-US" sz="4114">
                <a:latin typeface="+mj-lt"/>
              </a:rPr>
              <a:t>e</a:t>
            </a:r>
            <a:endParaRPr lang="en-US" sz="2160" i="1">
              <a:latin typeface="+mj-lt"/>
            </a:endParaRPr>
          </a:p>
        </p:txBody>
      </p:sp>
      <p:sp>
        <p:nvSpPr>
          <p:cNvPr id="335930" name="Rectangle 58"/>
          <p:cNvSpPr>
            <a:spLocks noChangeArrowheads="1"/>
          </p:cNvSpPr>
          <p:nvPr/>
        </p:nvSpPr>
        <p:spPr bwMode="auto">
          <a:xfrm>
            <a:off x="7834172" y="4701041"/>
            <a:ext cx="160300" cy="569836"/>
          </a:xfrm>
          <a:prstGeom prst="rect">
            <a:avLst/>
          </a:prstGeom>
          <a:noFill/>
          <a:ln w="28575" cmpd="sng">
            <a:noFill/>
            <a:miter lim="800000"/>
            <a:headEnd/>
            <a:tailEnd/>
          </a:ln>
          <a:extLst>
            <a:ext uri="{909E8E84-426E-40dd-AFC4-6F175D3DCCD1}">
              <a14:hiddenFill xmlns="" xmlns:a14="http://schemas.microsoft.com/office/drawing/2010/main">
                <a:solidFill>
                  <a:schemeClr val="tx1"/>
                </a:solidFill>
              </a14:hiddenFill>
            </a:ext>
          </a:extLst>
        </p:spPr>
        <p:txBody>
          <a:bodyPr wrap="none" lIns="0" tIns="0" rIns="0" bIns="0">
            <a:spAutoFit/>
          </a:bodyPr>
          <a:lstStyle/>
          <a:p>
            <a:pPr algn="ctr">
              <a:lnSpc>
                <a:spcPct val="90000"/>
              </a:lnSpc>
            </a:pPr>
            <a:r>
              <a:rPr lang="en-US" sz="4114">
                <a:latin typeface="+mj-lt"/>
              </a:rPr>
              <a:t>f</a:t>
            </a:r>
            <a:endParaRPr lang="en-US" sz="2160" i="1">
              <a:latin typeface="+mj-lt"/>
            </a:endParaRPr>
          </a:p>
        </p:txBody>
      </p:sp>
      <p:sp>
        <p:nvSpPr>
          <p:cNvPr id="335931" name="Rectangle 59"/>
          <p:cNvSpPr>
            <a:spLocks noChangeArrowheads="1"/>
          </p:cNvSpPr>
          <p:nvPr/>
        </p:nvSpPr>
        <p:spPr bwMode="auto">
          <a:xfrm>
            <a:off x="8765449" y="4655321"/>
            <a:ext cx="248466" cy="569836"/>
          </a:xfrm>
          <a:prstGeom prst="rect">
            <a:avLst/>
          </a:prstGeom>
          <a:noFill/>
          <a:ln w="28575" cmpd="sng">
            <a:noFill/>
            <a:miter lim="800000"/>
            <a:headEnd/>
            <a:tailEnd/>
          </a:ln>
          <a:extLst>
            <a:ext uri="{909E8E84-426E-40dd-AFC4-6F175D3DCCD1}">
              <a14:hiddenFill xmlns="" xmlns:a14="http://schemas.microsoft.com/office/drawing/2010/main">
                <a:solidFill>
                  <a:schemeClr val="tx1"/>
                </a:solidFill>
              </a14:hiddenFill>
            </a:ext>
          </a:extLst>
        </p:spPr>
        <p:txBody>
          <a:bodyPr wrap="none" lIns="0" tIns="0" rIns="0" bIns="0">
            <a:spAutoFit/>
          </a:bodyPr>
          <a:lstStyle/>
          <a:p>
            <a:pPr algn="ctr">
              <a:lnSpc>
                <a:spcPct val="90000"/>
              </a:lnSpc>
            </a:pPr>
            <a:r>
              <a:rPr lang="en-US" sz="4114" dirty="0">
                <a:latin typeface="+mj-lt"/>
              </a:rPr>
              <a:t>g</a:t>
            </a:r>
            <a:endParaRPr lang="en-US" sz="2160" i="1" dirty="0">
              <a:latin typeface="+mj-lt"/>
            </a:endParaRPr>
          </a:p>
        </p:txBody>
      </p:sp>
      <p:sp>
        <p:nvSpPr>
          <p:cNvPr id="335932" name="Rectangle 60"/>
          <p:cNvSpPr>
            <a:spLocks noChangeArrowheads="1"/>
          </p:cNvSpPr>
          <p:nvPr/>
        </p:nvSpPr>
        <p:spPr bwMode="auto">
          <a:xfrm>
            <a:off x="8941523" y="5645921"/>
            <a:ext cx="277320" cy="569836"/>
          </a:xfrm>
          <a:prstGeom prst="rect">
            <a:avLst/>
          </a:prstGeom>
          <a:noFill/>
          <a:ln w="28575" cmpd="sng">
            <a:noFill/>
            <a:miter lim="800000"/>
            <a:headEnd/>
            <a:tailEnd/>
          </a:ln>
          <a:extLst>
            <a:ext uri="{909E8E84-426E-40dd-AFC4-6F175D3DCCD1}">
              <a14:hiddenFill xmlns="" xmlns:a14="http://schemas.microsoft.com/office/drawing/2010/main">
                <a:solidFill>
                  <a:schemeClr val="tx1"/>
                </a:solidFill>
              </a14:hiddenFill>
            </a:ext>
          </a:extLst>
        </p:spPr>
        <p:txBody>
          <a:bodyPr wrap="none" lIns="0" tIns="0" rIns="0" bIns="0">
            <a:spAutoFit/>
          </a:bodyPr>
          <a:lstStyle/>
          <a:p>
            <a:pPr algn="ctr">
              <a:lnSpc>
                <a:spcPct val="90000"/>
              </a:lnSpc>
            </a:pPr>
            <a:r>
              <a:rPr lang="en-US" sz="4114">
                <a:latin typeface="+mj-lt"/>
              </a:rPr>
              <a:t>h</a:t>
            </a:r>
            <a:endParaRPr lang="en-US" sz="2160" i="1">
              <a:latin typeface="+mj-lt"/>
            </a:endParaRPr>
          </a:p>
        </p:txBody>
      </p:sp>
      <p:sp>
        <p:nvSpPr>
          <p:cNvPr id="335933" name="Rectangle 61"/>
          <p:cNvSpPr>
            <a:spLocks noChangeArrowheads="1"/>
          </p:cNvSpPr>
          <p:nvPr/>
        </p:nvSpPr>
        <p:spPr bwMode="auto">
          <a:xfrm>
            <a:off x="10548983" y="5724025"/>
            <a:ext cx="121828" cy="569836"/>
          </a:xfrm>
          <a:prstGeom prst="rect">
            <a:avLst/>
          </a:prstGeom>
          <a:noFill/>
          <a:ln w="28575" cmpd="sng">
            <a:noFill/>
            <a:miter lim="800000"/>
            <a:headEnd/>
            <a:tailEnd/>
          </a:ln>
          <a:extLst>
            <a:ext uri="{909E8E84-426E-40dd-AFC4-6F175D3DCCD1}">
              <a14:hiddenFill xmlns="" xmlns:a14="http://schemas.microsoft.com/office/drawing/2010/main">
                <a:solidFill>
                  <a:schemeClr val="tx1"/>
                </a:solidFill>
              </a14:hiddenFill>
            </a:ext>
          </a:extLst>
        </p:spPr>
        <p:txBody>
          <a:bodyPr wrap="none" lIns="0" tIns="0" rIns="0" bIns="0">
            <a:spAutoFit/>
          </a:bodyPr>
          <a:lstStyle/>
          <a:p>
            <a:pPr algn="ctr">
              <a:lnSpc>
                <a:spcPct val="90000"/>
              </a:lnSpc>
            </a:pPr>
            <a:r>
              <a:rPr lang="en-US" sz="4114">
                <a:latin typeface="+mj-lt"/>
              </a:rPr>
              <a:t>i</a:t>
            </a:r>
            <a:endParaRPr lang="en-US" sz="2160" i="1">
              <a:latin typeface="+mj-lt"/>
            </a:endParaRPr>
          </a:p>
        </p:txBody>
      </p:sp>
      <p:sp>
        <p:nvSpPr>
          <p:cNvPr id="335934" name="Rectangle 62"/>
          <p:cNvSpPr>
            <a:spLocks noChangeArrowheads="1"/>
          </p:cNvSpPr>
          <p:nvPr/>
        </p:nvSpPr>
        <p:spPr bwMode="auto">
          <a:xfrm>
            <a:off x="10712313" y="7731895"/>
            <a:ext cx="126638" cy="569836"/>
          </a:xfrm>
          <a:prstGeom prst="rect">
            <a:avLst/>
          </a:prstGeom>
          <a:noFill/>
          <a:ln w="28575" cmpd="sng">
            <a:noFill/>
            <a:miter lim="800000"/>
            <a:headEnd/>
            <a:tailEnd/>
          </a:ln>
          <a:extLst>
            <a:ext uri="{909E8E84-426E-40dd-AFC4-6F175D3DCCD1}">
              <a14:hiddenFill xmlns="" xmlns:a14="http://schemas.microsoft.com/office/drawing/2010/main">
                <a:solidFill>
                  <a:schemeClr val="tx1"/>
                </a:solidFill>
              </a14:hiddenFill>
            </a:ext>
          </a:extLst>
        </p:spPr>
        <p:txBody>
          <a:bodyPr wrap="none" lIns="0" tIns="0" rIns="0" bIns="0">
            <a:spAutoFit/>
          </a:bodyPr>
          <a:lstStyle/>
          <a:p>
            <a:pPr algn="ctr">
              <a:lnSpc>
                <a:spcPct val="90000"/>
              </a:lnSpc>
            </a:pPr>
            <a:r>
              <a:rPr lang="en-US" sz="4114">
                <a:latin typeface="+mj-lt"/>
              </a:rPr>
              <a:t>j</a:t>
            </a:r>
            <a:endParaRPr lang="en-US" sz="2160" i="1">
              <a:latin typeface="+mj-lt"/>
            </a:endParaRPr>
          </a:p>
        </p:txBody>
      </p:sp>
      <p:sp>
        <p:nvSpPr>
          <p:cNvPr id="335953" name="Text Box 81"/>
          <p:cNvSpPr txBox="1">
            <a:spLocks noChangeArrowheads="1"/>
          </p:cNvSpPr>
          <p:nvPr/>
        </p:nvSpPr>
        <p:spPr bwMode="auto">
          <a:xfrm>
            <a:off x="6242685" y="4741046"/>
            <a:ext cx="461986" cy="725455"/>
          </a:xfrm>
          <a:prstGeom prst="rect">
            <a:avLst/>
          </a:prstGeom>
          <a:noFill/>
          <a:ln w="28575" cmpd="sng">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4114">
                <a:latin typeface="+mj-lt"/>
              </a:rPr>
              <a:t>d</a:t>
            </a:r>
          </a:p>
        </p:txBody>
      </p:sp>
      <p:sp>
        <p:nvSpPr>
          <p:cNvPr id="335961" name="Oval 89"/>
          <p:cNvSpPr>
            <a:spLocks noChangeArrowheads="1"/>
          </p:cNvSpPr>
          <p:nvPr/>
        </p:nvSpPr>
        <p:spPr bwMode="auto">
          <a:xfrm>
            <a:off x="8985884" y="4716281"/>
            <a:ext cx="129540" cy="156210"/>
          </a:xfrm>
          <a:prstGeom prst="ellipse">
            <a:avLst/>
          </a:prstGeom>
          <a:solidFill>
            <a:srgbClr val="CC3300"/>
          </a:solidFill>
          <a:ln w="28575" cmpd="sng">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a:latin typeface="+mj-lt"/>
            </a:endParaRPr>
          </a:p>
        </p:txBody>
      </p:sp>
      <p:sp>
        <p:nvSpPr>
          <p:cNvPr id="335962" name="Oval 90"/>
          <p:cNvSpPr>
            <a:spLocks noChangeArrowheads="1"/>
          </p:cNvSpPr>
          <p:nvPr/>
        </p:nvSpPr>
        <p:spPr bwMode="auto">
          <a:xfrm>
            <a:off x="9258300" y="5704976"/>
            <a:ext cx="129540" cy="156210"/>
          </a:xfrm>
          <a:prstGeom prst="ellipse">
            <a:avLst/>
          </a:prstGeom>
          <a:solidFill>
            <a:srgbClr val="CC3300"/>
          </a:solidFill>
          <a:ln w="28575" cmpd="sng">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a:latin typeface="+mj-lt"/>
            </a:endParaRPr>
          </a:p>
        </p:txBody>
      </p:sp>
      <p:sp>
        <p:nvSpPr>
          <p:cNvPr id="335963" name="Oval 91"/>
          <p:cNvSpPr>
            <a:spLocks noChangeArrowheads="1"/>
          </p:cNvSpPr>
          <p:nvPr/>
        </p:nvSpPr>
        <p:spPr bwMode="auto">
          <a:xfrm>
            <a:off x="10370820" y="5724026"/>
            <a:ext cx="129540" cy="156210"/>
          </a:xfrm>
          <a:prstGeom prst="ellipse">
            <a:avLst/>
          </a:prstGeom>
          <a:solidFill>
            <a:srgbClr val="CC3300"/>
          </a:solidFill>
          <a:ln w="28575" cmpd="sng">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a:latin typeface="+mj-lt"/>
            </a:endParaRPr>
          </a:p>
        </p:txBody>
      </p:sp>
      <p:sp>
        <p:nvSpPr>
          <p:cNvPr id="335964" name="Oval 92"/>
          <p:cNvSpPr>
            <a:spLocks noChangeArrowheads="1"/>
          </p:cNvSpPr>
          <p:nvPr/>
        </p:nvSpPr>
        <p:spPr bwMode="auto">
          <a:xfrm>
            <a:off x="10894694" y="7945256"/>
            <a:ext cx="129540" cy="156210"/>
          </a:xfrm>
          <a:prstGeom prst="ellipse">
            <a:avLst/>
          </a:prstGeom>
          <a:solidFill>
            <a:srgbClr val="CC3300"/>
          </a:solidFill>
          <a:ln w="28575" cmpd="sng">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a:latin typeface="+mj-lt"/>
            </a:endParaRPr>
          </a:p>
        </p:txBody>
      </p:sp>
      <p:sp>
        <p:nvSpPr>
          <p:cNvPr id="335940" name="Oval 68"/>
          <p:cNvSpPr>
            <a:spLocks noChangeArrowheads="1"/>
          </p:cNvSpPr>
          <p:nvPr/>
        </p:nvSpPr>
        <p:spPr bwMode="auto">
          <a:xfrm>
            <a:off x="5490210" y="6529841"/>
            <a:ext cx="129540" cy="156210"/>
          </a:xfrm>
          <a:prstGeom prst="ellipse">
            <a:avLst/>
          </a:prstGeom>
          <a:solidFill>
            <a:srgbClr val="CC3300"/>
          </a:solidFill>
          <a:ln w="28575" cmpd="sng">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a:latin typeface="+mj-lt"/>
            </a:endParaRPr>
          </a:p>
        </p:txBody>
      </p:sp>
      <p:sp>
        <p:nvSpPr>
          <p:cNvPr id="335945" name="Oval 73"/>
          <p:cNvSpPr>
            <a:spLocks noChangeArrowheads="1"/>
          </p:cNvSpPr>
          <p:nvPr/>
        </p:nvSpPr>
        <p:spPr bwMode="auto">
          <a:xfrm>
            <a:off x="5823584" y="6543176"/>
            <a:ext cx="129540" cy="156210"/>
          </a:xfrm>
          <a:prstGeom prst="ellipse">
            <a:avLst/>
          </a:prstGeom>
          <a:solidFill>
            <a:srgbClr val="CC3300"/>
          </a:solidFill>
          <a:ln w="28575" cmpd="sng">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a:latin typeface="+mj-lt"/>
            </a:endParaRPr>
          </a:p>
        </p:txBody>
      </p:sp>
      <p:sp>
        <p:nvSpPr>
          <p:cNvPr id="335946" name="Oval 74"/>
          <p:cNvSpPr>
            <a:spLocks noChangeArrowheads="1"/>
          </p:cNvSpPr>
          <p:nvPr/>
        </p:nvSpPr>
        <p:spPr bwMode="auto">
          <a:xfrm>
            <a:off x="6242684" y="6543176"/>
            <a:ext cx="129540" cy="156210"/>
          </a:xfrm>
          <a:prstGeom prst="ellipse">
            <a:avLst/>
          </a:prstGeom>
          <a:solidFill>
            <a:srgbClr val="CC3300"/>
          </a:solidFill>
          <a:ln w="28575" cmpd="sng">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a:latin typeface="+mj-lt"/>
            </a:endParaRPr>
          </a:p>
        </p:txBody>
      </p:sp>
      <p:sp>
        <p:nvSpPr>
          <p:cNvPr id="335950" name="Text Box 78"/>
          <p:cNvSpPr txBox="1">
            <a:spLocks noChangeArrowheads="1"/>
          </p:cNvSpPr>
          <p:nvPr/>
        </p:nvSpPr>
        <p:spPr bwMode="auto">
          <a:xfrm>
            <a:off x="5393054" y="6646046"/>
            <a:ext cx="437940" cy="725455"/>
          </a:xfrm>
          <a:prstGeom prst="rect">
            <a:avLst/>
          </a:prstGeom>
          <a:noFill/>
          <a:ln w="28575" cmpd="sng">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4114" dirty="0">
                <a:latin typeface="+mj-lt"/>
              </a:rPr>
              <a:t>a</a:t>
            </a:r>
          </a:p>
        </p:txBody>
      </p:sp>
      <p:sp>
        <p:nvSpPr>
          <p:cNvPr id="335951" name="Text Box 79"/>
          <p:cNvSpPr txBox="1">
            <a:spLocks noChangeArrowheads="1"/>
          </p:cNvSpPr>
          <p:nvPr/>
        </p:nvSpPr>
        <p:spPr bwMode="auto">
          <a:xfrm>
            <a:off x="5732145" y="6661286"/>
            <a:ext cx="461986" cy="725455"/>
          </a:xfrm>
          <a:prstGeom prst="rect">
            <a:avLst/>
          </a:prstGeom>
          <a:noFill/>
          <a:ln w="28575" cmpd="sng">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4114">
                <a:latin typeface="+mj-lt"/>
              </a:rPr>
              <a:t>b</a:t>
            </a:r>
          </a:p>
        </p:txBody>
      </p:sp>
      <p:sp>
        <p:nvSpPr>
          <p:cNvPr id="335952" name="Text Box 80"/>
          <p:cNvSpPr txBox="1">
            <a:spLocks noChangeArrowheads="1"/>
          </p:cNvSpPr>
          <p:nvPr/>
        </p:nvSpPr>
        <p:spPr bwMode="auto">
          <a:xfrm>
            <a:off x="6071234" y="6661286"/>
            <a:ext cx="407484" cy="725455"/>
          </a:xfrm>
          <a:prstGeom prst="rect">
            <a:avLst/>
          </a:prstGeom>
          <a:noFill/>
          <a:ln w="28575" cmpd="sng">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4114">
                <a:latin typeface="+mj-lt"/>
              </a:rPr>
              <a:t>c</a:t>
            </a:r>
          </a:p>
        </p:txBody>
      </p:sp>
      <p:sp>
        <p:nvSpPr>
          <p:cNvPr id="335959" name="Oval 87"/>
          <p:cNvSpPr>
            <a:spLocks noChangeArrowheads="1"/>
          </p:cNvSpPr>
          <p:nvPr/>
        </p:nvSpPr>
        <p:spPr bwMode="auto">
          <a:xfrm>
            <a:off x="7755254" y="4609601"/>
            <a:ext cx="129540" cy="156210"/>
          </a:xfrm>
          <a:prstGeom prst="ellipse">
            <a:avLst/>
          </a:prstGeom>
          <a:solidFill>
            <a:srgbClr val="CC3300"/>
          </a:solidFill>
          <a:ln w="28575" cmpd="sng">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a:latin typeface="+mj-lt"/>
            </a:endParaRPr>
          </a:p>
        </p:txBody>
      </p:sp>
      <p:sp>
        <p:nvSpPr>
          <p:cNvPr id="335960" name="Oval 88"/>
          <p:cNvSpPr>
            <a:spLocks noChangeArrowheads="1"/>
          </p:cNvSpPr>
          <p:nvPr/>
        </p:nvSpPr>
        <p:spPr bwMode="auto">
          <a:xfrm>
            <a:off x="7029450" y="5781176"/>
            <a:ext cx="129540" cy="156210"/>
          </a:xfrm>
          <a:prstGeom prst="ellipse">
            <a:avLst/>
          </a:prstGeom>
          <a:solidFill>
            <a:srgbClr val="CC3300"/>
          </a:solidFill>
          <a:ln w="28575" cmpd="sng">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a:latin typeface="+mj-lt"/>
            </a:endParaRPr>
          </a:p>
        </p:txBody>
      </p:sp>
      <p:sp>
        <p:nvSpPr>
          <p:cNvPr id="335949" name="Oval 77"/>
          <p:cNvSpPr>
            <a:spLocks noChangeArrowheads="1"/>
          </p:cNvSpPr>
          <p:nvPr/>
        </p:nvSpPr>
        <p:spPr bwMode="auto">
          <a:xfrm>
            <a:off x="6410324" y="4687706"/>
            <a:ext cx="129540" cy="156210"/>
          </a:xfrm>
          <a:prstGeom prst="ellipse">
            <a:avLst/>
          </a:prstGeom>
          <a:solidFill>
            <a:srgbClr val="CC3300"/>
          </a:solidFill>
          <a:ln w="28575" cmpd="sng">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a:latin typeface="+mj-lt"/>
            </a:endParaRPr>
          </a:p>
        </p:txBody>
      </p:sp>
      <p:grpSp>
        <p:nvGrpSpPr>
          <p:cNvPr id="3" name="Group 2">
            <a:extLst>
              <a:ext uri="{FF2B5EF4-FFF2-40B4-BE49-F238E27FC236}">
                <a16:creationId xmlns:a16="http://schemas.microsoft.com/office/drawing/2014/main" id="{C3EF52AE-3F57-3F40-BBC9-0B5C19B398A7}"/>
              </a:ext>
            </a:extLst>
          </p:cNvPr>
          <p:cNvGrpSpPr/>
          <p:nvPr/>
        </p:nvGrpSpPr>
        <p:grpSpPr>
          <a:xfrm>
            <a:off x="12068161" y="5228721"/>
            <a:ext cx="297247" cy="569835"/>
            <a:chOff x="8532812" y="4357271"/>
            <a:chExt cx="247706" cy="474863"/>
          </a:xfrm>
        </p:grpSpPr>
        <p:sp>
          <p:nvSpPr>
            <p:cNvPr id="67" name="Rectangle 59">
              <a:extLst>
                <a:ext uri="{FF2B5EF4-FFF2-40B4-BE49-F238E27FC236}">
                  <a16:creationId xmlns:a16="http://schemas.microsoft.com/office/drawing/2014/main" id="{A595AF2E-CADC-1443-9595-E34E8BAC7C28}"/>
                </a:ext>
              </a:extLst>
            </p:cNvPr>
            <p:cNvSpPr>
              <a:spLocks noChangeArrowheads="1"/>
            </p:cNvSpPr>
            <p:nvPr/>
          </p:nvSpPr>
          <p:spPr bwMode="auto">
            <a:xfrm>
              <a:off x="8580143" y="4357271"/>
              <a:ext cx="200375" cy="474863"/>
            </a:xfrm>
            <a:prstGeom prst="rect">
              <a:avLst/>
            </a:prstGeom>
            <a:noFill/>
            <a:ln w="28575" cmpd="sng">
              <a:noFill/>
              <a:miter lim="800000"/>
              <a:headEnd/>
              <a:tailEnd/>
            </a:ln>
            <a:extLst>
              <a:ext uri="{909E8E84-426E-40dd-AFC4-6F175D3DCCD1}">
                <a14:hiddenFill xmlns="" xmlns:a14="http://schemas.microsoft.com/office/drawing/2010/main">
                  <a:solidFill>
                    <a:schemeClr val="tx1"/>
                  </a:solidFill>
                </a14:hiddenFill>
              </a:ext>
            </a:extLst>
          </p:spPr>
          <p:txBody>
            <a:bodyPr wrap="none" lIns="0" tIns="0" rIns="0" bIns="0">
              <a:spAutoFit/>
            </a:bodyPr>
            <a:lstStyle/>
            <a:p>
              <a:pPr algn="ctr">
                <a:lnSpc>
                  <a:spcPct val="90000"/>
                </a:lnSpc>
              </a:pPr>
              <a:r>
                <a:rPr lang="en-US" sz="4114" dirty="0">
                  <a:latin typeface="+mj-lt"/>
                </a:rPr>
                <a:t>k</a:t>
              </a:r>
              <a:endParaRPr lang="en-US" sz="2160" i="1" dirty="0">
                <a:latin typeface="+mj-lt"/>
              </a:endParaRPr>
            </a:p>
          </p:txBody>
        </p:sp>
        <p:sp>
          <p:nvSpPr>
            <p:cNvPr id="65" name="Oval 92">
              <a:extLst>
                <a:ext uri="{FF2B5EF4-FFF2-40B4-BE49-F238E27FC236}">
                  <a16:creationId xmlns:a16="http://schemas.microsoft.com/office/drawing/2014/main" id="{78A2BDCD-16B4-BA49-8001-64435D884C07}"/>
                </a:ext>
              </a:extLst>
            </p:cNvPr>
            <p:cNvSpPr>
              <a:spLocks noChangeArrowheads="1"/>
            </p:cNvSpPr>
            <p:nvPr/>
          </p:nvSpPr>
          <p:spPr bwMode="auto">
            <a:xfrm>
              <a:off x="8532812" y="4662071"/>
              <a:ext cx="107950" cy="130175"/>
            </a:xfrm>
            <a:prstGeom prst="ellipse">
              <a:avLst/>
            </a:prstGeom>
            <a:solidFill>
              <a:srgbClr val="CC3300"/>
            </a:solidFill>
            <a:ln w="28575" cmpd="sng">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4114">
                <a:latin typeface="+mj-lt"/>
              </a:endParaRPr>
            </a:p>
          </p:txBody>
        </p:sp>
      </p:grpSp>
    </p:spTree>
    <p:extLst>
      <p:ext uri="{BB962C8B-B14F-4D97-AF65-F5344CB8AC3E}">
        <p14:creationId xmlns:p14="http://schemas.microsoft.com/office/powerpoint/2010/main" val="4239587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2"/>
          <p:cNvSpPr>
            <a:spLocks noGrp="1" noChangeArrowheads="1"/>
          </p:cNvSpPr>
          <p:nvPr>
            <p:ph type="title"/>
          </p:nvPr>
        </p:nvSpPr>
        <p:spPr>
          <a:xfrm>
            <a:off x="2651760" y="274320"/>
            <a:ext cx="9326880" cy="1371600"/>
          </a:xfrm>
        </p:spPr>
        <p:txBody>
          <a:bodyPr/>
          <a:lstStyle/>
          <a:p>
            <a:r>
              <a:rPr lang="en-US" dirty="0"/>
              <a:t>Longest prefix match lookup</a:t>
            </a:r>
            <a:br>
              <a:rPr lang="en-US" dirty="0"/>
            </a:br>
            <a:r>
              <a:rPr lang="en-US" sz="3360" i="1" dirty="0"/>
              <a:t>Ternary Content Addressable Memory (TCAM)</a:t>
            </a:r>
          </a:p>
        </p:txBody>
      </p:sp>
      <p:graphicFrame>
        <p:nvGraphicFramePr>
          <p:cNvPr id="2" name="Table 1"/>
          <p:cNvGraphicFramePr>
            <a:graphicFrameLocks noGrp="1"/>
          </p:cNvGraphicFramePr>
          <p:nvPr>
            <p:extLst>
              <p:ext uri="{D42A27DB-BD31-4B8C-83A1-F6EECF244321}">
                <p14:modId xmlns:p14="http://schemas.microsoft.com/office/powerpoint/2010/main" val="1973083614"/>
              </p:ext>
            </p:extLst>
          </p:nvPr>
        </p:nvGraphicFramePr>
        <p:xfrm>
          <a:off x="2651760" y="1859280"/>
          <a:ext cx="3383280" cy="5684520"/>
        </p:xfrm>
        <a:graphic>
          <a:graphicData uri="http://schemas.openxmlformats.org/drawingml/2006/table">
            <a:tbl>
              <a:tblPr firstRow="1" bandRow="1">
                <a:tableStyleId>{5C22544A-7EE6-4342-B048-85BDC9FD1C3A}</a:tableStyleId>
              </a:tblPr>
              <a:tblGrid>
                <a:gridCol w="1268730">
                  <a:extLst>
                    <a:ext uri="{9D8B030D-6E8A-4147-A177-3AD203B41FA5}">
                      <a16:colId xmlns:a16="http://schemas.microsoft.com/office/drawing/2014/main" val="20000"/>
                    </a:ext>
                  </a:extLst>
                </a:gridCol>
                <a:gridCol w="2114550">
                  <a:extLst>
                    <a:ext uri="{9D8B030D-6E8A-4147-A177-3AD203B41FA5}">
                      <a16:colId xmlns:a16="http://schemas.microsoft.com/office/drawing/2014/main" val="20001"/>
                    </a:ext>
                  </a:extLst>
                </a:gridCol>
              </a:tblGrid>
              <a:tr h="579120">
                <a:tc>
                  <a:txBody>
                    <a:bodyPr/>
                    <a:lstStyle/>
                    <a:p>
                      <a:pPr algn="ctr"/>
                      <a:r>
                        <a:rPr lang="en-US" sz="2600" dirty="0"/>
                        <a:t>Entry</a:t>
                      </a:r>
                    </a:p>
                  </a:txBody>
                  <a:tcPr marL="109728" marR="109728" marT="54864" marB="54864"/>
                </a:tc>
                <a:tc>
                  <a:txBody>
                    <a:bodyPr/>
                    <a:lstStyle/>
                    <a:p>
                      <a:pPr algn="ctr"/>
                      <a:r>
                        <a:rPr lang="en-US" sz="2600" dirty="0"/>
                        <a:t>Prefix</a:t>
                      </a:r>
                    </a:p>
                  </a:txBody>
                  <a:tcPr marL="109728" marR="109728" marT="54864" marB="54864"/>
                </a:tc>
                <a:extLst>
                  <a:ext uri="{0D108BD9-81ED-4DB2-BD59-A6C34878D82A}">
                    <a16:rowId xmlns:a16="http://schemas.microsoft.com/office/drawing/2014/main" val="10000"/>
                  </a:ext>
                </a:extLst>
              </a:tr>
              <a:tr h="485481">
                <a:tc>
                  <a:txBody>
                    <a:bodyPr/>
                    <a:lstStyle/>
                    <a:p>
                      <a:pPr algn="ctr"/>
                      <a:r>
                        <a:rPr lang="en-US" sz="2600" dirty="0"/>
                        <a:t>a</a:t>
                      </a:r>
                    </a:p>
                  </a:txBody>
                  <a:tcPr marL="109728" marR="109728" marT="54864" marB="54864"/>
                </a:tc>
                <a:tc>
                  <a:txBody>
                    <a:bodyPr/>
                    <a:lstStyle/>
                    <a:p>
                      <a:pPr algn="l"/>
                      <a:r>
                        <a:rPr lang="en-US" sz="2600" dirty="0"/>
                        <a:t>00001</a:t>
                      </a:r>
                    </a:p>
                  </a:txBody>
                  <a:tcPr marL="109728" marR="109728" marT="54864" marB="54864"/>
                </a:tc>
                <a:extLst>
                  <a:ext uri="{0D108BD9-81ED-4DB2-BD59-A6C34878D82A}">
                    <a16:rowId xmlns:a16="http://schemas.microsoft.com/office/drawing/2014/main" val="10001"/>
                  </a:ext>
                </a:extLst>
              </a:tr>
              <a:tr h="485481">
                <a:tc>
                  <a:txBody>
                    <a:bodyPr/>
                    <a:lstStyle/>
                    <a:p>
                      <a:pPr algn="ctr"/>
                      <a:r>
                        <a:rPr lang="en-US" sz="2600" dirty="0"/>
                        <a:t>b</a:t>
                      </a:r>
                    </a:p>
                  </a:txBody>
                  <a:tcPr marL="109728" marR="109728" marT="54864" marB="54864"/>
                </a:tc>
                <a:tc>
                  <a:txBody>
                    <a:bodyPr/>
                    <a:lstStyle/>
                    <a:p>
                      <a:pPr algn="l"/>
                      <a:r>
                        <a:rPr lang="en-US" sz="2600" dirty="0"/>
                        <a:t>00010</a:t>
                      </a:r>
                    </a:p>
                  </a:txBody>
                  <a:tcPr marL="109728" marR="109728" marT="54864" marB="54864"/>
                </a:tc>
                <a:extLst>
                  <a:ext uri="{0D108BD9-81ED-4DB2-BD59-A6C34878D82A}">
                    <a16:rowId xmlns:a16="http://schemas.microsoft.com/office/drawing/2014/main" val="10002"/>
                  </a:ext>
                </a:extLst>
              </a:tr>
              <a:tr h="485481">
                <a:tc>
                  <a:txBody>
                    <a:bodyPr/>
                    <a:lstStyle/>
                    <a:p>
                      <a:pPr algn="ctr"/>
                      <a:r>
                        <a:rPr lang="en-US" sz="2600" dirty="0"/>
                        <a:t>c</a:t>
                      </a:r>
                    </a:p>
                  </a:txBody>
                  <a:tcPr marL="109728" marR="109728" marT="54864" marB="54864"/>
                </a:tc>
                <a:tc>
                  <a:txBody>
                    <a:bodyPr/>
                    <a:lstStyle/>
                    <a:p>
                      <a:pPr algn="l"/>
                      <a:r>
                        <a:rPr lang="en-US" sz="2600" dirty="0"/>
                        <a:t>00011</a:t>
                      </a:r>
                    </a:p>
                  </a:txBody>
                  <a:tcPr marL="109728" marR="109728" marT="54864" marB="54864"/>
                </a:tc>
                <a:extLst>
                  <a:ext uri="{0D108BD9-81ED-4DB2-BD59-A6C34878D82A}">
                    <a16:rowId xmlns:a16="http://schemas.microsoft.com/office/drawing/2014/main" val="10003"/>
                  </a:ext>
                </a:extLst>
              </a:tr>
              <a:tr h="485481">
                <a:tc>
                  <a:txBody>
                    <a:bodyPr/>
                    <a:lstStyle/>
                    <a:p>
                      <a:pPr algn="ctr"/>
                      <a:r>
                        <a:rPr lang="en-US" sz="2600" dirty="0"/>
                        <a:t>d</a:t>
                      </a:r>
                    </a:p>
                  </a:txBody>
                  <a:tcPr marL="109728" marR="109728" marT="54864" marB="54864"/>
                </a:tc>
                <a:tc>
                  <a:txBody>
                    <a:bodyPr/>
                    <a:lstStyle/>
                    <a:p>
                      <a:pPr algn="l"/>
                      <a:r>
                        <a:rPr lang="en-US" sz="2600" dirty="0"/>
                        <a:t>001</a:t>
                      </a:r>
                    </a:p>
                  </a:txBody>
                  <a:tcPr marL="109728" marR="109728" marT="54864" marB="54864"/>
                </a:tc>
                <a:extLst>
                  <a:ext uri="{0D108BD9-81ED-4DB2-BD59-A6C34878D82A}">
                    <a16:rowId xmlns:a16="http://schemas.microsoft.com/office/drawing/2014/main" val="10004"/>
                  </a:ext>
                </a:extLst>
              </a:tr>
              <a:tr h="485481">
                <a:tc>
                  <a:txBody>
                    <a:bodyPr/>
                    <a:lstStyle/>
                    <a:p>
                      <a:pPr algn="ctr"/>
                      <a:r>
                        <a:rPr lang="en-US" sz="2600" dirty="0"/>
                        <a:t>e</a:t>
                      </a:r>
                    </a:p>
                  </a:txBody>
                  <a:tcPr marL="109728" marR="109728" marT="54864" marB="54864"/>
                </a:tc>
                <a:tc>
                  <a:txBody>
                    <a:bodyPr/>
                    <a:lstStyle/>
                    <a:p>
                      <a:pPr algn="l"/>
                      <a:r>
                        <a:rPr lang="en-US" sz="2600" dirty="0"/>
                        <a:t>0101</a:t>
                      </a:r>
                    </a:p>
                  </a:txBody>
                  <a:tcPr marL="109728" marR="109728" marT="54864" marB="54864"/>
                </a:tc>
                <a:extLst>
                  <a:ext uri="{0D108BD9-81ED-4DB2-BD59-A6C34878D82A}">
                    <a16:rowId xmlns:a16="http://schemas.microsoft.com/office/drawing/2014/main" val="10005"/>
                  </a:ext>
                </a:extLst>
              </a:tr>
              <a:tr h="485481">
                <a:tc>
                  <a:txBody>
                    <a:bodyPr/>
                    <a:lstStyle/>
                    <a:p>
                      <a:pPr algn="ctr"/>
                      <a:r>
                        <a:rPr lang="en-US" sz="2600" dirty="0"/>
                        <a:t>f</a:t>
                      </a:r>
                    </a:p>
                  </a:txBody>
                  <a:tcPr marL="109728" marR="109728" marT="54864" marB="54864"/>
                </a:tc>
                <a:tc>
                  <a:txBody>
                    <a:bodyPr/>
                    <a:lstStyle/>
                    <a:p>
                      <a:pPr algn="l"/>
                      <a:r>
                        <a:rPr lang="en-US" sz="2600" dirty="0"/>
                        <a:t>011</a:t>
                      </a:r>
                    </a:p>
                  </a:txBody>
                  <a:tcPr marL="109728" marR="109728" marT="54864" marB="54864"/>
                </a:tc>
                <a:extLst>
                  <a:ext uri="{0D108BD9-81ED-4DB2-BD59-A6C34878D82A}">
                    <a16:rowId xmlns:a16="http://schemas.microsoft.com/office/drawing/2014/main" val="10006"/>
                  </a:ext>
                </a:extLst>
              </a:tr>
              <a:tr h="485481">
                <a:tc>
                  <a:txBody>
                    <a:bodyPr/>
                    <a:lstStyle/>
                    <a:p>
                      <a:pPr algn="ctr"/>
                      <a:r>
                        <a:rPr lang="en-US" sz="2600" dirty="0"/>
                        <a:t>g</a:t>
                      </a:r>
                    </a:p>
                  </a:txBody>
                  <a:tcPr marL="109728" marR="109728" marT="54864" marB="54864"/>
                </a:tc>
                <a:tc>
                  <a:txBody>
                    <a:bodyPr/>
                    <a:lstStyle/>
                    <a:p>
                      <a:pPr algn="l"/>
                      <a:r>
                        <a:rPr lang="en-US" sz="2600" dirty="0"/>
                        <a:t>100</a:t>
                      </a:r>
                    </a:p>
                  </a:txBody>
                  <a:tcPr marL="109728" marR="109728" marT="54864" marB="54864"/>
                </a:tc>
                <a:extLst>
                  <a:ext uri="{0D108BD9-81ED-4DB2-BD59-A6C34878D82A}">
                    <a16:rowId xmlns:a16="http://schemas.microsoft.com/office/drawing/2014/main" val="10007"/>
                  </a:ext>
                </a:extLst>
              </a:tr>
              <a:tr h="485481">
                <a:tc>
                  <a:txBody>
                    <a:bodyPr/>
                    <a:lstStyle/>
                    <a:p>
                      <a:pPr algn="ctr"/>
                      <a:r>
                        <a:rPr lang="en-US" sz="2600" dirty="0"/>
                        <a:t>h</a:t>
                      </a:r>
                    </a:p>
                  </a:txBody>
                  <a:tcPr marL="109728" marR="109728" marT="54864" marB="54864"/>
                </a:tc>
                <a:tc>
                  <a:txBody>
                    <a:bodyPr/>
                    <a:lstStyle/>
                    <a:p>
                      <a:pPr algn="l"/>
                      <a:r>
                        <a:rPr lang="en-US" sz="2600" dirty="0"/>
                        <a:t>1010</a:t>
                      </a:r>
                    </a:p>
                  </a:txBody>
                  <a:tcPr marL="109728" marR="109728" marT="54864" marB="54864"/>
                </a:tc>
                <a:extLst>
                  <a:ext uri="{0D108BD9-81ED-4DB2-BD59-A6C34878D82A}">
                    <a16:rowId xmlns:a16="http://schemas.microsoft.com/office/drawing/2014/main" val="10008"/>
                  </a:ext>
                </a:extLst>
              </a:tr>
              <a:tr h="485481">
                <a:tc>
                  <a:txBody>
                    <a:bodyPr/>
                    <a:lstStyle/>
                    <a:p>
                      <a:pPr algn="ctr"/>
                      <a:r>
                        <a:rPr lang="en-US" sz="2600" dirty="0" err="1"/>
                        <a:t>i</a:t>
                      </a:r>
                      <a:endParaRPr lang="en-US" sz="2600" dirty="0"/>
                    </a:p>
                  </a:txBody>
                  <a:tcPr marL="109728" marR="109728" marT="54864" marB="54864"/>
                </a:tc>
                <a:tc>
                  <a:txBody>
                    <a:bodyPr/>
                    <a:lstStyle/>
                    <a:p>
                      <a:pPr algn="l"/>
                      <a:r>
                        <a:rPr lang="en-US" sz="2600" dirty="0"/>
                        <a:t>1100</a:t>
                      </a:r>
                    </a:p>
                  </a:txBody>
                  <a:tcPr marL="109728" marR="109728" marT="54864" marB="54864"/>
                </a:tc>
                <a:extLst>
                  <a:ext uri="{0D108BD9-81ED-4DB2-BD59-A6C34878D82A}">
                    <a16:rowId xmlns:a16="http://schemas.microsoft.com/office/drawing/2014/main" val="10009"/>
                  </a:ext>
                </a:extLst>
              </a:tr>
              <a:tr h="551688">
                <a:tc>
                  <a:txBody>
                    <a:bodyPr/>
                    <a:lstStyle/>
                    <a:p>
                      <a:pPr algn="ctr"/>
                      <a:r>
                        <a:rPr lang="en-US" sz="2600" dirty="0"/>
                        <a:t>j</a:t>
                      </a:r>
                    </a:p>
                  </a:txBody>
                  <a:tcPr marL="109728" marR="109728" marT="54864" marB="54864"/>
                </a:tc>
                <a:tc>
                  <a:txBody>
                    <a:bodyPr/>
                    <a:lstStyle/>
                    <a:p>
                      <a:pPr algn="l"/>
                      <a:r>
                        <a:rPr lang="en-US" sz="2600" dirty="0"/>
                        <a:t>11110000</a:t>
                      </a:r>
                    </a:p>
                  </a:txBody>
                  <a:tcPr marL="109728" marR="109728" marT="54864" marB="54864"/>
                </a:tc>
                <a:extLst>
                  <a:ext uri="{0D108BD9-81ED-4DB2-BD59-A6C34878D82A}">
                    <a16:rowId xmlns:a16="http://schemas.microsoft.com/office/drawing/2014/main" val="10010"/>
                  </a:ext>
                </a:extLst>
              </a:tr>
            </a:tbl>
          </a:graphicData>
        </a:graphic>
      </p:graphicFrame>
      <p:graphicFrame>
        <p:nvGraphicFramePr>
          <p:cNvPr id="65" name="Table 64"/>
          <p:cNvGraphicFramePr>
            <a:graphicFrameLocks noGrp="1"/>
          </p:cNvGraphicFramePr>
          <p:nvPr/>
        </p:nvGraphicFramePr>
        <p:xfrm>
          <a:off x="8138160" y="1828800"/>
          <a:ext cx="2194560" cy="5059680"/>
        </p:xfrm>
        <a:graphic>
          <a:graphicData uri="http://schemas.openxmlformats.org/drawingml/2006/table">
            <a:tbl>
              <a:tblPr firstRow="1" bandRow="1">
                <a:tableStyleId>{5C22544A-7EE6-4342-B048-85BDC9FD1C3A}</a:tableStyleId>
              </a:tblPr>
              <a:tblGrid>
                <a:gridCol w="822960">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tblGrid>
              <a:tr h="445008">
                <a:tc>
                  <a:txBody>
                    <a:bodyPr/>
                    <a:lstStyle/>
                    <a:p>
                      <a:pPr algn="ctr"/>
                      <a:r>
                        <a:rPr lang="en-US" sz="1900" dirty="0"/>
                        <a:t>Entry</a:t>
                      </a:r>
                    </a:p>
                  </a:txBody>
                  <a:tcPr marL="109728" marR="109728" marT="54864" marB="54864"/>
                </a:tc>
                <a:tc>
                  <a:txBody>
                    <a:bodyPr/>
                    <a:lstStyle/>
                    <a:p>
                      <a:pPr algn="ctr"/>
                      <a:r>
                        <a:rPr lang="en-US" sz="1900" dirty="0"/>
                        <a:t>Prefix</a:t>
                      </a:r>
                    </a:p>
                  </a:txBody>
                  <a:tcPr marL="109728" marR="109728" marT="54864" marB="54864"/>
                </a:tc>
                <a:extLst>
                  <a:ext uri="{0D108BD9-81ED-4DB2-BD59-A6C34878D82A}">
                    <a16:rowId xmlns:a16="http://schemas.microsoft.com/office/drawing/2014/main" val="10000"/>
                  </a:ext>
                </a:extLst>
              </a:tr>
              <a:tr h="694944">
                <a:tc>
                  <a:txBody>
                    <a:bodyPr/>
                    <a:lstStyle/>
                    <a:p>
                      <a:pPr algn="ctr"/>
                      <a:r>
                        <a:rPr lang="en-US" sz="1900" dirty="0"/>
                        <a:t>a</a:t>
                      </a:r>
                    </a:p>
                  </a:txBody>
                  <a:tcPr marL="109728" marR="109728" marT="54864" marB="54864"/>
                </a:tc>
                <a:tc>
                  <a:txBody>
                    <a:bodyPr/>
                    <a:lstStyle/>
                    <a:p>
                      <a:pPr algn="l"/>
                      <a:r>
                        <a:rPr lang="en-US" sz="1900" dirty="0"/>
                        <a:t>00001XXX</a:t>
                      </a:r>
                    </a:p>
                    <a:p>
                      <a:pPr algn="l"/>
                      <a:r>
                        <a:rPr lang="en-US" sz="1900" dirty="0"/>
                        <a:t>11111000</a:t>
                      </a:r>
                    </a:p>
                  </a:txBody>
                  <a:tcPr marL="109728" marR="109728" marT="54864" marB="54864"/>
                </a:tc>
                <a:extLst>
                  <a:ext uri="{0D108BD9-81ED-4DB2-BD59-A6C34878D82A}">
                    <a16:rowId xmlns:a16="http://schemas.microsoft.com/office/drawing/2014/main" val="10001"/>
                  </a:ext>
                </a:extLst>
              </a:tr>
              <a:tr h="694944">
                <a:tc>
                  <a:txBody>
                    <a:bodyPr/>
                    <a:lstStyle/>
                    <a:p>
                      <a:pPr algn="ctr"/>
                      <a:r>
                        <a:rPr lang="en-US" sz="1900" dirty="0"/>
                        <a:t>b</a:t>
                      </a:r>
                    </a:p>
                  </a:txBody>
                  <a:tcPr marL="109728" marR="109728" marT="54864" marB="54864"/>
                </a:tc>
                <a:tc>
                  <a:txBody>
                    <a:bodyPr/>
                    <a:lstStyle/>
                    <a:p>
                      <a:pPr algn="l"/>
                      <a:r>
                        <a:rPr lang="en-US" sz="1900" dirty="0"/>
                        <a:t>00010XXX</a:t>
                      </a:r>
                    </a:p>
                    <a:p>
                      <a:pPr algn="l"/>
                      <a:r>
                        <a:rPr lang="en-US" sz="1900" dirty="0"/>
                        <a:t>11111000</a:t>
                      </a:r>
                    </a:p>
                  </a:txBody>
                  <a:tcPr marL="109728" marR="109728" marT="54864" marB="54864"/>
                </a:tc>
                <a:extLst>
                  <a:ext uri="{0D108BD9-81ED-4DB2-BD59-A6C34878D82A}">
                    <a16:rowId xmlns:a16="http://schemas.microsoft.com/office/drawing/2014/main" val="10002"/>
                  </a:ext>
                </a:extLst>
              </a:tr>
              <a:tr h="694944">
                <a:tc>
                  <a:txBody>
                    <a:bodyPr/>
                    <a:lstStyle/>
                    <a:p>
                      <a:pPr algn="ctr"/>
                      <a:r>
                        <a:rPr lang="en-US" sz="1900" dirty="0"/>
                        <a:t>c</a:t>
                      </a:r>
                    </a:p>
                  </a:txBody>
                  <a:tcPr marL="109728" marR="109728" marT="54864" marB="54864"/>
                </a:tc>
                <a:tc>
                  <a:txBody>
                    <a:bodyPr/>
                    <a:lstStyle/>
                    <a:p>
                      <a:pPr algn="l"/>
                      <a:r>
                        <a:rPr lang="en-US" sz="1900" dirty="0"/>
                        <a:t>00011XXX</a:t>
                      </a:r>
                    </a:p>
                    <a:p>
                      <a:pPr algn="l"/>
                      <a:r>
                        <a:rPr lang="en-US" sz="1900" dirty="0"/>
                        <a:t>11111000</a:t>
                      </a:r>
                    </a:p>
                  </a:txBody>
                  <a:tcPr marL="109728" marR="109728" marT="54864" marB="54864"/>
                </a:tc>
                <a:extLst>
                  <a:ext uri="{0D108BD9-81ED-4DB2-BD59-A6C34878D82A}">
                    <a16:rowId xmlns:a16="http://schemas.microsoft.com/office/drawing/2014/main" val="10003"/>
                  </a:ext>
                </a:extLst>
              </a:tr>
              <a:tr h="694944">
                <a:tc>
                  <a:txBody>
                    <a:bodyPr/>
                    <a:lstStyle/>
                    <a:p>
                      <a:pPr algn="ctr"/>
                      <a:r>
                        <a:rPr lang="en-US" sz="1900" dirty="0"/>
                        <a:t>d</a:t>
                      </a:r>
                    </a:p>
                  </a:txBody>
                  <a:tcPr marL="109728" marR="109728" marT="54864" marB="54864"/>
                </a:tc>
                <a:tc>
                  <a:txBody>
                    <a:bodyPr/>
                    <a:lstStyle/>
                    <a:p>
                      <a:pPr algn="l"/>
                      <a:r>
                        <a:rPr lang="en-US" sz="1900" dirty="0"/>
                        <a:t>001XXXXX</a:t>
                      </a:r>
                    </a:p>
                    <a:p>
                      <a:pPr algn="l"/>
                      <a:r>
                        <a:rPr lang="en-US" sz="1900" dirty="0"/>
                        <a:t>11100000</a:t>
                      </a:r>
                    </a:p>
                  </a:txBody>
                  <a:tcPr marL="109728" marR="109728" marT="54864" marB="54864"/>
                </a:tc>
                <a:extLst>
                  <a:ext uri="{0D108BD9-81ED-4DB2-BD59-A6C34878D82A}">
                    <a16:rowId xmlns:a16="http://schemas.microsoft.com/office/drawing/2014/main" val="10004"/>
                  </a:ext>
                </a:extLst>
              </a:tr>
              <a:tr h="694944">
                <a:tc>
                  <a:txBody>
                    <a:bodyPr/>
                    <a:lstStyle/>
                    <a:p>
                      <a:pPr algn="ctr"/>
                      <a:r>
                        <a:rPr lang="en-US" sz="1900" dirty="0"/>
                        <a:t>e</a:t>
                      </a:r>
                    </a:p>
                  </a:txBody>
                  <a:tcPr marL="109728" marR="109728" marT="54864" marB="54864"/>
                </a:tc>
                <a:tc>
                  <a:txBody>
                    <a:bodyPr/>
                    <a:lstStyle/>
                    <a:p>
                      <a:pPr algn="l"/>
                      <a:r>
                        <a:rPr lang="en-US" sz="1900" dirty="0"/>
                        <a:t>0101XXXX</a:t>
                      </a:r>
                    </a:p>
                    <a:p>
                      <a:pPr algn="l"/>
                      <a:r>
                        <a:rPr lang="en-US" sz="1900" dirty="0"/>
                        <a:t>11110000</a:t>
                      </a:r>
                    </a:p>
                  </a:txBody>
                  <a:tcPr marL="109728" marR="109728" marT="54864" marB="54864"/>
                </a:tc>
                <a:extLst>
                  <a:ext uri="{0D108BD9-81ED-4DB2-BD59-A6C34878D82A}">
                    <a16:rowId xmlns:a16="http://schemas.microsoft.com/office/drawing/2014/main" val="10005"/>
                  </a:ext>
                </a:extLst>
              </a:tr>
              <a:tr h="445008">
                <a:tc>
                  <a:txBody>
                    <a:bodyPr/>
                    <a:lstStyle/>
                    <a:p>
                      <a:pPr algn="ctr"/>
                      <a:r>
                        <a:rPr lang="en-US" sz="1900" dirty="0"/>
                        <a:t>…</a:t>
                      </a:r>
                    </a:p>
                  </a:txBody>
                  <a:tcPr marL="109728" marR="109728" marT="54864" marB="54864"/>
                </a:tc>
                <a:tc>
                  <a:txBody>
                    <a:bodyPr/>
                    <a:lstStyle/>
                    <a:p>
                      <a:pPr algn="l"/>
                      <a:r>
                        <a:rPr lang="en-US" sz="1900" dirty="0"/>
                        <a:t>…</a:t>
                      </a:r>
                    </a:p>
                  </a:txBody>
                  <a:tcPr marL="109728" marR="109728" marT="54864" marB="54864"/>
                </a:tc>
                <a:extLst>
                  <a:ext uri="{0D108BD9-81ED-4DB2-BD59-A6C34878D82A}">
                    <a16:rowId xmlns:a16="http://schemas.microsoft.com/office/drawing/2014/main" val="10006"/>
                  </a:ext>
                </a:extLst>
              </a:tr>
              <a:tr h="694944">
                <a:tc>
                  <a:txBody>
                    <a:bodyPr/>
                    <a:lstStyle/>
                    <a:p>
                      <a:pPr algn="ctr"/>
                      <a:r>
                        <a:rPr lang="en-US" sz="1900" dirty="0"/>
                        <a:t>j</a:t>
                      </a:r>
                    </a:p>
                  </a:txBody>
                  <a:tcPr marL="109728" marR="109728" marT="54864" marB="54864"/>
                </a:tc>
                <a:tc>
                  <a:txBody>
                    <a:bodyPr/>
                    <a:lstStyle/>
                    <a:p>
                      <a:pPr algn="l"/>
                      <a:r>
                        <a:rPr lang="en-US" sz="1900" dirty="0"/>
                        <a:t>11110000</a:t>
                      </a:r>
                    </a:p>
                    <a:p>
                      <a:pPr algn="l"/>
                      <a:r>
                        <a:rPr lang="en-US" sz="1900" dirty="0"/>
                        <a:t>11111111</a:t>
                      </a:r>
                    </a:p>
                  </a:txBody>
                  <a:tcPr marL="109728" marR="109728" marT="54864" marB="54864"/>
                </a:tc>
                <a:extLst>
                  <a:ext uri="{0D108BD9-81ED-4DB2-BD59-A6C34878D82A}">
                    <a16:rowId xmlns:a16="http://schemas.microsoft.com/office/drawing/2014/main" val="10007"/>
                  </a:ext>
                </a:extLst>
              </a:tr>
            </a:tbl>
          </a:graphicData>
        </a:graphic>
      </p:graphicFrame>
      <p:grpSp>
        <p:nvGrpSpPr>
          <p:cNvPr id="4" name="Group 3"/>
          <p:cNvGrpSpPr/>
          <p:nvPr/>
        </p:nvGrpSpPr>
        <p:grpSpPr>
          <a:xfrm>
            <a:off x="6370926" y="3552564"/>
            <a:ext cx="1565364" cy="1415677"/>
            <a:chOff x="3785104" y="2960469"/>
            <a:chExt cx="1304470" cy="1179731"/>
          </a:xfrm>
        </p:grpSpPr>
        <p:sp>
          <p:nvSpPr>
            <p:cNvPr id="3" name="Right Arrow 2"/>
            <p:cNvSpPr/>
            <p:nvPr/>
          </p:nvSpPr>
          <p:spPr bwMode="auto">
            <a:xfrm>
              <a:off x="4038600" y="3606800"/>
              <a:ext cx="838200" cy="53340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5" name="TextBox 4"/>
            <p:cNvSpPr txBox="1"/>
            <p:nvPr/>
          </p:nvSpPr>
          <p:spPr>
            <a:xfrm>
              <a:off x="3785104" y="2960469"/>
              <a:ext cx="1304470" cy="630942"/>
            </a:xfrm>
            <a:prstGeom prst="rect">
              <a:avLst/>
            </a:prstGeom>
            <a:noFill/>
          </p:spPr>
          <p:txBody>
            <a:bodyPr wrap="none" rtlCol="0">
              <a:spAutoFit/>
            </a:bodyPr>
            <a:lstStyle/>
            <a:p>
              <a:pPr algn="ctr"/>
              <a:r>
                <a:rPr lang="en-US" sz="2160" dirty="0">
                  <a:latin typeface="+mj-lt"/>
                </a:rPr>
                <a:t>Binary value</a:t>
              </a:r>
            </a:p>
            <a:p>
              <a:pPr algn="ctr"/>
              <a:r>
                <a:rPr lang="en-US" sz="2160" dirty="0">
                  <a:latin typeface="+mj-lt"/>
                </a:rPr>
                <a:t>+ Mask</a:t>
              </a:r>
            </a:p>
          </p:txBody>
        </p:sp>
      </p:grpSp>
      <p:sp>
        <p:nvSpPr>
          <p:cNvPr id="69" name="Text Box 27"/>
          <p:cNvSpPr txBox="1">
            <a:spLocks noChangeArrowheads="1"/>
          </p:cNvSpPr>
          <p:nvPr/>
        </p:nvSpPr>
        <p:spPr bwMode="auto">
          <a:xfrm>
            <a:off x="6675121" y="7071360"/>
            <a:ext cx="5798838" cy="954107"/>
          </a:xfrm>
          <a:prstGeom prst="rect">
            <a:avLst/>
          </a:prstGeom>
          <a:solidFill>
            <a:schemeClr val="hlink"/>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sz="2800" dirty="0">
                <a:solidFill>
                  <a:schemeClr val="accent2"/>
                </a:solidFill>
                <a:latin typeface="+mj-lt"/>
              </a:rPr>
              <a:t>Associative lookup:</a:t>
            </a:r>
            <a:r>
              <a:rPr lang="en-US" sz="2800" dirty="0">
                <a:solidFill>
                  <a:srgbClr val="FFFF00"/>
                </a:solidFill>
                <a:latin typeface="+mj-lt"/>
              </a:rPr>
              <a:t> </a:t>
            </a:r>
            <a:r>
              <a:rPr lang="en-US" sz="2800" dirty="0">
                <a:latin typeface="+mj-lt"/>
              </a:rPr>
              <a:t>Compare address against </a:t>
            </a:r>
            <a:r>
              <a:rPr lang="en-US" sz="2800" dirty="0">
                <a:solidFill>
                  <a:srgbClr val="FF0000"/>
                </a:solidFill>
                <a:latin typeface="+mj-lt"/>
              </a:rPr>
              <a:t>every</a:t>
            </a:r>
            <a:r>
              <a:rPr lang="en-US" sz="2800" dirty="0">
                <a:latin typeface="+mj-lt"/>
              </a:rPr>
              <a:t> entry at the same time. </a:t>
            </a:r>
          </a:p>
        </p:txBody>
      </p:sp>
    </p:spTree>
    <p:extLst>
      <p:ext uri="{BB962C8B-B14F-4D97-AF65-F5344CB8AC3E}">
        <p14:creationId xmlns:p14="http://schemas.microsoft.com/office/powerpoint/2010/main" val="3773073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Lookup Address: Generic</a:t>
            </a:r>
          </a:p>
        </p:txBody>
      </p:sp>
      <p:sp>
        <p:nvSpPr>
          <p:cNvPr id="3" name="Content Placeholder 2"/>
          <p:cNvSpPr>
            <a:spLocks noGrp="1"/>
          </p:cNvSpPr>
          <p:nvPr>
            <p:ph idx="1"/>
          </p:nvPr>
        </p:nvSpPr>
        <p:spPr>
          <a:xfrm>
            <a:off x="1402080" y="2377440"/>
            <a:ext cx="11704320" cy="4937760"/>
          </a:xfrm>
        </p:spPr>
        <p:txBody>
          <a:bodyPr/>
          <a:lstStyle/>
          <a:p>
            <a:r>
              <a:rPr lang="en-US" dirty="0"/>
              <a:t>Generic or abstract lookups: &lt;Match, Action&gt;</a:t>
            </a:r>
          </a:p>
          <a:p>
            <a:endParaRPr lang="en-US" dirty="0"/>
          </a:p>
          <a:p>
            <a:endParaRPr lang="en-US" dirty="0"/>
          </a:p>
          <a:p>
            <a:endParaRPr lang="en-US" dirty="0"/>
          </a:p>
          <a:p>
            <a:endParaRPr lang="en-US" dirty="0"/>
          </a:p>
          <a:p>
            <a:pPr marL="457200" indent="-457200">
              <a:buFont typeface="Arial" panose="020B0604020202020204" pitchFamily="34" charset="0"/>
              <a:buChar char="•"/>
            </a:pPr>
            <a:r>
              <a:rPr lang="en-US" dirty="0"/>
              <a:t>Generalization of lookups and forwarding action in switches, routers, firewalls, etc.</a:t>
            </a:r>
          </a:p>
          <a:p>
            <a:pPr marL="457200" indent="-457200">
              <a:buFont typeface="Arial" panose="020B0604020202020204" pitchFamily="34" charset="0"/>
              <a:buChar char="•"/>
            </a:pPr>
            <a:r>
              <a:rPr lang="en-US" dirty="0"/>
              <a:t>This led to an abstraction for controlling switches using &lt;</a:t>
            </a:r>
            <a:r>
              <a:rPr lang="en-US" dirty="0" err="1"/>
              <a:t>match,action</a:t>
            </a:r>
            <a:r>
              <a:rPr lang="en-US" dirty="0"/>
              <a:t>&gt;rules, called OpenFlow</a:t>
            </a:r>
          </a:p>
        </p:txBody>
      </p:sp>
      <p:sp>
        <p:nvSpPr>
          <p:cNvPr id="4" name="Slide Number Placeholder 3"/>
          <p:cNvSpPr>
            <a:spLocks noGrp="1"/>
          </p:cNvSpPr>
          <p:nvPr>
            <p:ph type="sldNum" sz="quarter" idx="12"/>
          </p:nvPr>
        </p:nvSpPr>
        <p:spPr/>
        <p:txBody>
          <a:bodyPr/>
          <a:lstStyle/>
          <a:p>
            <a:fld id="{47BB83B6-92F4-494F-9F1D-BD99F394F2F6}" type="slidenum">
              <a:rPr lang="en-US" smtClean="0"/>
              <a:pPr/>
              <a:t>57</a:t>
            </a:fld>
            <a:endParaRPr lang="en-US"/>
          </a:p>
        </p:txBody>
      </p:sp>
      <p:graphicFrame>
        <p:nvGraphicFramePr>
          <p:cNvPr id="7" name="Table 6"/>
          <p:cNvGraphicFramePr>
            <a:graphicFrameLocks noGrp="1"/>
          </p:cNvGraphicFramePr>
          <p:nvPr/>
        </p:nvGraphicFramePr>
        <p:xfrm>
          <a:off x="3657600" y="3328416"/>
          <a:ext cx="7315200" cy="1517904"/>
        </p:xfrm>
        <a:graphic>
          <a:graphicData uri="http://schemas.openxmlformats.org/drawingml/2006/table">
            <a:tbl>
              <a:tblPr firstRow="1" bandRow="1">
                <a:tableStyleId>{5C22544A-7EE6-4342-B048-85BDC9FD1C3A}</a:tableStyleId>
              </a:tblPr>
              <a:tblGrid>
                <a:gridCol w="3657600">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tblGrid>
              <a:tr h="504749">
                <a:tc>
                  <a:txBody>
                    <a:bodyPr/>
                    <a:lstStyle/>
                    <a:p>
                      <a:pPr algn="ctr"/>
                      <a:r>
                        <a:rPr lang="en-US" sz="2600" dirty="0"/>
                        <a:t>Match</a:t>
                      </a:r>
                    </a:p>
                  </a:txBody>
                  <a:tcPr marL="109728" marR="109728" marT="54864" marB="54864"/>
                </a:tc>
                <a:tc>
                  <a:txBody>
                    <a:bodyPr/>
                    <a:lstStyle/>
                    <a:p>
                      <a:pPr algn="ctr"/>
                      <a:r>
                        <a:rPr lang="en-US" sz="2600" dirty="0"/>
                        <a:t>Action</a:t>
                      </a:r>
                    </a:p>
                  </a:txBody>
                  <a:tcPr marL="109728" marR="109728" marT="54864" marB="54864"/>
                </a:tc>
                <a:extLst>
                  <a:ext uri="{0D108BD9-81ED-4DB2-BD59-A6C34878D82A}">
                    <a16:rowId xmlns:a16="http://schemas.microsoft.com/office/drawing/2014/main" val="10000"/>
                  </a:ext>
                </a:extLst>
              </a:tr>
              <a:tr h="504749">
                <a:tc>
                  <a:txBody>
                    <a:bodyPr/>
                    <a:lstStyle/>
                    <a:p>
                      <a:r>
                        <a:rPr lang="en-US" sz="2600" dirty="0"/>
                        <a:t>IP</a:t>
                      </a:r>
                      <a:r>
                        <a:rPr lang="en-US" sz="2600" baseline="0" dirty="0"/>
                        <a:t> DA = X </a:t>
                      </a:r>
                      <a:endParaRPr lang="en-US" sz="2600" dirty="0"/>
                    </a:p>
                  </a:txBody>
                  <a:tcPr marL="109728" marR="109728" marT="54864" marB="54864"/>
                </a:tc>
                <a:tc>
                  <a:txBody>
                    <a:bodyPr/>
                    <a:lstStyle/>
                    <a:p>
                      <a:r>
                        <a:rPr lang="en-US" sz="2600" dirty="0"/>
                        <a:t>Forward to port 7</a:t>
                      </a:r>
                    </a:p>
                  </a:txBody>
                  <a:tcPr marL="109728" marR="109728" marT="54864" marB="54864"/>
                </a:tc>
                <a:extLst>
                  <a:ext uri="{0D108BD9-81ED-4DB2-BD59-A6C34878D82A}">
                    <a16:rowId xmlns:a16="http://schemas.microsoft.com/office/drawing/2014/main" val="10001"/>
                  </a:ext>
                </a:extLst>
              </a:tr>
              <a:tr h="504749">
                <a:tc>
                  <a:txBody>
                    <a:bodyPr/>
                    <a:lstStyle/>
                    <a:p>
                      <a:r>
                        <a:rPr lang="en-US" sz="2600" dirty="0"/>
                        <a:t>Eth DA = Y</a:t>
                      </a:r>
                      <a:r>
                        <a:rPr lang="en-US" sz="2600" baseline="0" dirty="0"/>
                        <a:t> </a:t>
                      </a:r>
                      <a:r>
                        <a:rPr lang="en-US" sz="2600" baseline="0" dirty="0">
                          <a:solidFill>
                            <a:srgbClr val="FF0000"/>
                          </a:solidFill>
                        </a:rPr>
                        <a:t>AND</a:t>
                      </a:r>
                      <a:r>
                        <a:rPr lang="en-US" sz="2600" baseline="0" dirty="0"/>
                        <a:t> IP DA = Z</a:t>
                      </a:r>
                      <a:endParaRPr lang="en-US" sz="2600" dirty="0"/>
                    </a:p>
                  </a:txBody>
                  <a:tcPr marL="109728" marR="109728" marT="54864" marB="54864"/>
                </a:tc>
                <a:tc>
                  <a:txBody>
                    <a:bodyPr/>
                    <a:lstStyle/>
                    <a:p>
                      <a:r>
                        <a:rPr lang="en-US" sz="2600" dirty="0"/>
                        <a:t>Drop packet</a:t>
                      </a:r>
                    </a:p>
                  </a:txBody>
                  <a:tcPr marL="109728" marR="109728" marT="54864" marB="54864"/>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977328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4" name="Content Placeholder 3"/>
          <p:cNvSpPr>
            <a:spLocks noGrp="1"/>
          </p:cNvSpPr>
          <p:nvPr>
            <p:ph idx="1"/>
          </p:nvPr>
        </p:nvSpPr>
        <p:spPr>
          <a:xfrm>
            <a:off x="1676400" y="2140595"/>
            <a:ext cx="11856720" cy="4937760"/>
          </a:xfrm>
        </p:spPr>
        <p:txBody>
          <a:bodyPr/>
          <a:lstStyle/>
          <a:p>
            <a:r>
              <a:rPr lang="en-US" sz="3600" dirty="0"/>
              <a:t>Packet switches perform two basic operations: </a:t>
            </a:r>
          </a:p>
          <a:p>
            <a:pPr lvl="1"/>
            <a:r>
              <a:rPr lang="en-US" sz="3200" dirty="0"/>
              <a:t>Lookup addresses in a forwarding table</a:t>
            </a:r>
          </a:p>
          <a:p>
            <a:pPr lvl="1"/>
            <a:r>
              <a:rPr lang="en-US" sz="3200" dirty="0"/>
              <a:t>Switching to the correct egress port</a:t>
            </a:r>
          </a:p>
          <a:p>
            <a:pPr lvl="1"/>
            <a:endParaRPr lang="en-US" sz="2800" dirty="0"/>
          </a:p>
          <a:p>
            <a:r>
              <a:rPr lang="en-US" sz="3600" dirty="0"/>
              <a:t>At a high level, Ethernet switches and Internet routers perform similar operations</a:t>
            </a:r>
          </a:p>
          <a:p>
            <a:endParaRPr lang="en-US" sz="3600" dirty="0"/>
          </a:p>
          <a:p>
            <a:r>
              <a:rPr lang="en-US" sz="3600" dirty="0"/>
              <a:t>Address lookup is different in Ethernet </a:t>
            </a:r>
            <a:r>
              <a:rPr lang="en-US" sz="3600"/>
              <a:t>switches </a:t>
            </a:r>
            <a:br>
              <a:rPr lang="en-US" sz="3600"/>
            </a:br>
            <a:r>
              <a:rPr lang="en-US" sz="3600"/>
              <a:t>and </a:t>
            </a:r>
            <a:r>
              <a:rPr lang="en-US" sz="3600" dirty="0"/>
              <a:t>IP routers.</a:t>
            </a:r>
          </a:p>
          <a:p>
            <a:endParaRPr lang="en-US" sz="3600" dirty="0"/>
          </a:p>
        </p:txBody>
      </p:sp>
      <p:sp>
        <p:nvSpPr>
          <p:cNvPr id="3" name="Slide Number Placeholder 2"/>
          <p:cNvSpPr>
            <a:spLocks noGrp="1"/>
          </p:cNvSpPr>
          <p:nvPr>
            <p:ph type="sldNum" sz="quarter" idx="12"/>
          </p:nvPr>
        </p:nvSpPr>
        <p:spPr/>
        <p:txBody>
          <a:bodyPr/>
          <a:lstStyle/>
          <a:p>
            <a:fld id="{92BF0D90-96B9-DC48-8428-5ED7CC121714}" type="slidenum">
              <a:rPr lang="en-US" smtClean="0"/>
              <a:pPr/>
              <a:t>58</a:t>
            </a:fld>
            <a:endParaRPr lang="en-US"/>
          </a:p>
        </p:txBody>
      </p:sp>
    </p:spTree>
    <p:extLst>
      <p:ext uri="{BB962C8B-B14F-4D97-AF65-F5344CB8AC3E}">
        <p14:creationId xmlns:p14="http://schemas.microsoft.com/office/powerpoint/2010/main" val="2409313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 of what’s coming up next…</a:t>
            </a:r>
          </a:p>
        </p:txBody>
      </p:sp>
      <p:sp>
        <p:nvSpPr>
          <p:cNvPr id="3" name="Content Placeholder 2"/>
          <p:cNvSpPr>
            <a:spLocks noGrp="1"/>
          </p:cNvSpPr>
          <p:nvPr>
            <p:ph idx="1"/>
          </p:nvPr>
        </p:nvSpPr>
        <p:spPr>
          <a:xfrm>
            <a:off x="1905000" y="2721077"/>
            <a:ext cx="12435840" cy="4937760"/>
          </a:xfrm>
        </p:spPr>
        <p:txBody>
          <a:bodyPr/>
          <a:lstStyle/>
          <a:p>
            <a:pPr marL="514350" indent="-514350">
              <a:buSzPct val="100000"/>
              <a:buFont typeface="+mj-lt"/>
              <a:buAutoNum type="arabicPeriod"/>
            </a:pPr>
            <a:r>
              <a:rPr lang="en-US" sz="4000" dirty="0"/>
              <a:t>How to give “strict priority” to some flows</a:t>
            </a:r>
          </a:p>
          <a:p>
            <a:pPr marL="514350" indent="-514350">
              <a:buSzPct val="100000"/>
              <a:buFont typeface="+mj-lt"/>
              <a:buAutoNum type="arabicPeriod"/>
            </a:pPr>
            <a:r>
              <a:rPr lang="en-US" sz="4000" dirty="0"/>
              <a:t>How to give “weighted priorities” to some flows</a:t>
            </a:r>
          </a:p>
          <a:p>
            <a:pPr marL="514350" indent="-514350">
              <a:buSzPct val="100000"/>
              <a:buFont typeface="+mj-lt"/>
              <a:buAutoNum type="arabicPeriod"/>
            </a:pPr>
            <a:r>
              <a:rPr lang="en-US" sz="4000" dirty="0"/>
              <a:t>How to give “rate guarantees” to some flows</a:t>
            </a:r>
          </a:p>
          <a:p>
            <a:pPr marL="514350" indent="-514350">
              <a:buSzPct val="100000"/>
              <a:buFont typeface="+mj-lt"/>
              <a:buAutoNum type="arabicPeriod"/>
            </a:pPr>
            <a:r>
              <a:rPr lang="en-US" sz="4000" dirty="0"/>
              <a:t>How to guarantee the end-to-end latency of a packet across a network</a:t>
            </a:r>
          </a:p>
        </p:txBody>
      </p:sp>
      <p:sp>
        <p:nvSpPr>
          <p:cNvPr id="4" name="Slide Number Placeholder 3"/>
          <p:cNvSpPr>
            <a:spLocks noGrp="1"/>
          </p:cNvSpPr>
          <p:nvPr>
            <p:ph type="sldNum" sz="quarter" idx="12"/>
          </p:nvPr>
        </p:nvSpPr>
        <p:spPr/>
        <p:txBody>
          <a:bodyPr/>
          <a:lstStyle/>
          <a:p>
            <a:fld id="{47BB83B6-92F4-494F-9F1D-BD99F394F2F6}" type="slidenum">
              <a:rPr lang="en-US" smtClean="0"/>
              <a:pPr/>
              <a:t>6</a:t>
            </a:fld>
            <a:endParaRPr lang="en-US"/>
          </a:p>
        </p:txBody>
      </p:sp>
    </p:spTree>
    <p:extLst>
      <p:ext uri="{BB962C8B-B14F-4D97-AF65-F5344CB8AC3E}">
        <p14:creationId xmlns:p14="http://schemas.microsoft.com/office/powerpoint/2010/main" val="8814916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7BB83B6-92F4-494F-9F1D-BD99F394F2F6}" type="slidenum">
              <a:rPr lang="en-US" smtClean="0"/>
              <a:pPr/>
              <a:t>7</a:t>
            </a:fld>
            <a:endParaRPr lang="en-US"/>
          </a:p>
        </p:txBody>
      </p:sp>
      <p:sp>
        <p:nvSpPr>
          <p:cNvPr id="15" name="Line 3"/>
          <p:cNvSpPr>
            <a:spLocks noChangeShapeType="1"/>
          </p:cNvSpPr>
          <p:nvPr/>
        </p:nvSpPr>
        <p:spPr bwMode="auto">
          <a:xfrm>
            <a:off x="1184688" y="3975512"/>
            <a:ext cx="1371600" cy="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23" name="Line 3"/>
          <p:cNvSpPr>
            <a:spLocks noChangeShapeType="1"/>
          </p:cNvSpPr>
          <p:nvPr/>
        </p:nvSpPr>
        <p:spPr bwMode="auto">
          <a:xfrm flipV="1">
            <a:off x="1276128" y="4194586"/>
            <a:ext cx="1371600" cy="36576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24" name="Line 3"/>
          <p:cNvSpPr>
            <a:spLocks noChangeShapeType="1"/>
          </p:cNvSpPr>
          <p:nvPr/>
        </p:nvSpPr>
        <p:spPr bwMode="auto">
          <a:xfrm>
            <a:off x="1276128" y="3371626"/>
            <a:ext cx="1371600" cy="36576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25" name="Oval 19"/>
          <p:cNvSpPr>
            <a:spLocks noChangeArrowheads="1"/>
          </p:cNvSpPr>
          <p:nvPr/>
        </p:nvSpPr>
        <p:spPr bwMode="auto">
          <a:xfrm>
            <a:off x="2556288" y="3478306"/>
            <a:ext cx="914400" cy="914400"/>
          </a:xfrm>
          <a:prstGeom prst="ellipse">
            <a:avLst/>
          </a:prstGeom>
          <a:solidFill>
            <a:srgbClr val="FFFFFF"/>
          </a:solidFill>
          <a:ln w="28575" cmpd="sng">
            <a:solidFill>
              <a:schemeClr val="bg1">
                <a:lumMod val="50000"/>
              </a:schemeClr>
            </a:solidFill>
            <a:round/>
            <a:headEnd/>
            <a:tailEnd/>
          </a:ln>
          <a:effectLst/>
        </p:spPr>
        <p:txBody>
          <a:bodyPr wrap="none" anchor="ctr"/>
          <a:lstStyle/>
          <a:p>
            <a:endParaRPr lang="en-US" sz="4114" dirty="0">
              <a:latin typeface="+mn-lt"/>
            </a:endParaRPr>
          </a:p>
        </p:txBody>
      </p:sp>
      <p:sp>
        <p:nvSpPr>
          <p:cNvPr id="33" name="Freeform 32"/>
          <p:cNvSpPr/>
          <p:nvPr/>
        </p:nvSpPr>
        <p:spPr>
          <a:xfrm rot="5400000">
            <a:off x="8941699" y="2885767"/>
            <a:ext cx="585001" cy="586739"/>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34" name="Freeform 33"/>
          <p:cNvSpPr/>
          <p:nvPr/>
        </p:nvSpPr>
        <p:spPr>
          <a:xfrm flipV="1">
            <a:off x="3060643" y="4404414"/>
            <a:ext cx="1598765" cy="571891"/>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12" name="Freeform 11"/>
          <p:cNvSpPr/>
          <p:nvPr/>
        </p:nvSpPr>
        <p:spPr bwMode="auto">
          <a:xfrm>
            <a:off x="7273394" y="2294965"/>
            <a:ext cx="1667436" cy="1183341"/>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chemeClr val="accent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cxnSp>
        <p:nvCxnSpPr>
          <p:cNvPr id="14" name="Straight Connector 13"/>
          <p:cNvCxnSpPr/>
          <p:nvPr/>
        </p:nvCxnSpPr>
        <p:spPr bwMode="auto">
          <a:xfrm>
            <a:off x="8671562" y="2505635"/>
            <a:ext cx="1" cy="675941"/>
          </a:xfrm>
          <a:prstGeom prst="line">
            <a:avLst/>
          </a:prstGeom>
          <a:solidFill>
            <a:schemeClr val="accent1"/>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36" name="Freeform 35"/>
          <p:cNvSpPr/>
          <p:nvPr/>
        </p:nvSpPr>
        <p:spPr bwMode="auto">
          <a:xfrm>
            <a:off x="7273394" y="4349676"/>
            <a:ext cx="1667436" cy="1183341"/>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cxnSp>
        <p:nvCxnSpPr>
          <p:cNvPr id="37" name="Straight Connector 36"/>
          <p:cNvCxnSpPr/>
          <p:nvPr/>
        </p:nvCxnSpPr>
        <p:spPr bwMode="auto">
          <a:xfrm>
            <a:off x="8569248" y="4547796"/>
            <a:ext cx="0" cy="777240"/>
          </a:xfrm>
          <a:prstGeom prst="line">
            <a:avLst/>
          </a:prstGeom>
          <a:solidFill>
            <a:schemeClr val="accent1"/>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39" name="Rectangle 38"/>
          <p:cNvSpPr/>
          <p:nvPr/>
        </p:nvSpPr>
        <p:spPr bwMode="auto">
          <a:xfrm>
            <a:off x="7552764" y="2514600"/>
            <a:ext cx="1299882" cy="666976"/>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0" name="Rectangle 39"/>
          <p:cNvSpPr/>
          <p:nvPr/>
        </p:nvSpPr>
        <p:spPr bwMode="auto">
          <a:xfrm>
            <a:off x="8450138" y="4563037"/>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9" name="Oval 19"/>
          <p:cNvSpPr>
            <a:spLocks noChangeArrowheads="1"/>
          </p:cNvSpPr>
          <p:nvPr/>
        </p:nvSpPr>
        <p:spPr bwMode="auto">
          <a:xfrm>
            <a:off x="9081125" y="3478306"/>
            <a:ext cx="914400" cy="914400"/>
          </a:xfrm>
          <a:prstGeom prst="ellipse">
            <a:avLst/>
          </a:prstGeom>
          <a:solidFill>
            <a:srgbClr val="FFFFFF"/>
          </a:solidFill>
          <a:ln w="28575" cmpd="sng">
            <a:solidFill>
              <a:schemeClr val="bg1">
                <a:lumMod val="50000"/>
              </a:schemeClr>
            </a:solidFill>
            <a:round/>
            <a:headEnd/>
            <a:tailEnd/>
          </a:ln>
          <a:effectLst/>
        </p:spPr>
        <p:txBody>
          <a:bodyPr wrap="none" anchor="ctr"/>
          <a:lstStyle/>
          <a:p>
            <a:endParaRPr lang="en-US" sz="4114" dirty="0">
              <a:latin typeface="+mn-lt"/>
            </a:endParaRPr>
          </a:p>
        </p:txBody>
      </p:sp>
      <p:sp>
        <p:nvSpPr>
          <p:cNvPr id="54" name="Arc 53"/>
          <p:cNvSpPr/>
          <p:nvPr/>
        </p:nvSpPr>
        <p:spPr bwMode="auto">
          <a:xfrm>
            <a:off x="9298969" y="3648636"/>
            <a:ext cx="484544" cy="521184"/>
          </a:xfrm>
          <a:prstGeom prst="arc">
            <a:avLst>
              <a:gd name="adj1" fmla="val 16200000"/>
              <a:gd name="adj2" fmla="val 13474909"/>
            </a:avLst>
          </a:prstGeom>
          <a:noFill/>
          <a:ln w="57150" cap="flat" cmpd="sng" algn="ctr">
            <a:solidFill>
              <a:schemeClr val="bg2">
                <a:lumMod val="60000"/>
                <a:lumOff val="40000"/>
              </a:schemeClr>
            </a:solidFill>
            <a:prstDash val="sysDot"/>
            <a:round/>
            <a:headEnd type="none" w="med" len="med"/>
            <a:tailEnd type="triangl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55" name="Freeform 54"/>
          <p:cNvSpPr/>
          <p:nvPr/>
        </p:nvSpPr>
        <p:spPr>
          <a:xfrm rot="16200000" flipV="1">
            <a:off x="8933412" y="4358166"/>
            <a:ext cx="585001" cy="586739"/>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56" name="Line 3"/>
          <p:cNvSpPr>
            <a:spLocks noChangeShapeType="1"/>
          </p:cNvSpPr>
          <p:nvPr/>
        </p:nvSpPr>
        <p:spPr bwMode="auto">
          <a:xfrm>
            <a:off x="9995525" y="3975512"/>
            <a:ext cx="4253874" cy="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57" name="Freeform 56"/>
          <p:cNvSpPr/>
          <p:nvPr/>
        </p:nvSpPr>
        <p:spPr>
          <a:xfrm>
            <a:off x="3060643" y="2924286"/>
            <a:ext cx="1598764" cy="542312"/>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64" name="Rectangle 63"/>
          <p:cNvSpPr/>
          <p:nvPr/>
        </p:nvSpPr>
        <p:spPr bwMode="auto">
          <a:xfrm>
            <a:off x="6252882" y="2514600"/>
            <a:ext cx="1299882" cy="666976"/>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65" name="Rectangle 64"/>
          <p:cNvSpPr/>
          <p:nvPr/>
        </p:nvSpPr>
        <p:spPr bwMode="auto">
          <a:xfrm>
            <a:off x="4953000" y="2514600"/>
            <a:ext cx="1299882" cy="666976"/>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74" name="Rectangle 73"/>
          <p:cNvSpPr/>
          <p:nvPr/>
        </p:nvSpPr>
        <p:spPr bwMode="auto">
          <a:xfrm>
            <a:off x="8035635" y="4563037"/>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75" name="Rectangle 74"/>
          <p:cNvSpPr/>
          <p:nvPr/>
        </p:nvSpPr>
        <p:spPr bwMode="auto">
          <a:xfrm>
            <a:off x="7650198" y="4563037"/>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76" name="Rectangle 75"/>
          <p:cNvSpPr/>
          <p:nvPr/>
        </p:nvSpPr>
        <p:spPr bwMode="auto">
          <a:xfrm>
            <a:off x="7247147" y="4563037"/>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77" name="Rectangle 76"/>
          <p:cNvSpPr/>
          <p:nvPr/>
        </p:nvSpPr>
        <p:spPr bwMode="auto">
          <a:xfrm>
            <a:off x="6844096" y="4563037"/>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78" name="Rectangle 77"/>
          <p:cNvSpPr/>
          <p:nvPr/>
        </p:nvSpPr>
        <p:spPr bwMode="auto">
          <a:xfrm>
            <a:off x="6441045" y="4563037"/>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83" name="Rectangle 82"/>
          <p:cNvSpPr/>
          <p:nvPr/>
        </p:nvSpPr>
        <p:spPr bwMode="auto">
          <a:xfrm>
            <a:off x="817226" y="2524015"/>
            <a:ext cx="1299882" cy="666976"/>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84" name="Rectangle 83"/>
          <p:cNvSpPr/>
          <p:nvPr/>
        </p:nvSpPr>
        <p:spPr bwMode="auto">
          <a:xfrm>
            <a:off x="847164" y="2543285"/>
            <a:ext cx="1299882" cy="666976"/>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85" name="Rectangle 84"/>
          <p:cNvSpPr/>
          <p:nvPr/>
        </p:nvSpPr>
        <p:spPr bwMode="auto">
          <a:xfrm>
            <a:off x="847164" y="2543285"/>
            <a:ext cx="1299882" cy="666976"/>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86" name="Rectangle 85"/>
          <p:cNvSpPr/>
          <p:nvPr/>
        </p:nvSpPr>
        <p:spPr bwMode="auto">
          <a:xfrm>
            <a:off x="863213" y="3610086"/>
            <a:ext cx="402508" cy="761999"/>
          </a:xfrm>
          <a:prstGeom prst="rect">
            <a:avLst/>
          </a:prstGeom>
          <a:solidFill>
            <a:srgbClr val="FF0000"/>
          </a:solidFill>
          <a:ln w="9525"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87" name="Rectangle 86"/>
          <p:cNvSpPr/>
          <p:nvPr/>
        </p:nvSpPr>
        <p:spPr bwMode="auto">
          <a:xfrm>
            <a:off x="851646" y="3533886"/>
            <a:ext cx="402508" cy="761999"/>
          </a:xfrm>
          <a:prstGeom prst="rect">
            <a:avLst/>
          </a:prstGeom>
          <a:solidFill>
            <a:srgbClr val="FF0000"/>
          </a:solidFill>
          <a:ln w="9525"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88" name="Rectangle 87"/>
          <p:cNvSpPr/>
          <p:nvPr/>
        </p:nvSpPr>
        <p:spPr bwMode="auto">
          <a:xfrm>
            <a:off x="851646" y="3533885"/>
            <a:ext cx="402508" cy="761999"/>
          </a:xfrm>
          <a:prstGeom prst="rect">
            <a:avLst/>
          </a:prstGeom>
          <a:solidFill>
            <a:srgbClr val="FF0000"/>
          </a:solidFill>
          <a:ln w="9525"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89" name="Rectangle 88"/>
          <p:cNvSpPr/>
          <p:nvPr/>
        </p:nvSpPr>
        <p:spPr bwMode="auto">
          <a:xfrm>
            <a:off x="851646" y="3533885"/>
            <a:ext cx="402508" cy="761999"/>
          </a:xfrm>
          <a:prstGeom prst="rect">
            <a:avLst/>
          </a:prstGeom>
          <a:solidFill>
            <a:srgbClr val="FF0000"/>
          </a:solidFill>
          <a:ln w="9525"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90" name="Rectangle 89"/>
          <p:cNvSpPr/>
          <p:nvPr/>
        </p:nvSpPr>
        <p:spPr bwMode="auto">
          <a:xfrm>
            <a:off x="851646" y="3533885"/>
            <a:ext cx="402508" cy="761999"/>
          </a:xfrm>
          <a:prstGeom prst="rect">
            <a:avLst/>
          </a:prstGeom>
          <a:solidFill>
            <a:srgbClr val="FF0000"/>
          </a:solidFill>
          <a:ln w="9525"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91" name="Rectangle 90"/>
          <p:cNvSpPr/>
          <p:nvPr/>
        </p:nvSpPr>
        <p:spPr bwMode="auto">
          <a:xfrm>
            <a:off x="851646" y="3533885"/>
            <a:ext cx="402508" cy="761999"/>
          </a:xfrm>
          <a:prstGeom prst="rect">
            <a:avLst/>
          </a:prstGeom>
          <a:solidFill>
            <a:srgbClr val="FF0000"/>
          </a:solidFill>
          <a:ln w="9525"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1" name="Title 1"/>
          <p:cNvSpPr>
            <a:spLocks noGrp="1"/>
          </p:cNvSpPr>
          <p:nvPr>
            <p:ph type="title"/>
          </p:nvPr>
        </p:nvSpPr>
        <p:spPr>
          <a:xfrm>
            <a:off x="1068011" y="349175"/>
            <a:ext cx="12435840" cy="1371600"/>
          </a:xfrm>
        </p:spPr>
        <p:txBody>
          <a:bodyPr/>
          <a:lstStyle/>
          <a:p>
            <a:r>
              <a:rPr lang="en-US" dirty="0"/>
              <a:t>Strict Priorities</a:t>
            </a:r>
          </a:p>
        </p:txBody>
      </p:sp>
      <p:sp>
        <p:nvSpPr>
          <p:cNvPr id="2" name="TextBox 1"/>
          <p:cNvSpPr txBox="1"/>
          <p:nvPr/>
        </p:nvSpPr>
        <p:spPr>
          <a:xfrm>
            <a:off x="6635211" y="1830049"/>
            <a:ext cx="2476832" cy="461665"/>
          </a:xfrm>
          <a:prstGeom prst="rect">
            <a:avLst/>
          </a:prstGeom>
          <a:noFill/>
        </p:spPr>
        <p:txBody>
          <a:bodyPr wrap="none" rtlCol="0">
            <a:spAutoFit/>
          </a:bodyPr>
          <a:lstStyle/>
          <a:p>
            <a:r>
              <a:rPr lang="en-US" sz="2400" dirty="0">
                <a:latin typeface="+mj-lt"/>
              </a:rPr>
              <a:t>High priority flows</a:t>
            </a:r>
          </a:p>
        </p:txBody>
      </p:sp>
      <p:sp>
        <p:nvSpPr>
          <p:cNvPr id="42" name="TextBox 41"/>
          <p:cNvSpPr txBox="1"/>
          <p:nvPr/>
        </p:nvSpPr>
        <p:spPr>
          <a:xfrm>
            <a:off x="6631175" y="5551281"/>
            <a:ext cx="2418226" cy="461665"/>
          </a:xfrm>
          <a:prstGeom prst="rect">
            <a:avLst/>
          </a:prstGeom>
          <a:noFill/>
        </p:spPr>
        <p:txBody>
          <a:bodyPr wrap="none" rtlCol="0">
            <a:spAutoFit/>
          </a:bodyPr>
          <a:lstStyle/>
          <a:p>
            <a:r>
              <a:rPr lang="en-US" sz="2400" dirty="0">
                <a:latin typeface="+mj-lt"/>
              </a:rPr>
              <a:t>Low priority flows</a:t>
            </a:r>
          </a:p>
        </p:txBody>
      </p:sp>
    </p:spTree>
    <p:extLst>
      <p:ext uri="{BB962C8B-B14F-4D97-AF65-F5344CB8AC3E}">
        <p14:creationId xmlns:p14="http://schemas.microsoft.com/office/powerpoint/2010/main" val="1073861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6"/>
                                        </p:tgtEl>
                                        <p:attrNameLst>
                                          <p:attrName>style.visibility</p:attrName>
                                        </p:attrNameLst>
                                      </p:cBhvr>
                                      <p:to>
                                        <p:strVal val="visible"/>
                                      </p:to>
                                    </p:set>
                                  </p:childTnLst>
                                </p:cTn>
                              </p:par>
                            </p:childTnLst>
                          </p:cTn>
                        </p:par>
                        <p:par>
                          <p:cTn id="7" fill="hold">
                            <p:stCondLst>
                              <p:cond delay="0"/>
                            </p:stCondLst>
                            <p:childTnLst>
                              <p:par>
                                <p:cTn id="8" presetID="0" presetClass="path" presetSubtype="0" fill="hold" grpId="1" nodeType="afterEffect">
                                  <p:stCondLst>
                                    <p:cond delay="0"/>
                                  </p:stCondLst>
                                  <p:childTnLst>
                                    <p:animMotion origin="layout" path="M -0.00412 -0.01331 C 0.04123 -0.01832 0.0867 -0.02334 0.1135 -0.00887 C 0.14019 0.0056 0.13552 0.05344 0.15636 0.07388 C 0.17719 0.09414 0.17839 0.10649 0.2385 0.11304 C 0.2985 0.1196 0.40755 0.11632 0.51671 0.11304 " pathEditMode="relative" rAng="0" ptsTypes="AAAAA">
                                      <p:cBhvr>
                                        <p:cTn id="9" dur="500" fill="hold"/>
                                        <p:tgtEl>
                                          <p:spTgt spid="86"/>
                                        </p:tgtEl>
                                        <p:attrNameLst>
                                          <p:attrName>ppt_x</p:attrName>
                                          <p:attrName>ppt_y</p:attrName>
                                        </p:attrNameLst>
                                      </p:cBhvr>
                                      <p:rCtr x="26042" y="6231"/>
                                    </p:animMotion>
                                  </p:childTnLst>
                                  <p:subTnLst>
                                    <p:set>
                                      <p:cBhvr override="childStyle">
                                        <p:cTn dur="1" fill="hold" display="0" masterRel="sameClick" afterEffect="1">
                                          <p:stCondLst>
                                            <p:cond evt="end" delay="0">
                                              <p:tn val="8"/>
                                            </p:cond>
                                          </p:stCondLst>
                                        </p:cTn>
                                        <p:tgtEl>
                                          <p:spTgt spid="86"/>
                                        </p:tgtEl>
                                        <p:attrNameLst>
                                          <p:attrName>style.visibility</p:attrName>
                                        </p:attrNameLst>
                                      </p:cBhvr>
                                      <p:to>
                                        <p:strVal val="hidden"/>
                                      </p:to>
                                    </p:set>
                                  </p:sub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grpId="1" nodeType="afterEffect">
                                  <p:stCondLst>
                                    <p:cond delay="0"/>
                                  </p:stCondLst>
                                  <p:childTnLst>
                                    <p:set>
                                      <p:cBhvr>
                                        <p:cTn id="15" dur="1" fill="hold">
                                          <p:stCondLst>
                                            <p:cond delay="0"/>
                                          </p:stCondLst>
                                        </p:cTn>
                                        <p:tgtEl>
                                          <p:spTgt spid="83"/>
                                        </p:tgtEl>
                                        <p:attrNameLst>
                                          <p:attrName>style.visibility</p:attrName>
                                        </p:attrNameLst>
                                      </p:cBhvr>
                                      <p:to>
                                        <p:strVal val="visible"/>
                                      </p:to>
                                    </p:set>
                                  </p:childTnLst>
                                </p:cTn>
                              </p:par>
                            </p:childTnLst>
                          </p:cTn>
                        </p:par>
                        <p:par>
                          <p:cTn id="16" fill="hold">
                            <p:stCondLst>
                              <p:cond delay="500"/>
                            </p:stCondLst>
                            <p:childTnLst>
                              <p:par>
                                <p:cTn id="17" presetID="0" presetClass="path" presetSubtype="0" fill="hold" grpId="0" nodeType="afterEffect">
                                  <p:stCondLst>
                                    <p:cond delay="0"/>
                                  </p:stCondLst>
                                  <p:childTnLst>
                                    <p:animMotion origin="layout" path="M -0.00553 -0.00116 C 0.00043 0.03241 0.00651 0.06636 0.02376 0.08526 C 0.04091 0.10436 0.07802 0.12153 0.09722 0.11285 C 0.11643 0.10398 0.07867 0.05151 0.13889 0.03241 C 0.19911 0.01331 0.45877 -0.00116 0.45877 -0.00096 L 0.45877 -0.00116 " pathEditMode="relative" rAng="0" ptsTypes="AAAAAA">
                                      <p:cBhvr>
                                        <p:cTn id="18" dur="500" fill="hold"/>
                                        <p:tgtEl>
                                          <p:spTgt spid="83"/>
                                        </p:tgtEl>
                                        <p:attrNameLst>
                                          <p:attrName>ppt_x</p:attrName>
                                          <p:attrName>ppt_y</p:attrName>
                                        </p:attrNameLst>
                                      </p:cBhvr>
                                      <p:rCtr x="23210" y="5806"/>
                                    </p:animMotion>
                                  </p:childTnLst>
                                  <p:subTnLst>
                                    <p:set>
                                      <p:cBhvr override="childStyle">
                                        <p:cTn dur="1" fill="hold" display="0" masterRel="sameClick" afterEffect="1">
                                          <p:stCondLst>
                                            <p:cond evt="end" delay="0">
                                              <p:tn val="17"/>
                                            </p:cond>
                                          </p:stCondLst>
                                        </p:cTn>
                                        <p:tgtEl>
                                          <p:spTgt spid="83"/>
                                        </p:tgtEl>
                                        <p:attrNameLst>
                                          <p:attrName>style.visibility</p:attrName>
                                        </p:attrNameLst>
                                      </p:cBhvr>
                                      <p:to>
                                        <p:strVal val="hidden"/>
                                      </p:to>
                                    </p:set>
                                  </p:subTnLst>
                                </p:cTn>
                              </p:par>
                            </p:childTnLst>
                          </p:cTn>
                        </p:par>
                        <p:par>
                          <p:cTn id="19" fill="hold">
                            <p:stCondLst>
                              <p:cond delay="1000"/>
                            </p:stCondLst>
                            <p:childTnLst>
                              <p:par>
                                <p:cTn id="20" presetID="1" presetClass="entr" presetSubtype="0" fill="hold" grpId="0" nodeType="afterEffect">
                                  <p:stCondLst>
                                    <p:cond delay="0"/>
                                  </p:stCondLst>
                                  <p:childTnLst>
                                    <p:set>
                                      <p:cBhvr>
                                        <p:cTn id="21" dur="1" fill="hold">
                                          <p:stCondLst>
                                            <p:cond delay="0"/>
                                          </p:stCondLst>
                                        </p:cTn>
                                        <p:tgtEl>
                                          <p:spTgt spid="39"/>
                                        </p:tgtEl>
                                        <p:attrNameLst>
                                          <p:attrName>style.visibility</p:attrName>
                                        </p:attrNameLst>
                                      </p:cBhvr>
                                      <p:to>
                                        <p:strVal val="visible"/>
                                      </p:to>
                                    </p:set>
                                  </p:childTnLst>
                                </p:cTn>
                              </p:par>
                            </p:childTnLst>
                          </p:cTn>
                        </p:par>
                        <p:par>
                          <p:cTn id="22" fill="hold">
                            <p:stCondLst>
                              <p:cond delay="1000"/>
                            </p:stCondLst>
                            <p:childTnLst>
                              <p:par>
                                <p:cTn id="23" presetID="1" presetClass="entr" presetSubtype="0" fill="hold" grpId="1" nodeType="afterEffect">
                                  <p:stCondLst>
                                    <p:cond delay="0"/>
                                  </p:stCondLst>
                                  <p:childTnLst>
                                    <p:set>
                                      <p:cBhvr>
                                        <p:cTn id="24" dur="1" fill="hold">
                                          <p:stCondLst>
                                            <p:cond delay="0"/>
                                          </p:stCondLst>
                                        </p:cTn>
                                        <p:tgtEl>
                                          <p:spTgt spid="84"/>
                                        </p:tgtEl>
                                        <p:attrNameLst>
                                          <p:attrName>style.visibility</p:attrName>
                                        </p:attrNameLst>
                                      </p:cBhvr>
                                      <p:to>
                                        <p:strVal val="visible"/>
                                      </p:to>
                                    </p:set>
                                  </p:childTnLst>
                                </p:cTn>
                              </p:par>
                            </p:childTnLst>
                          </p:cTn>
                        </p:par>
                        <p:par>
                          <p:cTn id="25" fill="hold">
                            <p:stCondLst>
                              <p:cond delay="1000"/>
                            </p:stCondLst>
                            <p:childTnLst>
                              <p:par>
                                <p:cTn id="26" presetID="0" presetClass="path" presetSubtype="0" fill="hold" grpId="0" nodeType="afterEffect">
                                  <p:stCondLst>
                                    <p:cond delay="0"/>
                                  </p:stCondLst>
                                  <p:childTnLst>
                                    <p:animMotion origin="layout" path="M -0.00239 -0.00348 C 0.00228 0.02932 0.00716 0.06269 0.02094 0.08121 C 0.03462 0.09992 0.06435 0.1167 0.07965 0.10821 C 0.09505 0.09953 0.06489 0.04803 0.11296 0.02932 C 0.16103 0.01061 0.3686 -0.00348 0.3686 -0.00328 L 0.3686 -0.00348 " pathEditMode="relative" rAng="0" ptsTypes="AAAAAA">
                                      <p:cBhvr>
                                        <p:cTn id="27" dur="500" fill="hold"/>
                                        <p:tgtEl>
                                          <p:spTgt spid="84"/>
                                        </p:tgtEl>
                                        <p:attrNameLst>
                                          <p:attrName>ppt_x</p:attrName>
                                          <p:attrName>ppt_y</p:attrName>
                                        </p:attrNameLst>
                                      </p:cBhvr>
                                      <p:rCtr x="18544" y="5691"/>
                                    </p:animMotion>
                                  </p:childTnLst>
                                  <p:subTnLst>
                                    <p:set>
                                      <p:cBhvr override="childStyle">
                                        <p:cTn dur="1" fill="hold" display="0" masterRel="sameClick" afterEffect="1">
                                          <p:stCondLst>
                                            <p:cond evt="end" delay="0">
                                              <p:tn val="26"/>
                                            </p:cond>
                                          </p:stCondLst>
                                        </p:cTn>
                                        <p:tgtEl>
                                          <p:spTgt spid="84"/>
                                        </p:tgtEl>
                                        <p:attrNameLst>
                                          <p:attrName>style.visibility</p:attrName>
                                        </p:attrNameLst>
                                      </p:cBhvr>
                                      <p:to>
                                        <p:strVal val="hidden"/>
                                      </p:to>
                                    </p:set>
                                  </p:subTnLst>
                                </p:cTn>
                              </p:par>
                            </p:childTnLst>
                          </p:cTn>
                        </p:par>
                        <p:par>
                          <p:cTn id="28" fill="hold">
                            <p:stCondLst>
                              <p:cond delay="1500"/>
                            </p:stCondLst>
                            <p:childTnLst>
                              <p:par>
                                <p:cTn id="29" presetID="1" presetClass="entr" presetSubtype="0" fill="hold" grpId="0" nodeType="after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par>
                          <p:cTn id="31" fill="hold">
                            <p:stCondLst>
                              <p:cond delay="1500"/>
                            </p:stCondLst>
                            <p:childTnLst>
                              <p:par>
                                <p:cTn id="32" presetID="1" presetClass="entr" presetSubtype="0" fill="hold" grpId="0" nodeType="afterEffect">
                                  <p:stCondLst>
                                    <p:cond delay="0"/>
                                  </p:stCondLst>
                                  <p:childTnLst>
                                    <p:set>
                                      <p:cBhvr>
                                        <p:cTn id="33" dur="1" fill="hold">
                                          <p:stCondLst>
                                            <p:cond delay="0"/>
                                          </p:stCondLst>
                                        </p:cTn>
                                        <p:tgtEl>
                                          <p:spTgt spid="87"/>
                                        </p:tgtEl>
                                        <p:attrNameLst>
                                          <p:attrName>style.visibility</p:attrName>
                                        </p:attrNameLst>
                                      </p:cBhvr>
                                      <p:to>
                                        <p:strVal val="visible"/>
                                      </p:to>
                                    </p:set>
                                  </p:childTnLst>
                                </p:cTn>
                              </p:par>
                            </p:childTnLst>
                          </p:cTn>
                        </p:par>
                        <p:par>
                          <p:cTn id="34" fill="hold">
                            <p:stCondLst>
                              <p:cond delay="1500"/>
                            </p:stCondLst>
                            <p:childTnLst>
                              <p:par>
                                <p:cTn id="35" presetID="0" presetClass="path" presetSubtype="0" fill="hold" grpId="1" nodeType="afterEffect">
                                  <p:stCondLst>
                                    <p:cond delay="0"/>
                                  </p:stCondLst>
                                  <p:childTnLst>
                                    <p:animMotion origin="layout" path="M -1.04167E-7 -4.44444E-6 C 0.04329 -0.00501 0.0867 -0.01003 0.11241 0.00444 C 0.13791 0.01891 0.13346 0.06675 0.15343 0.0872 C 0.17318 0.10745 0.17448 0.1198 0.23199 0.12635 C 0.28928 0.13291 0.39366 0.12963 0.49805 0.12635 " pathEditMode="relative" rAng="0" ptsTypes="AAAAA">
                                      <p:cBhvr>
                                        <p:cTn id="36" dur="500" fill="hold"/>
                                        <p:tgtEl>
                                          <p:spTgt spid="87"/>
                                        </p:tgtEl>
                                        <p:attrNameLst>
                                          <p:attrName>ppt_x</p:attrName>
                                          <p:attrName>ppt_y</p:attrName>
                                        </p:attrNameLst>
                                      </p:cBhvr>
                                      <p:rCtr x="24902" y="6231"/>
                                    </p:animMotion>
                                  </p:childTnLst>
                                  <p:subTnLst>
                                    <p:set>
                                      <p:cBhvr override="childStyle">
                                        <p:cTn dur="1" fill="hold" display="0" masterRel="sameClick" afterEffect="1">
                                          <p:stCondLst>
                                            <p:cond evt="end" delay="0">
                                              <p:tn val="35"/>
                                            </p:cond>
                                          </p:stCondLst>
                                        </p:cTn>
                                        <p:tgtEl>
                                          <p:spTgt spid="87"/>
                                        </p:tgtEl>
                                        <p:attrNameLst>
                                          <p:attrName>style.visibility</p:attrName>
                                        </p:attrNameLst>
                                      </p:cBhvr>
                                      <p:to>
                                        <p:strVal val="hidden"/>
                                      </p:to>
                                    </p:set>
                                  </p:subTnLst>
                                </p:cTn>
                              </p:par>
                            </p:childTnLst>
                          </p:cTn>
                        </p:par>
                        <p:par>
                          <p:cTn id="37" fill="hold">
                            <p:stCondLst>
                              <p:cond delay="2000"/>
                            </p:stCondLst>
                            <p:childTnLst>
                              <p:par>
                                <p:cTn id="38" presetID="1" presetClass="entr" presetSubtype="0" fill="hold" grpId="0" nodeType="afterEffect">
                                  <p:stCondLst>
                                    <p:cond delay="0"/>
                                  </p:stCondLst>
                                  <p:childTnLst>
                                    <p:set>
                                      <p:cBhvr>
                                        <p:cTn id="39" dur="1" fill="hold">
                                          <p:stCondLst>
                                            <p:cond delay="0"/>
                                          </p:stCondLst>
                                        </p:cTn>
                                        <p:tgtEl>
                                          <p:spTgt spid="74"/>
                                        </p:tgtEl>
                                        <p:attrNameLst>
                                          <p:attrName>style.visibility</p:attrName>
                                        </p:attrNameLst>
                                      </p:cBhvr>
                                      <p:to>
                                        <p:strVal val="visible"/>
                                      </p:to>
                                    </p:set>
                                  </p:childTnLst>
                                </p:cTn>
                              </p:par>
                            </p:childTnLst>
                          </p:cTn>
                        </p:par>
                        <p:par>
                          <p:cTn id="40" fill="hold">
                            <p:stCondLst>
                              <p:cond delay="2000"/>
                            </p:stCondLst>
                            <p:childTnLst>
                              <p:par>
                                <p:cTn id="41" presetID="1" presetClass="entr" presetSubtype="0" fill="hold" grpId="1" nodeType="afterEffect">
                                  <p:stCondLst>
                                    <p:cond delay="0"/>
                                  </p:stCondLst>
                                  <p:childTnLst>
                                    <p:set>
                                      <p:cBhvr>
                                        <p:cTn id="42" dur="1" fill="hold">
                                          <p:stCondLst>
                                            <p:cond delay="0"/>
                                          </p:stCondLst>
                                        </p:cTn>
                                        <p:tgtEl>
                                          <p:spTgt spid="85"/>
                                        </p:tgtEl>
                                        <p:attrNameLst>
                                          <p:attrName>style.visibility</p:attrName>
                                        </p:attrNameLst>
                                      </p:cBhvr>
                                      <p:to>
                                        <p:strVal val="visible"/>
                                      </p:to>
                                    </p:set>
                                  </p:childTnLst>
                                </p:cTn>
                              </p:par>
                            </p:childTnLst>
                          </p:cTn>
                        </p:par>
                        <p:par>
                          <p:cTn id="43" fill="hold">
                            <p:stCondLst>
                              <p:cond delay="2000"/>
                            </p:stCondLst>
                            <p:childTnLst>
                              <p:par>
                                <p:cTn id="44" presetID="0" presetClass="path" presetSubtype="0" fill="hold" grpId="0" nodeType="afterEffect">
                                  <p:stCondLst>
                                    <p:cond delay="0"/>
                                  </p:stCondLst>
                                  <p:childTnLst>
                                    <p:animMotion origin="layout" path="M -0.00119 -0.00348 C 0.00239 0.02797 0.00608 0.05999 0.01671 0.07774 C 0.02724 0.09568 0.05002 0.11169 0.06185 0.10359 C 0.07368 0.09529 0.05046 0.04591 0.08746 0.02797 C 0.12446 0.01003 0.28407 -0.00348 0.28407 -0.00328 L 0.28407 -0.00348 " pathEditMode="relative" rAng="0" ptsTypes="AAAAAA">
                                      <p:cBhvr>
                                        <p:cTn id="45" dur="500" fill="hold"/>
                                        <p:tgtEl>
                                          <p:spTgt spid="85"/>
                                        </p:tgtEl>
                                        <p:attrNameLst>
                                          <p:attrName>ppt_x</p:attrName>
                                          <p:attrName>ppt_y</p:attrName>
                                        </p:attrNameLst>
                                      </p:cBhvr>
                                      <p:rCtr x="14258" y="5459"/>
                                    </p:animMotion>
                                  </p:childTnLst>
                                  <p:subTnLst>
                                    <p:set>
                                      <p:cBhvr override="childStyle">
                                        <p:cTn dur="1" fill="hold" display="0" masterRel="sameClick" afterEffect="1">
                                          <p:stCondLst>
                                            <p:cond evt="end" delay="0">
                                              <p:tn val="44"/>
                                            </p:cond>
                                          </p:stCondLst>
                                        </p:cTn>
                                        <p:tgtEl>
                                          <p:spTgt spid="85"/>
                                        </p:tgtEl>
                                        <p:attrNameLst>
                                          <p:attrName>style.visibility</p:attrName>
                                        </p:attrNameLst>
                                      </p:cBhvr>
                                      <p:to>
                                        <p:strVal val="hidden"/>
                                      </p:to>
                                    </p:set>
                                  </p:subTnLst>
                                </p:cTn>
                              </p:par>
                            </p:childTnLst>
                          </p:cTn>
                        </p:par>
                        <p:par>
                          <p:cTn id="46" fill="hold">
                            <p:stCondLst>
                              <p:cond delay="2500"/>
                            </p:stCondLst>
                            <p:childTnLst>
                              <p:par>
                                <p:cTn id="47" presetID="1" presetClass="entr" presetSubtype="0" fill="hold" grpId="0" nodeType="afterEffect">
                                  <p:stCondLst>
                                    <p:cond delay="0"/>
                                  </p:stCondLst>
                                  <p:childTnLst>
                                    <p:set>
                                      <p:cBhvr>
                                        <p:cTn id="48" dur="1" fill="hold">
                                          <p:stCondLst>
                                            <p:cond delay="0"/>
                                          </p:stCondLst>
                                        </p:cTn>
                                        <p:tgtEl>
                                          <p:spTgt spid="65"/>
                                        </p:tgtEl>
                                        <p:attrNameLst>
                                          <p:attrName>style.visibility</p:attrName>
                                        </p:attrNameLst>
                                      </p:cBhvr>
                                      <p:to>
                                        <p:strVal val="visible"/>
                                      </p:to>
                                    </p:set>
                                  </p:childTnLst>
                                </p:cTn>
                              </p:par>
                            </p:childTnLst>
                          </p:cTn>
                        </p:par>
                        <p:par>
                          <p:cTn id="49" fill="hold">
                            <p:stCondLst>
                              <p:cond delay="2500"/>
                            </p:stCondLst>
                            <p:childTnLst>
                              <p:par>
                                <p:cTn id="50" presetID="1" presetClass="entr" presetSubtype="0" fill="hold" grpId="0" nodeType="afterEffect">
                                  <p:stCondLst>
                                    <p:cond delay="0"/>
                                  </p:stCondLst>
                                  <p:childTnLst>
                                    <p:set>
                                      <p:cBhvr>
                                        <p:cTn id="51" dur="1" fill="hold">
                                          <p:stCondLst>
                                            <p:cond delay="0"/>
                                          </p:stCondLst>
                                        </p:cTn>
                                        <p:tgtEl>
                                          <p:spTgt spid="88"/>
                                        </p:tgtEl>
                                        <p:attrNameLst>
                                          <p:attrName>style.visibility</p:attrName>
                                        </p:attrNameLst>
                                      </p:cBhvr>
                                      <p:to>
                                        <p:strVal val="visible"/>
                                      </p:to>
                                    </p:set>
                                  </p:childTnLst>
                                </p:cTn>
                              </p:par>
                            </p:childTnLst>
                          </p:cTn>
                        </p:par>
                        <p:par>
                          <p:cTn id="52" fill="hold">
                            <p:stCondLst>
                              <p:cond delay="2500"/>
                            </p:stCondLst>
                            <p:childTnLst>
                              <p:par>
                                <p:cTn id="53" presetID="0" presetClass="path" presetSubtype="0" fill="hold" grpId="1" nodeType="afterEffect">
                                  <p:stCondLst>
                                    <p:cond delay="0"/>
                                  </p:stCondLst>
                                  <p:childTnLst>
                                    <p:animMotion origin="layout" path="M -1.04167E-7 -4.44444E-6 C 0.04026 -0.00501 0.08073 -0.01003 0.10471 0.00444 C 0.12847 0.01891 0.12435 0.06675 0.14301 0.0872 C 0.16135 0.10745 0.16265 0.1198 0.21625 0.12635 C 0.26964 0.13291 0.36697 0.12963 0.4643 0.12635 " pathEditMode="relative" rAng="0" ptsTypes="AAAAA">
                                      <p:cBhvr>
                                        <p:cTn id="54" dur="500" fill="hold"/>
                                        <p:tgtEl>
                                          <p:spTgt spid="88"/>
                                        </p:tgtEl>
                                        <p:attrNameLst>
                                          <p:attrName>ppt_x</p:attrName>
                                          <p:attrName>ppt_y</p:attrName>
                                        </p:attrNameLst>
                                      </p:cBhvr>
                                      <p:rCtr x="23210" y="6231"/>
                                    </p:animMotion>
                                  </p:childTnLst>
                                  <p:subTnLst>
                                    <p:set>
                                      <p:cBhvr override="childStyle">
                                        <p:cTn dur="1" fill="hold" display="0" masterRel="sameClick" afterEffect="1">
                                          <p:stCondLst>
                                            <p:cond evt="end" delay="0">
                                              <p:tn val="53"/>
                                            </p:cond>
                                          </p:stCondLst>
                                        </p:cTn>
                                        <p:tgtEl>
                                          <p:spTgt spid="88"/>
                                        </p:tgtEl>
                                        <p:attrNameLst>
                                          <p:attrName>style.visibility</p:attrName>
                                        </p:attrNameLst>
                                      </p:cBhvr>
                                      <p:to>
                                        <p:strVal val="hidden"/>
                                      </p:to>
                                    </p:set>
                                  </p:subTnLst>
                                </p:cTn>
                              </p:par>
                            </p:childTnLst>
                          </p:cTn>
                        </p:par>
                        <p:par>
                          <p:cTn id="55" fill="hold">
                            <p:stCondLst>
                              <p:cond delay="3000"/>
                            </p:stCondLst>
                            <p:childTnLst>
                              <p:par>
                                <p:cTn id="56" presetID="1" presetClass="entr" presetSubtype="0" fill="hold" grpId="0" nodeType="afterEffect">
                                  <p:stCondLst>
                                    <p:cond delay="0"/>
                                  </p:stCondLst>
                                  <p:childTnLst>
                                    <p:set>
                                      <p:cBhvr>
                                        <p:cTn id="57" dur="1" fill="hold">
                                          <p:stCondLst>
                                            <p:cond delay="0"/>
                                          </p:stCondLst>
                                        </p:cTn>
                                        <p:tgtEl>
                                          <p:spTgt spid="75"/>
                                        </p:tgtEl>
                                        <p:attrNameLst>
                                          <p:attrName>style.visibility</p:attrName>
                                        </p:attrNameLst>
                                      </p:cBhvr>
                                      <p:to>
                                        <p:strVal val="visible"/>
                                      </p:to>
                                    </p:set>
                                  </p:childTnLst>
                                </p:cTn>
                              </p:par>
                            </p:childTnLst>
                          </p:cTn>
                        </p:par>
                        <p:par>
                          <p:cTn id="58" fill="hold">
                            <p:stCondLst>
                              <p:cond delay="3000"/>
                            </p:stCondLst>
                            <p:childTnLst>
                              <p:par>
                                <p:cTn id="59" presetID="1" presetClass="entr" presetSubtype="0" fill="hold" grpId="0" nodeType="afterEffect">
                                  <p:stCondLst>
                                    <p:cond delay="0"/>
                                  </p:stCondLst>
                                  <p:childTnLst>
                                    <p:set>
                                      <p:cBhvr>
                                        <p:cTn id="60" dur="1" fill="hold">
                                          <p:stCondLst>
                                            <p:cond delay="0"/>
                                          </p:stCondLst>
                                        </p:cTn>
                                        <p:tgtEl>
                                          <p:spTgt spid="89"/>
                                        </p:tgtEl>
                                        <p:attrNameLst>
                                          <p:attrName>style.visibility</p:attrName>
                                        </p:attrNameLst>
                                      </p:cBhvr>
                                      <p:to>
                                        <p:strVal val="visible"/>
                                      </p:to>
                                    </p:set>
                                  </p:childTnLst>
                                </p:cTn>
                              </p:par>
                            </p:childTnLst>
                          </p:cTn>
                        </p:par>
                        <p:par>
                          <p:cTn id="61" fill="hold">
                            <p:stCondLst>
                              <p:cond delay="3000"/>
                            </p:stCondLst>
                            <p:childTnLst>
                              <p:par>
                                <p:cTn id="62" presetID="0" presetClass="path" presetSubtype="0" fill="hold" grpId="1" nodeType="afterEffect">
                                  <p:stCondLst>
                                    <p:cond delay="0"/>
                                  </p:stCondLst>
                                  <p:childTnLst>
                                    <p:animMotion origin="layout" path="M -1.04167E-7 -4.44444E-6 C 0.03787 -0.00501 0.07606 -0.01003 0.09863 0.00444 C 0.12099 0.01891 0.11719 0.06675 0.13466 0.0872 C 0.15202 0.10745 0.15332 0.1198 0.20378 0.12635 C 0.25412 0.13291 0.34592 0.12963 0.43772 0.12635 " pathEditMode="relative" rAng="0" ptsTypes="AAAAA">
                                      <p:cBhvr>
                                        <p:cTn id="63" dur="500" fill="hold"/>
                                        <p:tgtEl>
                                          <p:spTgt spid="89"/>
                                        </p:tgtEl>
                                        <p:attrNameLst>
                                          <p:attrName>ppt_x</p:attrName>
                                          <p:attrName>ppt_y</p:attrName>
                                        </p:attrNameLst>
                                      </p:cBhvr>
                                      <p:rCtr x="21886" y="6231"/>
                                    </p:animMotion>
                                  </p:childTnLst>
                                  <p:subTnLst>
                                    <p:set>
                                      <p:cBhvr override="childStyle">
                                        <p:cTn dur="1" fill="hold" display="0" masterRel="sameClick" afterEffect="1">
                                          <p:stCondLst>
                                            <p:cond evt="end" delay="0">
                                              <p:tn val="62"/>
                                            </p:cond>
                                          </p:stCondLst>
                                        </p:cTn>
                                        <p:tgtEl>
                                          <p:spTgt spid="89"/>
                                        </p:tgtEl>
                                        <p:attrNameLst>
                                          <p:attrName>style.visibility</p:attrName>
                                        </p:attrNameLst>
                                      </p:cBhvr>
                                      <p:to>
                                        <p:strVal val="hidden"/>
                                      </p:to>
                                    </p:set>
                                  </p:subTnLst>
                                </p:cTn>
                              </p:par>
                            </p:childTnLst>
                          </p:cTn>
                        </p:par>
                        <p:par>
                          <p:cTn id="64" fill="hold">
                            <p:stCondLst>
                              <p:cond delay="3500"/>
                            </p:stCondLst>
                            <p:childTnLst>
                              <p:par>
                                <p:cTn id="65" presetID="1" presetClass="entr" presetSubtype="0" fill="hold" grpId="0" nodeType="afterEffect">
                                  <p:stCondLst>
                                    <p:cond delay="0"/>
                                  </p:stCondLst>
                                  <p:childTnLst>
                                    <p:set>
                                      <p:cBhvr>
                                        <p:cTn id="66" dur="1" fill="hold">
                                          <p:stCondLst>
                                            <p:cond delay="0"/>
                                          </p:stCondLst>
                                        </p:cTn>
                                        <p:tgtEl>
                                          <p:spTgt spid="76"/>
                                        </p:tgtEl>
                                        <p:attrNameLst>
                                          <p:attrName>style.visibility</p:attrName>
                                        </p:attrNameLst>
                                      </p:cBhvr>
                                      <p:to>
                                        <p:strVal val="visible"/>
                                      </p:to>
                                    </p:set>
                                  </p:childTnLst>
                                </p:cTn>
                              </p:par>
                            </p:childTnLst>
                          </p:cTn>
                        </p:par>
                        <p:par>
                          <p:cTn id="67" fill="hold">
                            <p:stCondLst>
                              <p:cond delay="3500"/>
                            </p:stCondLst>
                            <p:childTnLst>
                              <p:par>
                                <p:cTn id="68" presetID="1" presetClass="entr" presetSubtype="0" fill="hold" grpId="0" nodeType="afterEffect">
                                  <p:stCondLst>
                                    <p:cond delay="0"/>
                                  </p:stCondLst>
                                  <p:childTnLst>
                                    <p:set>
                                      <p:cBhvr>
                                        <p:cTn id="69" dur="1" fill="hold">
                                          <p:stCondLst>
                                            <p:cond delay="0"/>
                                          </p:stCondLst>
                                        </p:cTn>
                                        <p:tgtEl>
                                          <p:spTgt spid="90"/>
                                        </p:tgtEl>
                                        <p:attrNameLst>
                                          <p:attrName>style.visibility</p:attrName>
                                        </p:attrNameLst>
                                      </p:cBhvr>
                                      <p:to>
                                        <p:strVal val="visible"/>
                                      </p:to>
                                    </p:set>
                                  </p:childTnLst>
                                </p:cTn>
                              </p:par>
                            </p:childTnLst>
                          </p:cTn>
                        </p:par>
                        <p:par>
                          <p:cTn id="70" fill="hold">
                            <p:stCondLst>
                              <p:cond delay="3500"/>
                            </p:stCondLst>
                            <p:childTnLst>
                              <p:par>
                                <p:cTn id="71" presetID="0" presetClass="path" presetSubtype="0" fill="hold" grpId="1" nodeType="afterEffect">
                                  <p:stCondLst>
                                    <p:cond delay="0"/>
                                  </p:stCondLst>
                                  <p:childTnLst>
                                    <p:animMotion origin="layout" path="M -1.04167E-7 -4.44444E-6 C 0.03548 -0.00501 0.07118 -0.01003 0.09245 0.00444 C 0.11339 0.01891 0.10981 0.06675 0.12619 0.0872 C 0.14247 0.10745 0.14377 0.1198 0.19108 0.12635 C 0.23828 0.13291 0.32433 0.12963 0.41037 0.12635 " pathEditMode="relative" rAng="0" ptsTypes="AAAAA">
                                      <p:cBhvr>
                                        <p:cTn id="72" dur="500" fill="hold"/>
                                        <p:tgtEl>
                                          <p:spTgt spid="90"/>
                                        </p:tgtEl>
                                        <p:attrNameLst>
                                          <p:attrName>ppt_x</p:attrName>
                                          <p:attrName>ppt_y</p:attrName>
                                        </p:attrNameLst>
                                      </p:cBhvr>
                                      <p:rCtr x="20519" y="6231"/>
                                    </p:animMotion>
                                  </p:childTnLst>
                                  <p:subTnLst>
                                    <p:set>
                                      <p:cBhvr override="childStyle">
                                        <p:cTn dur="1" fill="hold" display="0" masterRel="sameClick" afterEffect="1">
                                          <p:stCondLst>
                                            <p:cond evt="end" delay="0">
                                              <p:tn val="71"/>
                                            </p:cond>
                                          </p:stCondLst>
                                        </p:cTn>
                                        <p:tgtEl>
                                          <p:spTgt spid="90"/>
                                        </p:tgtEl>
                                        <p:attrNameLst>
                                          <p:attrName>style.visibility</p:attrName>
                                        </p:attrNameLst>
                                      </p:cBhvr>
                                      <p:to>
                                        <p:strVal val="hidden"/>
                                      </p:to>
                                    </p:set>
                                  </p:subTnLst>
                                </p:cTn>
                              </p:par>
                            </p:childTnLst>
                          </p:cTn>
                        </p:par>
                        <p:par>
                          <p:cTn id="73" fill="hold">
                            <p:stCondLst>
                              <p:cond delay="4000"/>
                            </p:stCondLst>
                            <p:childTnLst>
                              <p:par>
                                <p:cTn id="74" presetID="1" presetClass="entr" presetSubtype="0" fill="hold" grpId="0" nodeType="afterEffect">
                                  <p:stCondLst>
                                    <p:cond delay="0"/>
                                  </p:stCondLst>
                                  <p:childTnLst>
                                    <p:set>
                                      <p:cBhvr>
                                        <p:cTn id="75" dur="1" fill="hold">
                                          <p:stCondLst>
                                            <p:cond delay="0"/>
                                          </p:stCondLst>
                                        </p:cTn>
                                        <p:tgtEl>
                                          <p:spTgt spid="77"/>
                                        </p:tgtEl>
                                        <p:attrNameLst>
                                          <p:attrName>style.visibility</p:attrName>
                                        </p:attrNameLst>
                                      </p:cBhvr>
                                      <p:to>
                                        <p:strVal val="visible"/>
                                      </p:to>
                                    </p:set>
                                  </p:childTnLst>
                                </p:cTn>
                              </p:par>
                            </p:childTnLst>
                          </p:cTn>
                        </p:par>
                        <p:par>
                          <p:cTn id="76" fill="hold">
                            <p:stCondLst>
                              <p:cond delay="4000"/>
                            </p:stCondLst>
                            <p:childTnLst>
                              <p:par>
                                <p:cTn id="77" presetID="1" presetClass="entr" presetSubtype="0" fill="hold" grpId="0" nodeType="afterEffect">
                                  <p:stCondLst>
                                    <p:cond delay="0"/>
                                  </p:stCondLst>
                                  <p:childTnLst>
                                    <p:set>
                                      <p:cBhvr>
                                        <p:cTn id="78" dur="1" fill="hold">
                                          <p:stCondLst>
                                            <p:cond delay="0"/>
                                          </p:stCondLst>
                                        </p:cTn>
                                        <p:tgtEl>
                                          <p:spTgt spid="91"/>
                                        </p:tgtEl>
                                        <p:attrNameLst>
                                          <p:attrName>style.visibility</p:attrName>
                                        </p:attrNameLst>
                                      </p:cBhvr>
                                      <p:to>
                                        <p:strVal val="visible"/>
                                      </p:to>
                                    </p:set>
                                  </p:childTnLst>
                                </p:cTn>
                              </p:par>
                            </p:childTnLst>
                          </p:cTn>
                        </p:par>
                        <p:par>
                          <p:cTn id="79" fill="hold">
                            <p:stCondLst>
                              <p:cond delay="4000"/>
                            </p:stCondLst>
                            <p:childTnLst>
                              <p:par>
                                <p:cTn id="80" presetID="0" presetClass="path" presetSubtype="0" fill="hold" grpId="1" nodeType="afterEffect">
                                  <p:stCondLst>
                                    <p:cond delay="0"/>
                                  </p:stCondLst>
                                  <p:childTnLst>
                                    <p:animMotion origin="layout" path="M -1.04167E-7 -4.44444E-6 C 0.03309 -0.00501 0.06641 -0.01003 0.08626 0.00444 C 0.10579 0.01891 0.10243 0.06675 0.11773 0.0872 C 0.13292 0.10745 0.13411 0.1198 0.17828 0.12635 C 0.22233 0.13291 0.30263 0.12963 0.38292 0.12635 " pathEditMode="relative" rAng="0" ptsTypes="AAAAA">
                                      <p:cBhvr>
                                        <p:cTn id="81" dur="500" fill="hold"/>
                                        <p:tgtEl>
                                          <p:spTgt spid="91"/>
                                        </p:tgtEl>
                                        <p:attrNameLst>
                                          <p:attrName>ppt_x</p:attrName>
                                          <p:attrName>ppt_y</p:attrName>
                                        </p:attrNameLst>
                                      </p:cBhvr>
                                      <p:rCtr x="19141" y="6231"/>
                                    </p:animMotion>
                                  </p:childTnLst>
                                  <p:subTnLst>
                                    <p:set>
                                      <p:cBhvr override="childStyle">
                                        <p:cTn dur="1" fill="hold" display="0" masterRel="sameClick" afterEffect="1">
                                          <p:stCondLst>
                                            <p:cond evt="end" delay="0">
                                              <p:tn val="80"/>
                                            </p:cond>
                                          </p:stCondLst>
                                        </p:cTn>
                                        <p:tgtEl>
                                          <p:spTgt spid="91"/>
                                        </p:tgtEl>
                                        <p:attrNameLst>
                                          <p:attrName>style.visibility</p:attrName>
                                        </p:attrNameLst>
                                      </p:cBhvr>
                                      <p:to>
                                        <p:strVal val="hidden"/>
                                      </p:to>
                                    </p:set>
                                  </p:subTnLst>
                                </p:cTn>
                              </p:par>
                            </p:childTnLst>
                          </p:cTn>
                        </p:par>
                        <p:par>
                          <p:cTn id="82" fill="hold">
                            <p:stCondLst>
                              <p:cond delay="4500"/>
                            </p:stCondLst>
                            <p:childTnLst>
                              <p:par>
                                <p:cTn id="83" presetID="1" presetClass="entr" presetSubtype="0" fill="hold" grpId="0" nodeType="afterEffect">
                                  <p:stCondLst>
                                    <p:cond delay="0"/>
                                  </p:stCondLst>
                                  <p:childTnLst>
                                    <p:set>
                                      <p:cBhvr>
                                        <p:cTn id="84"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64" grpId="0" animBg="1"/>
      <p:bldP spid="65" grpId="0" animBg="1"/>
      <p:bldP spid="74" grpId="0" animBg="1"/>
      <p:bldP spid="75" grpId="0" animBg="1"/>
      <p:bldP spid="76" grpId="0" animBg="1"/>
      <p:bldP spid="77" grpId="0" animBg="1"/>
      <p:bldP spid="78" grpId="0" animBg="1"/>
      <p:bldP spid="83" grpId="0" animBg="1"/>
      <p:bldP spid="83" grpId="1" animBg="1"/>
      <p:bldP spid="84" grpId="0" animBg="1"/>
      <p:bldP spid="84" grpId="1" animBg="1"/>
      <p:bldP spid="85" grpId="0" animBg="1"/>
      <p:bldP spid="85" grpId="1" animBg="1"/>
      <p:bldP spid="86" grpId="0" animBg="1"/>
      <p:bldP spid="86" grpId="1" animBg="1"/>
      <p:bldP spid="87" grpId="0" animBg="1"/>
      <p:bldP spid="87" grpId="1" animBg="1"/>
      <p:bldP spid="88" grpId="0" animBg="1"/>
      <p:bldP spid="88" grpId="1" animBg="1"/>
      <p:bldP spid="89" grpId="0" animBg="1"/>
      <p:bldP spid="89" grpId="1" animBg="1"/>
      <p:bldP spid="90" grpId="0" animBg="1"/>
      <p:bldP spid="90" grpId="1" animBg="1"/>
      <p:bldP spid="91" grpId="0" animBg="1"/>
      <p:bldP spid="91"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7BB83B6-92F4-494F-9F1D-BD99F394F2F6}" type="slidenum">
              <a:rPr lang="en-US" smtClean="0"/>
              <a:pPr/>
              <a:t>8</a:t>
            </a:fld>
            <a:endParaRPr lang="en-US"/>
          </a:p>
        </p:txBody>
      </p:sp>
      <p:sp>
        <p:nvSpPr>
          <p:cNvPr id="15" name="Line 3"/>
          <p:cNvSpPr>
            <a:spLocks noChangeShapeType="1"/>
          </p:cNvSpPr>
          <p:nvPr/>
        </p:nvSpPr>
        <p:spPr bwMode="auto">
          <a:xfrm>
            <a:off x="1184688" y="3975512"/>
            <a:ext cx="1371600" cy="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23" name="Line 3"/>
          <p:cNvSpPr>
            <a:spLocks noChangeShapeType="1"/>
          </p:cNvSpPr>
          <p:nvPr/>
        </p:nvSpPr>
        <p:spPr bwMode="auto">
          <a:xfrm flipV="1">
            <a:off x="1276128" y="4194586"/>
            <a:ext cx="1371600" cy="36576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24" name="Line 3"/>
          <p:cNvSpPr>
            <a:spLocks noChangeShapeType="1"/>
          </p:cNvSpPr>
          <p:nvPr/>
        </p:nvSpPr>
        <p:spPr bwMode="auto">
          <a:xfrm>
            <a:off x="1276128" y="3371626"/>
            <a:ext cx="1371600" cy="36576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25" name="Oval 19"/>
          <p:cNvSpPr>
            <a:spLocks noChangeArrowheads="1"/>
          </p:cNvSpPr>
          <p:nvPr/>
        </p:nvSpPr>
        <p:spPr bwMode="auto">
          <a:xfrm>
            <a:off x="2556288" y="3478306"/>
            <a:ext cx="914400" cy="914400"/>
          </a:xfrm>
          <a:prstGeom prst="ellipse">
            <a:avLst/>
          </a:prstGeom>
          <a:solidFill>
            <a:srgbClr val="FFFFFF"/>
          </a:solidFill>
          <a:ln w="28575" cmpd="sng">
            <a:solidFill>
              <a:schemeClr val="bg1">
                <a:lumMod val="50000"/>
              </a:schemeClr>
            </a:solidFill>
            <a:round/>
            <a:headEnd/>
            <a:tailEnd/>
          </a:ln>
          <a:effectLst/>
        </p:spPr>
        <p:txBody>
          <a:bodyPr wrap="none" anchor="ctr"/>
          <a:lstStyle/>
          <a:p>
            <a:endParaRPr lang="en-US" sz="4114" dirty="0">
              <a:latin typeface="+mn-lt"/>
            </a:endParaRPr>
          </a:p>
        </p:txBody>
      </p:sp>
      <p:sp>
        <p:nvSpPr>
          <p:cNvPr id="33" name="Freeform 32"/>
          <p:cNvSpPr/>
          <p:nvPr/>
        </p:nvSpPr>
        <p:spPr>
          <a:xfrm rot="5400000">
            <a:off x="8941699" y="2885767"/>
            <a:ext cx="585001" cy="586739"/>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34" name="Freeform 33"/>
          <p:cNvSpPr/>
          <p:nvPr/>
        </p:nvSpPr>
        <p:spPr>
          <a:xfrm flipV="1">
            <a:off x="3060643" y="4404414"/>
            <a:ext cx="1598765" cy="571891"/>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12" name="Freeform 11"/>
          <p:cNvSpPr/>
          <p:nvPr/>
        </p:nvSpPr>
        <p:spPr bwMode="auto">
          <a:xfrm>
            <a:off x="7273394" y="2294965"/>
            <a:ext cx="1667436" cy="1183341"/>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chemeClr val="accent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36" name="Freeform 35"/>
          <p:cNvSpPr/>
          <p:nvPr/>
        </p:nvSpPr>
        <p:spPr bwMode="auto">
          <a:xfrm>
            <a:off x="7273394" y="4349676"/>
            <a:ext cx="1667436" cy="1183341"/>
          </a:xfrm>
          <a:custGeom>
            <a:avLst/>
            <a:gdLst>
              <a:gd name="connsiteX0" fmla="*/ 0 w 1667436"/>
              <a:gd name="connsiteY0" fmla="*/ 0 h 1183341"/>
              <a:gd name="connsiteX1" fmla="*/ 1667436 w 1667436"/>
              <a:gd name="connsiteY1" fmla="*/ 17930 h 1183341"/>
              <a:gd name="connsiteX2" fmla="*/ 1649506 w 1667436"/>
              <a:gd name="connsiteY2" fmla="*/ 1183341 h 1183341"/>
              <a:gd name="connsiteX3" fmla="*/ 0 w 1667436"/>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667436" h="1183341">
                <a:moveTo>
                  <a:pt x="0" y="0"/>
                </a:moveTo>
                <a:lnTo>
                  <a:pt x="1667436" y="17930"/>
                </a:lnTo>
                <a:lnTo>
                  <a:pt x="1649506" y="1183341"/>
                </a:lnTo>
                <a:lnTo>
                  <a:pt x="0" y="1183341"/>
                </a:lnTo>
              </a:path>
            </a:pathLst>
          </a:custGeom>
          <a:noFill/>
          <a:ln w="2857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9" name="Oval 19"/>
          <p:cNvSpPr>
            <a:spLocks noChangeArrowheads="1"/>
          </p:cNvSpPr>
          <p:nvPr/>
        </p:nvSpPr>
        <p:spPr bwMode="auto">
          <a:xfrm>
            <a:off x="9081125" y="3478306"/>
            <a:ext cx="914400" cy="914400"/>
          </a:xfrm>
          <a:prstGeom prst="ellipse">
            <a:avLst/>
          </a:prstGeom>
          <a:solidFill>
            <a:srgbClr val="FFFFFF"/>
          </a:solidFill>
          <a:ln w="28575" cmpd="sng">
            <a:solidFill>
              <a:schemeClr val="bg1">
                <a:lumMod val="50000"/>
              </a:schemeClr>
            </a:solidFill>
            <a:round/>
            <a:headEnd/>
            <a:tailEnd/>
          </a:ln>
          <a:effectLst/>
        </p:spPr>
        <p:txBody>
          <a:bodyPr wrap="none" anchor="ctr"/>
          <a:lstStyle/>
          <a:p>
            <a:endParaRPr lang="en-US" sz="4114" dirty="0">
              <a:latin typeface="+mn-lt"/>
            </a:endParaRPr>
          </a:p>
        </p:txBody>
      </p:sp>
      <p:sp>
        <p:nvSpPr>
          <p:cNvPr id="54" name="Arc 53"/>
          <p:cNvSpPr/>
          <p:nvPr/>
        </p:nvSpPr>
        <p:spPr bwMode="auto">
          <a:xfrm>
            <a:off x="9298969" y="3648636"/>
            <a:ext cx="484544" cy="521184"/>
          </a:xfrm>
          <a:prstGeom prst="arc">
            <a:avLst>
              <a:gd name="adj1" fmla="val 16200000"/>
              <a:gd name="adj2" fmla="val 13474909"/>
            </a:avLst>
          </a:prstGeom>
          <a:noFill/>
          <a:ln w="57150" cap="flat" cmpd="sng" algn="ctr">
            <a:solidFill>
              <a:schemeClr val="bg2">
                <a:lumMod val="60000"/>
                <a:lumOff val="40000"/>
              </a:schemeClr>
            </a:solidFill>
            <a:prstDash val="sysDot"/>
            <a:round/>
            <a:headEnd type="none" w="med" len="med"/>
            <a:tailEnd type="triangl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55" name="Freeform 54"/>
          <p:cNvSpPr/>
          <p:nvPr/>
        </p:nvSpPr>
        <p:spPr>
          <a:xfrm rot="16200000" flipV="1">
            <a:off x="8933412" y="4358166"/>
            <a:ext cx="585001" cy="586739"/>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56" name="Line 3"/>
          <p:cNvSpPr>
            <a:spLocks noChangeShapeType="1"/>
          </p:cNvSpPr>
          <p:nvPr/>
        </p:nvSpPr>
        <p:spPr bwMode="auto">
          <a:xfrm>
            <a:off x="9995525" y="3975512"/>
            <a:ext cx="4253874" cy="0"/>
          </a:xfrm>
          <a:prstGeom prst="line">
            <a:avLst/>
          </a:prstGeom>
          <a:noFill/>
          <a:ln w="38100" cmpd="sng">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4114"/>
          </a:p>
        </p:txBody>
      </p:sp>
      <p:sp>
        <p:nvSpPr>
          <p:cNvPr id="57" name="Freeform 56"/>
          <p:cNvSpPr/>
          <p:nvPr/>
        </p:nvSpPr>
        <p:spPr>
          <a:xfrm>
            <a:off x="3060643" y="2924286"/>
            <a:ext cx="1598764" cy="542312"/>
          </a:xfrm>
          <a:custGeom>
            <a:avLst/>
            <a:gdLst>
              <a:gd name="connsiteX0" fmla="*/ 0 w 1489741"/>
              <a:gd name="connsiteY0" fmla="*/ 651308 h 651308"/>
              <a:gd name="connsiteX1" fmla="*/ 431455 w 1489741"/>
              <a:gd name="connsiteY1" fmla="*/ 105843 h 651308"/>
              <a:gd name="connsiteX2" fmla="*/ 1489741 w 1489741"/>
              <a:gd name="connsiteY2" fmla="*/ 6 h 651308"/>
            </a:gdLst>
            <a:ahLst/>
            <a:cxnLst>
              <a:cxn ang="0">
                <a:pos x="connsiteX0" y="connsiteY0"/>
              </a:cxn>
              <a:cxn ang="0">
                <a:pos x="connsiteX1" y="connsiteY1"/>
              </a:cxn>
              <a:cxn ang="0">
                <a:pos x="connsiteX2" y="connsiteY2"/>
              </a:cxn>
            </a:cxnLst>
            <a:rect l="l" t="t" r="r" b="b"/>
            <a:pathLst>
              <a:path w="1489741" h="651308">
                <a:moveTo>
                  <a:pt x="0" y="651308"/>
                </a:moveTo>
                <a:cubicBezTo>
                  <a:pt x="91582" y="432850"/>
                  <a:pt x="183165" y="214393"/>
                  <a:pt x="431455" y="105843"/>
                </a:cubicBezTo>
                <a:cubicBezTo>
                  <a:pt x="679745" y="-2707"/>
                  <a:pt x="1489741" y="6"/>
                  <a:pt x="1489741" y="6"/>
                </a:cubicBezTo>
              </a:path>
            </a:pathLst>
          </a:custGeom>
          <a:ln w="38100" cmpd="sng">
            <a:solidFill>
              <a:srgbClr val="7F7F7F"/>
            </a:solidFill>
            <a:headEnd type="none"/>
            <a:tailEnd type="triangle"/>
          </a:ln>
        </p:spPr>
        <p:txBody>
          <a:bodyPr vert="horz" wrap="square" lIns="109728" tIns="54864" rIns="109728" bIns="54864" numCol="1" rtlCol="0" anchor="t" anchorCtr="0" compatLnSpc="1">
            <a:prstTxWarp prst="textNoShape">
              <a:avLst/>
            </a:prstTxWarp>
          </a:bodyPr>
          <a:lstStyle/>
          <a:p>
            <a:pPr defTabSz="1097280"/>
            <a:endParaRPr lang="en-US" sz="2880"/>
          </a:p>
        </p:txBody>
      </p:sp>
      <p:sp>
        <p:nvSpPr>
          <p:cNvPr id="41" name="Title 1"/>
          <p:cNvSpPr>
            <a:spLocks noGrp="1"/>
          </p:cNvSpPr>
          <p:nvPr>
            <p:ph type="title"/>
          </p:nvPr>
        </p:nvSpPr>
        <p:spPr>
          <a:xfrm>
            <a:off x="1068011" y="349175"/>
            <a:ext cx="12435840" cy="1371600"/>
          </a:xfrm>
        </p:spPr>
        <p:txBody>
          <a:bodyPr/>
          <a:lstStyle/>
          <a:p>
            <a:r>
              <a:rPr lang="en-US" dirty="0"/>
              <a:t>Strict Priorities</a:t>
            </a:r>
          </a:p>
        </p:txBody>
      </p:sp>
      <p:sp>
        <p:nvSpPr>
          <p:cNvPr id="2" name="TextBox 1"/>
          <p:cNvSpPr txBox="1"/>
          <p:nvPr/>
        </p:nvSpPr>
        <p:spPr>
          <a:xfrm>
            <a:off x="6635211" y="1830049"/>
            <a:ext cx="2476832" cy="461665"/>
          </a:xfrm>
          <a:prstGeom prst="rect">
            <a:avLst/>
          </a:prstGeom>
          <a:noFill/>
        </p:spPr>
        <p:txBody>
          <a:bodyPr wrap="none" rtlCol="0">
            <a:spAutoFit/>
          </a:bodyPr>
          <a:lstStyle/>
          <a:p>
            <a:r>
              <a:rPr lang="en-US" sz="2400" dirty="0">
                <a:latin typeface="+mj-lt"/>
              </a:rPr>
              <a:t>High priority flows</a:t>
            </a:r>
          </a:p>
        </p:txBody>
      </p:sp>
      <p:sp>
        <p:nvSpPr>
          <p:cNvPr id="42" name="TextBox 41"/>
          <p:cNvSpPr txBox="1"/>
          <p:nvPr/>
        </p:nvSpPr>
        <p:spPr>
          <a:xfrm>
            <a:off x="6631175" y="5551281"/>
            <a:ext cx="2418226" cy="461665"/>
          </a:xfrm>
          <a:prstGeom prst="rect">
            <a:avLst/>
          </a:prstGeom>
          <a:noFill/>
        </p:spPr>
        <p:txBody>
          <a:bodyPr wrap="none" rtlCol="0">
            <a:spAutoFit/>
          </a:bodyPr>
          <a:lstStyle/>
          <a:p>
            <a:r>
              <a:rPr lang="en-US" sz="2400" dirty="0">
                <a:latin typeface="+mj-lt"/>
              </a:rPr>
              <a:t>Low </a:t>
            </a:r>
            <a:r>
              <a:rPr lang="en-US" sz="2400">
                <a:latin typeface="+mj-lt"/>
              </a:rPr>
              <a:t>priority flows</a:t>
            </a:r>
            <a:endParaRPr lang="en-US" sz="2400" dirty="0">
              <a:latin typeface="+mj-lt"/>
            </a:endParaRPr>
          </a:p>
        </p:txBody>
      </p:sp>
      <p:sp>
        <p:nvSpPr>
          <p:cNvPr id="44" name="Rectangle 43"/>
          <p:cNvSpPr/>
          <p:nvPr/>
        </p:nvSpPr>
        <p:spPr bwMode="auto">
          <a:xfrm>
            <a:off x="13168617" y="3693023"/>
            <a:ext cx="1299882" cy="666976"/>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50" name="Rectangle 49"/>
          <p:cNvSpPr/>
          <p:nvPr/>
        </p:nvSpPr>
        <p:spPr bwMode="auto">
          <a:xfrm>
            <a:off x="11868735" y="3693023"/>
            <a:ext cx="1299882" cy="666976"/>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52" name="Rectangle 51"/>
          <p:cNvSpPr/>
          <p:nvPr/>
        </p:nvSpPr>
        <p:spPr bwMode="auto">
          <a:xfrm>
            <a:off x="10568853" y="3693023"/>
            <a:ext cx="1299882" cy="666976"/>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53" name="TextBox 52"/>
          <p:cNvSpPr txBox="1"/>
          <p:nvPr/>
        </p:nvSpPr>
        <p:spPr>
          <a:xfrm>
            <a:off x="3040937" y="6332247"/>
            <a:ext cx="8643713" cy="1147365"/>
          </a:xfrm>
          <a:prstGeom prst="rect">
            <a:avLst/>
          </a:prstGeom>
          <a:solidFill>
            <a:schemeClr val="bg1"/>
          </a:solidFill>
          <a:ln>
            <a:solidFill>
              <a:schemeClr val="accent3">
                <a:lumMod val="75000"/>
              </a:schemeClr>
            </a:solidFill>
          </a:ln>
          <a:effectLst>
            <a:outerShdw blurRad="50800" dist="38100" dir="8100000" algn="tr" rotWithShape="0">
              <a:prstClr val="black">
                <a:alpha val="40000"/>
              </a:prstClr>
            </a:outerShdw>
          </a:effectLst>
        </p:spPr>
        <p:txBody>
          <a:bodyPr wrap="none" rtlCol="0">
            <a:spAutoFit/>
          </a:bodyPr>
          <a:lstStyle/>
          <a:p>
            <a:pPr algn="ctr"/>
            <a:r>
              <a:rPr lang="en-US" dirty="0">
                <a:latin typeface="+mj-lt"/>
              </a:rPr>
              <a:t>“Strict priorities” means a queue is only served </a:t>
            </a:r>
            <a:br>
              <a:rPr lang="en-US" dirty="0">
                <a:latin typeface="+mj-lt"/>
              </a:rPr>
            </a:br>
            <a:r>
              <a:rPr lang="en-US" dirty="0">
                <a:latin typeface="+mj-lt"/>
              </a:rPr>
              <a:t>when all the higher priority queues are empty </a:t>
            </a:r>
          </a:p>
        </p:txBody>
      </p:sp>
      <p:sp>
        <p:nvSpPr>
          <p:cNvPr id="58" name="Rectangle 57"/>
          <p:cNvSpPr/>
          <p:nvPr/>
        </p:nvSpPr>
        <p:spPr bwMode="auto">
          <a:xfrm>
            <a:off x="10155587" y="3648636"/>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cxnSp>
        <p:nvCxnSpPr>
          <p:cNvPr id="14" name="Straight Connector 13"/>
          <p:cNvCxnSpPr/>
          <p:nvPr/>
        </p:nvCxnSpPr>
        <p:spPr bwMode="auto">
          <a:xfrm>
            <a:off x="8671562" y="2505635"/>
            <a:ext cx="1" cy="675941"/>
          </a:xfrm>
          <a:prstGeom prst="line">
            <a:avLst/>
          </a:prstGeom>
          <a:solidFill>
            <a:schemeClr val="accent1"/>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39" name="Rectangle 38"/>
          <p:cNvSpPr/>
          <p:nvPr/>
        </p:nvSpPr>
        <p:spPr bwMode="auto">
          <a:xfrm>
            <a:off x="7552764" y="2514600"/>
            <a:ext cx="1299882" cy="666976"/>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64" name="Rectangle 63"/>
          <p:cNvSpPr/>
          <p:nvPr/>
        </p:nvSpPr>
        <p:spPr bwMode="auto">
          <a:xfrm>
            <a:off x="6252882" y="2514600"/>
            <a:ext cx="1299882" cy="666976"/>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65" name="Rectangle 64"/>
          <p:cNvSpPr/>
          <p:nvPr/>
        </p:nvSpPr>
        <p:spPr bwMode="auto">
          <a:xfrm>
            <a:off x="4953000" y="2514600"/>
            <a:ext cx="1299882" cy="666976"/>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48" name="Rectangle 47"/>
          <p:cNvSpPr/>
          <p:nvPr/>
        </p:nvSpPr>
        <p:spPr bwMode="auto">
          <a:xfrm>
            <a:off x="7543800" y="2514600"/>
            <a:ext cx="1299882" cy="666976"/>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51" name="Rectangle 50"/>
          <p:cNvSpPr/>
          <p:nvPr/>
        </p:nvSpPr>
        <p:spPr bwMode="auto">
          <a:xfrm>
            <a:off x="7543800" y="2514600"/>
            <a:ext cx="1299882" cy="666976"/>
          </a:xfrm>
          <a:prstGeom prst="rect">
            <a:avLst/>
          </a:prstGeom>
          <a:solidFill>
            <a:schemeClr val="accent2">
              <a:lumMod val="75000"/>
            </a:schemeClr>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cxnSp>
        <p:nvCxnSpPr>
          <p:cNvPr id="37" name="Straight Connector 36"/>
          <p:cNvCxnSpPr/>
          <p:nvPr/>
        </p:nvCxnSpPr>
        <p:spPr bwMode="auto">
          <a:xfrm>
            <a:off x="8569248" y="4547796"/>
            <a:ext cx="0" cy="777240"/>
          </a:xfrm>
          <a:prstGeom prst="line">
            <a:avLst/>
          </a:prstGeom>
          <a:solidFill>
            <a:schemeClr val="accent1"/>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40" name="Rectangle 39"/>
          <p:cNvSpPr/>
          <p:nvPr/>
        </p:nvSpPr>
        <p:spPr bwMode="auto">
          <a:xfrm>
            <a:off x="8450138" y="4563037"/>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grpSp>
        <p:nvGrpSpPr>
          <p:cNvPr id="3" name="Group 2"/>
          <p:cNvGrpSpPr/>
          <p:nvPr/>
        </p:nvGrpSpPr>
        <p:grpSpPr>
          <a:xfrm>
            <a:off x="6461102" y="4563037"/>
            <a:ext cx="1997098" cy="761999"/>
            <a:chOff x="6441045" y="4563037"/>
            <a:chExt cx="1997098" cy="761999"/>
          </a:xfrm>
        </p:grpSpPr>
        <p:sp>
          <p:nvSpPr>
            <p:cNvPr id="74" name="Rectangle 73"/>
            <p:cNvSpPr/>
            <p:nvPr/>
          </p:nvSpPr>
          <p:spPr bwMode="auto">
            <a:xfrm>
              <a:off x="8035635" y="4563037"/>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75" name="Rectangle 74"/>
            <p:cNvSpPr/>
            <p:nvPr/>
          </p:nvSpPr>
          <p:spPr bwMode="auto">
            <a:xfrm>
              <a:off x="7650198" y="4563037"/>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76" name="Rectangle 75"/>
            <p:cNvSpPr/>
            <p:nvPr/>
          </p:nvSpPr>
          <p:spPr bwMode="auto">
            <a:xfrm>
              <a:off x="7247147" y="4563037"/>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77" name="Rectangle 76"/>
            <p:cNvSpPr/>
            <p:nvPr/>
          </p:nvSpPr>
          <p:spPr bwMode="auto">
            <a:xfrm>
              <a:off x="6844096" y="4563037"/>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sp>
          <p:nvSpPr>
            <p:cNvPr id="78" name="Rectangle 77"/>
            <p:cNvSpPr/>
            <p:nvPr/>
          </p:nvSpPr>
          <p:spPr bwMode="auto">
            <a:xfrm>
              <a:off x="6441045" y="4563037"/>
              <a:ext cx="402508" cy="761999"/>
            </a:xfrm>
            <a:prstGeom prst="rect">
              <a:avLst/>
            </a:prstGeom>
            <a:solidFill>
              <a:srgbClr val="FF0000"/>
            </a:solidFill>
            <a:ln w="19050" cap="flat" cmpd="sng" algn="ctr">
              <a:solidFill>
                <a:srgbClr val="FF8E7D"/>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charset="0"/>
                <a:ea typeface="ＭＳ Ｐゴシック" charset="0"/>
              </a:endParaRPr>
            </a:p>
          </p:txBody>
        </p:sp>
      </p:grpSp>
    </p:spTree>
    <p:extLst>
      <p:ext uri="{BB962C8B-B14F-4D97-AF65-F5344CB8AC3E}">
        <p14:creationId xmlns:p14="http://schemas.microsoft.com/office/powerpoint/2010/main" val="1001067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fill="hold" grpId="0" nodeType="clickEffect">
                                  <p:stCondLst>
                                    <p:cond delay="0"/>
                                  </p:stCondLst>
                                  <p:childTnLst>
                                    <p:animMotion origin="layout" path="M 0 0 L 0.08963 0 " pathEditMode="relative" ptsTypes="AA">
                                      <p:cBhvr>
                                        <p:cTn id="6" dur="500" fill="hold"/>
                                        <p:tgtEl>
                                          <p:spTgt spid="64"/>
                                        </p:tgtEl>
                                        <p:attrNameLst>
                                          <p:attrName>ppt_x</p:attrName>
                                          <p:attrName>ppt_y</p:attrName>
                                        </p:attrNameLst>
                                      </p:cBhvr>
                                    </p:animMotion>
                                  </p:childTnLst>
                                  <p:subTnLst>
                                    <p:set>
                                      <p:cBhvr override="childStyle">
                                        <p:cTn dur="1" fill="hold" display="0" masterRel="sameClick" afterEffect="1">
                                          <p:stCondLst>
                                            <p:cond evt="end" delay="0">
                                              <p:tn val="5"/>
                                            </p:cond>
                                          </p:stCondLst>
                                        </p:cTn>
                                        <p:tgtEl>
                                          <p:spTgt spid="64"/>
                                        </p:tgtEl>
                                        <p:attrNameLst>
                                          <p:attrName>style.visibility</p:attrName>
                                        </p:attrNameLst>
                                      </p:cBhvr>
                                      <p:to>
                                        <p:strVal val="hidden"/>
                                      </p:to>
                                    </p:set>
                                  </p:subTnLst>
                                </p:cTn>
                              </p:par>
                              <p:par>
                                <p:cTn id="7" presetID="0" presetClass="path" presetSubtype="0" fill="hold" grpId="0" nodeType="withEffect">
                                  <p:stCondLst>
                                    <p:cond delay="0"/>
                                  </p:stCondLst>
                                  <p:childTnLst>
                                    <p:animMotion origin="layout" path="M 0 0 L 0.09125 0 " pathEditMode="relative" ptsTypes="AA">
                                      <p:cBhvr>
                                        <p:cTn id="8" dur="500" fill="hold"/>
                                        <p:tgtEl>
                                          <p:spTgt spid="65"/>
                                        </p:tgtEl>
                                        <p:attrNameLst>
                                          <p:attrName>ppt_x</p:attrName>
                                          <p:attrName>ppt_y</p:attrName>
                                        </p:attrNameLst>
                                      </p:cBhvr>
                                    </p:animMotion>
                                  </p:childTnLst>
                                </p:cTn>
                              </p:par>
                              <p:par>
                                <p:cTn id="9" presetID="0" presetClass="path" presetSubtype="0" fill="hold" grpId="0" nodeType="withEffect">
                                  <p:stCondLst>
                                    <p:cond delay="0"/>
                                  </p:stCondLst>
                                  <p:childTnLst>
                                    <p:animMotion origin="layout" path="M 4.61806E-6 -4.81481E-6 C 0.02256 -0.00115 0.04513 -0.0027 0.06 0.00136 C 0.07487 0.00541 0.083 0.00984 0.08886 0.0245 C 0.09483 0.03897 0.08658 0.07099 0.09559 0.08855 C 0.1046 0.10591 0.09526 0.1198 0.14301 0.12925 C 0.19075 0.13889 0.38205 0.14565 0.38205 0.14603 L 0.38205 0.14565 " pathEditMode="relative" rAng="0" ptsTypes="AAAAAAA">
                                      <p:cBhvr>
                                        <p:cTn id="10" dur="500" fill="hold"/>
                                        <p:tgtEl>
                                          <p:spTgt spid="39"/>
                                        </p:tgtEl>
                                        <p:attrNameLst>
                                          <p:attrName>ppt_x</p:attrName>
                                          <p:attrName>ppt_y</p:attrName>
                                        </p:attrNameLst>
                                      </p:cBhvr>
                                      <p:rCtr x="19097" y="7234"/>
                                    </p:animMotion>
                                  </p:childTnLst>
                                  <p:subTnLst>
                                    <p:set>
                                      <p:cBhvr override="childStyle">
                                        <p:cTn dur="1" fill="hold" display="0" masterRel="sameClick" afterEffect="1">
                                          <p:stCondLst>
                                            <p:cond evt="end" delay="0">
                                              <p:tn val="9"/>
                                            </p:cond>
                                          </p:stCondLst>
                                        </p:cTn>
                                        <p:tgtEl>
                                          <p:spTgt spid="39"/>
                                        </p:tgtEl>
                                        <p:attrNameLst>
                                          <p:attrName>style.visibility</p:attrName>
                                        </p:attrNameLst>
                                      </p:cBhvr>
                                      <p:to>
                                        <p:strVal val="hidden"/>
                                      </p:to>
                                    </p:set>
                                  </p:sub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44"/>
                                        </p:tgtEl>
                                        <p:attrNameLst>
                                          <p:attrName>style.visibility</p:attrName>
                                        </p:attrNameLst>
                                      </p:cBhvr>
                                      <p:to>
                                        <p:strVal val="visible"/>
                                      </p:to>
                                    </p:set>
                                  </p:childTnLst>
                                </p:cTn>
                              </p:par>
                            </p:childTnLst>
                          </p:cTn>
                        </p:par>
                        <p:par>
                          <p:cTn id="14" fill="hold">
                            <p:stCondLst>
                              <p:cond delay="500"/>
                            </p:stCondLst>
                            <p:childTnLst>
                              <p:par>
                                <p:cTn id="15" presetID="1" presetClass="entr" presetSubtype="0" fill="hold" grpId="1" nodeType="afterEffect">
                                  <p:stCondLst>
                                    <p:cond delay="0"/>
                                  </p:stCondLst>
                                  <p:childTnLst>
                                    <p:set>
                                      <p:cBhvr>
                                        <p:cTn id="16" dur="1" fill="hold">
                                          <p:stCondLst>
                                            <p:cond delay="0"/>
                                          </p:stCondLst>
                                        </p:cTn>
                                        <p:tgtEl>
                                          <p:spTgt spid="4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0" presetClass="path" presetSubtype="0" fill="hold" grpId="1" nodeType="clickEffect">
                                  <p:stCondLst>
                                    <p:cond delay="0"/>
                                  </p:stCondLst>
                                  <p:childTnLst>
                                    <p:animMotion origin="layout" path="M 0.09126 -4.81481E-6 L 0.17774 3.51852E-6 " pathEditMode="relative" rAng="0" ptsTypes="AA">
                                      <p:cBhvr>
                                        <p:cTn id="20" dur="500" fill="hold"/>
                                        <p:tgtEl>
                                          <p:spTgt spid="65"/>
                                        </p:tgtEl>
                                        <p:attrNameLst>
                                          <p:attrName>ppt_x</p:attrName>
                                          <p:attrName>ppt_y</p:attrName>
                                        </p:attrNameLst>
                                      </p:cBhvr>
                                      <p:rCtr x="4286" y="-270"/>
                                    </p:animMotion>
                                  </p:childTnLst>
                                  <p:subTnLst>
                                    <p:set>
                                      <p:cBhvr override="childStyle">
                                        <p:cTn dur="1" fill="hold" display="0" masterRel="sameClick" afterEffect="1">
                                          <p:stCondLst>
                                            <p:cond evt="end" delay="0">
                                              <p:tn val="19"/>
                                            </p:cond>
                                          </p:stCondLst>
                                        </p:cTn>
                                        <p:tgtEl>
                                          <p:spTgt spid="65"/>
                                        </p:tgtEl>
                                        <p:attrNameLst>
                                          <p:attrName>style.visibility</p:attrName>
                                        </p:attrNameLst>
                                      </p:cBhvr>
                                      <p:to>
                                        <p:strVal val="hidden"/>
                                      </p:to>
                                    </p:set>
                                  </p:subTnLst>
                                </p:cTn>
                              </p:par>
                              <p:par>
                                <p:cTn id="21" presetID="0" presetClass="path" presetSubtype="0" fill="hold" grpId="0" nodeType="withEffect">
                                  <p:stCondLst>
                                    <p:cond delay="0"/>
                                  </p:stCondLst>
                                  <p:childTnLst>
                                    <p:animMotion origin="layout" path="M -4.34028E-6 -4.81481E-6 C 0.01737 -0.00115 0.03473 -0.0027 0.04612 0.00136 C 0.05762 0.00541 0.06391 0.00984 0.06836 0.0245 C 0.07292 0.03897 0.06663 0.07099 0.07357 0.08855 C 0.08052 0.10591 0.07336 0.1198 0.11003 0.12925 C 0.14681 0.13889 0.29417 0.14565 0.29417 0.14603 L 0.29417 0.14565 " pathEditMode="relative" rAng="0" ptsTypes="AAAAAAA">
                                      <p:cBhvr>
                                        <p:cTn id="22" dur="500" fill="hold"/>
                                        <p:tgtEl>
                                          <p:spTgt spid="48"/>
                                        </p:tgtEl>
                                        <p:attrNameLst>
                                          <p:attrName>ppt_x</p:attrName>
                                          <p:attrName>ppt_y</p:attrName>
                                        </p:attrNameLst>
                                      </p:cBhvr>
                                      <p:rCtr x="14703" y="7234"/>
                                    </p:animMotion>
                                  </p:childTnLst>
                                  <p:subTnLst>
                                    <p:set>
                                      <p:cBhvr override="childStyle">
                                        <p:cTn dur="1" fill="hold" display="0" masterRel="sameClick" afterEffect="1">
                                          <p:stCondLst>
                                            <p:cond evt="end" delay="0">
                                              <p:tn val="21"/>
                                            </p:cond>
                                          </p:stCondLst>
                                        </p:cTn>
                                        <p:tgtEl>
                                          <p:spTgt spid="48"/>
                                        </p:tgtEl>
                                        <p:attrNameLst>
                                          <p:attrName>style.visibility</p:attrName>
                                        </p:attrNameLst>
                                      </p:cBhvr>
                                      <p:to>
                                        <p:strVal val="hidden"/>
                                      </p:to>
                                    </p:set>
                                  </p:subTnLst>
                                </p:cTn>
                              </p:par>
                            </p:childTnLst>
                          </p:cTn>
                        </p:par>
                        <p:par>
                          <p:cTn id="23" fill="hold">
                            <p:stCondLst>
                              <p:cond delay="500"/>
                            </p:stCondLst>
                            <p:childTnLst>
                              <p:par>
                                <p:cTn id="24" presetID="1" presetClass="entr" presetSubtype="0" fill="hold" grpId="0" nodeType="afterEffect">
                                  <p:stCondLst>
                                    <p:cond delay="0"/>
                                  </p:stCondLst>
                                  <p:childTnLst>
                                    <p:set>
                                      <p:cBhvr>
                                        <p:cTn id="25" dur="1" fill="hold">
                                          <p:stCondLst>
                                            <p:cond delay="0"/>
                                          </p:stCondLst>
                                        </p:cTn>
                                        <p:tgtEl>
                                          <p:spTgt spid="50"/>
                                        </p:tgtEl>
                                        <p:attrNameLst>
                                          <p:attrName>style.visibility</p:attrName>
                                        </p:attrNameLst>
                                      </p:cBhvr>
                                      <p:to>
                                        <p:strVal val="visible"/>
                                      </p:to>
                                    </p:set>
                                  </p:childTnLst>
                                </p:cTn>
                              </p:par>
                            </p:childTnLst>
                          </p:cTn>
                        </p:par>
                        <p:par>
                          <p:cTn id="26" fill="hold">
                            <p:stCondLst>
                              <p:cond delay="500"/>
                            </p:stCondLst>
                            <p:childTnLst>
                              <p:par>
                                <p:cTn id="27" presetID="1" presetClass="entr" presetSubtype="0" fill="hold" grpId="1" nodeType="afterEffect">
                                  <p:stCondLst>
                                    <p:cond delay="0"/>
                                  </p:stCondLst>
                                  <p:childTnLst>
                                    <p:set>
                                      <p:cBhvr>
                                        <p:cTn id="28" dur="1" fill="hold">
                                          <p:stCondLst>
                                            <p:cond delay="0"/>
                                          </p:stCondLst>
                                        </p:cTn>
                                        <p:tgtEl>
                                          <p:spTgt spid="5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0" presetClass="path" presetSubtype="0" fill="hold" grpId="0" nodeType="clickEffect">
                                  <p:stCondLst>
                                    <p:cond delay="0"/>
                                  </p:stCondLst>
                                  <p:childTnLst>
                                    <p:animMotion origin="layout" path="M -4.34028E-6 -4.81481E-6 C 0.01205 -0.00115 0.0242 -0.0027 0.03223 0.00136 C 0.04026 0.00541 0.0446 0.00984 0.04775 0.0245 C 0.05089 0.03897 0.04655 0.07099 0.05133 0.08855 C 0.05621 0.10591 0.05122 0.1198 0.07683 0.12925 C 0.10254 0.13889 0.20563 0.14565 0.20563 0.14603 L 0.20563 0.14565 " pathEditMode="relative" rAng="0" ptsTypes="AAAAAAA">
                                      <p:cBhvr>
                                        <p:cTn id="32" dur="500" fill="hold"/>
                                        <p:tgtEl>
                                          <p:spTgt spid="51"/>
                                        </p:tgtEl>
                                        <p:attrNameLst>
                                          <p:attrName>ppt_x</p:attrName>
                                          <p:attrName>ppt_y</p:attrName>
                                        </p:attrNameLst>
                                      </p:cBhvr>
                                      <p:rCtr x="10276" y="7234"/>
                                    </p:animMotion>
                                  </p:childTnLst>
                                  <p:subTnLst>
                                    <p:set>
                                      <p:cBhvr override="childStyle">
                                        <p:cTn dur="1" fill="hold" display="0" masterRel="sameClick" afterEffect="1">
                                          <p:stCondLst>
                                            <p:cond evt="end" delay="0">
                                              <p:tn val="31"/>
                                            </p:cond>
                                          </p:stCondLst>
                                        </p:cTn>
                                        <p:tgtEl>
                                          <p:spTgt spid="51"/>
                                        </p:tgtEl>
                                        <p:attrNameLst>
                                          <p:attrName>style.visibility</p:attrName>
                                        </p:attrNameLst>
                                      </p:cBhvr>
                                      <p:to>
                                        <p:strVal val="hidden"/>
                                      </p:to>
                                    </p:set>
                                  </p:subTnLst>
                                </p:cTn>
                              </p:par>
                            </p:childTnLst>
                          </p:cTn>
                        </p:par>
                        <p:par>
                          <p:cTn id="33" fill="hold">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52"/>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0" presetClass="path" presetSubtype="0" fill="hold" nodeType="clickEffect">
                                  <p:stCondLst>
                                    <p:cond delay="0"/>
                                  </p:stCondLst>
                                  <p:childTnLst>
                                    <p:animMotion origin="layout" path="M 0.00055 -4.44444E-6 L 0.02822 -4.44444E-6 " pathEditMode="relative" ptsTypes="AA">
                                      <p:cBhvr>
                                        <p:cTn id="39" dur="500" fill="hold"/>
                                        <p:tgtEl>
                                          <p:spTgt spid="3"/>
                                        </p:tgtEl>
                                        <p:attrNameLst>
                                          <p:attrName>ppt_x</p:attrName>
                                          <p:attrName>ppt_y</p:attrName>
                                        </p:attrNameLst>
                                      </p:cBhvr>
                                    </p:animMotion>
                                  </p:childTnLst>
                                </p:cTn>
                              </p:par>
                              <p:par>
                                <p:cTn id="40" presetID="0" presetClass="path" presetSubtype="0" fill="hold" grpId="0" nodeType="withEffect">
                                  <p:stCondLst>
                                    <p:cond delay="0"/>
                                  </p:stCondLst>
                                  <p:childTnLst>
                                    <p:animMotion origin="layout" path="M -4.34028E-6 -4.44444E-6 C 0.01107 0.00251 0.02225 0.00502 0.03212 0.00116 C 0.04189 -0.0027 0.05393 -0.01041 0.05882 -0.02334 C 0.06391 -0.03626 0.05957 -0.0625 0.06196 -0.07638 C 0.06435 -0.09008 0.06402 -0.09934 0.07336 -0.10609 C 0.0829 -0.11284 0.11871 -0.11631 0.11871 -0.11612 L 0.11871 -0.11631 " pathEditMode="relative" rAng="0" ptsTypes="AAAAAAA">
                                      <p:cBhvr>
                                        <p:cTn id="41" dur="500" fill="hold"/>
                                        <p:tgtEl>
                                          <p:spTgt spid="40"/>
                                        </p:tgtEl>
                                        <p:attrNameLst>
                                          <p:attrName>ppt_x</p:attrName>
                                          <p:attrName>ppt_y</p:attrName>
                                        </p:attrNameLst>
                                      </p:cBhvr>
                                      <p:rCtr x="5935" y="-5671"/>
                                    </p:animMotion>
                                  </p:childTnLst>
                                  <p:subTnLst>
                                    <p:set>
                                      <p:cBhvr override="childStyle">
                                        <p:cTn dur="1" fill="hold" display="0" masterRel="sameClick" afterEffect="1">
                                          <p:stCondLst>
                                            <p:cond evt="end" delay="0">
                                              <p:tn val="40"/>
                                            </p:cond>
                                          </p:stCondLst>
                                        </p:cTn>
                                        <p:tgtEl>
                                          <p:spTgt spid="40"/>
                                        </p:tgtEl>
                                        <p:attrNameLst>
                                          <p:attrName>style.visibility</p:attrName>
                                        </p:attrNameLst>
                                      </p:cBhvr>
                                      <p:to>
                                        <p:strVal val="hidden"/>
                                      </p:to>
                                    </p:set>
                                  </p:subTnLst>
                                </p:cTn>
                              </p:par>
                            </p:childTnLst>
                          </p:cTn>
                        </p:par>
                        <p:par>
                          <p:cTn id="42" fill="hold">
                            <p:stCondLst>
                              <p:cond delay="500"/>
                            </p:stCondLst>
                            <p:childTnLst>
                              <p:par>
                                <p:cTn id="43" presetID="1" presetClass="entr" presetSubtype="0" fill="hold" grpId="0" nodeType="afterEffect">
                                  <p:stCondLst>
                                    <p:cond delay="0"/>
                                  </p:stCondLst>
                                  <p:childTnLst>
                                    <p:set>
                                      <p:cBhvr>
                                        <p:cTn id="44" dur="1" fill="hold">
                                          <p:stCondLst>
                                            <p:cond delay="0"/>
                                          </p:stCondLst>
                                        </p:cTn>
                                        <p:tgtEl>
                                          <p:spTgt spid="5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50" grpId="0" animBg="1"/>
      <p:bldP spid="52" grpId="0" animBg="1"/>
      <p:bldP spid="53" grpId="0" animBg="1"/>
      <p:bldP spid="58" grpId="0" animBg="1"/>
      <p:bldP spid="39" grpId="0" animBg="1"/>
      <p:bldP spid="64" grpId="0" animBg="1"/>
      <p:bldP spid="65" grpId="0" animBg="1"/>
      <p:bldP spid="65" grpId="1" animBg="1"/>
      <p:bldP spid="48" grpId="0" animBg="1"/>
      <p:bldP spid="48" grpId="1" animBg="1"/>
      <p:bldP spid="51" grpId="0" animBg="1"/>
      <p:bldP spid="51" grpId="1" animBg="1"/>
      <p:bldP spid="4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Strict Priorities: Things to bear in mind</a:t>
            </a:r>
          </a:p>
        </p:txBody>
      </p:sp>
      <p:sp>
        <p:nvSpPr>
          <p:cNvPr id="3" name="Content Placeholder 2"/>
          <p:cNvSpPr>
            <a:spLocks noGrp="1"/>
          </p:cNvSpPr>
          <p:nvPr>
            <p:ph idx="1"/>
          </p:nvPr>
        </p:nvSpPr>
        <p:spPr>
          <a:xfrm>
            <a:off x="1524000" y="2057400"/>
            <a:ext cx="11811000" cy="4937760"/>
          </a:xfrm>
        </p:spPr>
        <p:txBody>
          <a:bodyPr/>
          <a:lstStyle/>
          <a:p>
            <a:pPr marL="514350" indent="-514350">
              <a:buSzPct val="100000"/>
              <a:buFont typeface="+mj-lt"/>
              <a:buAutoNum type="arabicPeriod"/>
            </a:pPr>
            <a:r>
              <a:rPr lang="en-US" sz="3200" dirty="0"/>
              <a:t>Strict priorities can be used with any number of queues.</a:t>
            </a:r>
          </a:p>
          <a:p>
            <a:pPr marL="514350" indent="-514350">
              <a:buSzPct val="100000"/>
              <a:buFont typeface="+mj-lt"/>
              <a:buAutoNum type="arabicPeriod"/>
            </a:pPr>
            <a:r>
              <a:rPr lang="en-US" sz="3200" dirty="0"/>
              <a:t>Strict priorities means a queue is only served when all the higher priority queues are empty. </a:t>
            </a:r>
          </a:p>
          <a:p>
            <a:pPr marL="514350" indent="-514350">
              <a:buSzPct val="100000"/>
              <a:buFont typeface="+mj-lt"/>
              <a:buAutoNum type="arabicPeriod"/>
            </a:pPr>
            <a:r>
              <a:rPr lang="en-US" sz="3200" dirty="0"/>
              <a:t>Highest priority flows “see” a network with no lower priority traffic.</a:t>
            </a:r>
          </a:p>
          <a:p>
            <a:pPr marL="514350" indent="-514350">
              <a:buSzPct val="100000"/>
              <a:buFont typeface="+mj-lt"/>
              <a:buAutoNum type="arabicPeriod"/>
            </a:pPr>
            <a:r>
              <a:rPr lang="en-US" sz="3200" dirty="0"/>
              <a:t>Higher priority flows can permanently block lower priority flows. Try to limit the amount of high priority traffic.</a:t>
            </a:r>
          </a:p>
          <a:p>
            <a:pPr marL="514350" indent="-514350">
              <a:buSzPct val="100000"/>
              <a:buFont typeface="+mj-lt"/>
              <a:buAutoNum type="arabicPeriod"/>
            </a:pPr>
            <a:r>
              <a:rPr lang="en-US" sz="3200" dirty="0"/>
              <a:t>Not likely to work well if you can’t control the amount of high priority traffic.</a:t>
            </a:r>
          </a:p>
          <a:p>
            <a:pPr marL="514350" indent="-514350">
              <a:buSzPct val="100000"/>
              <a:buFont typeface="+mj-lt"/>
              <a:buAutoNum type="arabicPeriod"/>
            </a:pPr>
            <a:r>
              <a:rPr lang="en-US" sz="3200" dirty="0"/>
              <a:t>Or if you really want </a:t>
            </a:r>
            <a:r>
              <a:rPr lang="en-US" sz="3200" i="1" dirty="0"/>
              <a:t>weighted </a:t>
            </a:r>
            <a:r>
              <a:rPr lang="en-US" sz="3200" dirty="0"/>
              <a:t>(instead of strict) priority.</a:t>
            </a:r>
            <a:endParaRPr lang="en-US" sz="3200" dirty="0">
              <a:solidFill>
                <a:schemeClr val="accent2"/>
              </a:solidFill>
            </a:endParaRPr>
          </a:p>
        </p:txBody>
      </p:sp>
      <p:sp>
        <p:nvSpPr>
          <p:cNvPr id="4" name="Slide Number Placeholder 3"/>
          <p:cNvSpPr>
            <a:spLocks noGrp="1"/>
          </p:cNvSpPr>
          <p:nvPr>
            <p:ph type="sldNum" sz="quarter" idx="12"/>
          </p:nvPr>
        </p:nvSpPr>
        <p:spPr/>
        <p:txBody>
          <a:bodyPr/>
          <a:lstStyle/>
          <a:p>
            <a:fld id="{47BB83B6-92F4-494F-9F1D-BD99F394F2F6}" type="slidenum">
              <a:rPr lang="en-US" smtClean="0"/>
              <a:pPr/>
              <a:t>9</a:t>
            </a:fld>
            <a:endParaRPr lang="en-US"/>
          </a:p>
        </p:txBody>
      </p:sp>
    </p:spTree>
    <p:extLst>
      <p:ext uri="{BB962C8B-B14F-4D97-AF65-F5344CB8AC3E}">
        <p14:creationId xmlns:p14="http://schemas.microsoft.com/office/powerpoint/2010/main" val="1479452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C:\WINDOWS\Application Data\Microsoft\Templates\Blank Presentation.pot</Template>
  <TotalTime>41486</TotalTime>
  <Words>8066</Words>
  <Application>Microsoft Macintosh PowerPoint</Application>
  <PresentationFormat>Custom</PresentationFormat>
  <Paragraphs>895</Paragraphs>
  <Slides>58</Slides>
  <Notes>48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58</vt:i4>
      </vt:variant>
    </vt:vector>
  </HeadingPairs>
  <TitlesOfParts>
    <vt:vector size="69" baseType="lpstr">
      <vt:lpstr>Arial</vt:lpstr>
      <vt:lpstr>Bookman Old Style</vt:lpstr>
      <vt:lpstr>Calibri</vt:lpstr>
      <vt:lpstr>Cambria Math</vt:lpstr>
      <vt:lpstr>Comic Sans MS</vt:lpstr>
      <vt:lpstr>Courier New</vt:lpstr>
      <vt:lpstr>Lucida Grande</vt:lpstr>
      <vt:lpstr>Symbol</vt:lpstr>
      <vt:lpstr>Times New Roman</vt:lpstr>
      <vt:lpstr>Wingdings</vt:lpstr>
      <vt:lpstr>Blank Presentation</vt:lpstr>
      <vt:lpstr>CS144: An Introduction to Computer Networks</vt:lpstr>
      <vt:lpstr>By default, switches and routers use  FIFO (aka FCFS) queues</vt:lpstr>
      <vt:lpstr>By default, switches and routers use  FIFO (aka FCFS) queues</vt:lpstr>
      <vt:lpstr>Some packets are more important</vt:lpstr>
      <vt:lpstr>Flows</vt:lpstr>
      <vt:lpstr>Outline of what’s coming up next…</vt:lpstr>
      <vt:lpstr>Strict Priorities</vt:lpstr>
      <vt:lpstr>Strict Priorities</vt:lpstr>
      <vt:lpstr>Strict Priorities: Things to bear in mind</vt:lpstr>
      <vt:lpstr>How do I give weighted  (instead of strict) priority?</vt:lpstr>
      <vt:lpstr>PowerPoint Presentation</vt:lpstr>
      <vt:lpstr>Trying to treat flows equally</vt:lpstr>
      <vt:lpstr>Trying to treat flows equally</vt:lpstr>
      <vt:lpstr>Scheduling flows bit-by-bit</vt:lpstr>
      <vt:lpstr>Scheduling flows bit-by-bit</vt:lpstr>
      <vt:lpstr>Can we combine the best of both?</vt:lpstr>
      <vt:lpstr>Fair Queueing</vt:lpstr>
      <vt:lpstr>Yes!</vt:lpstr>
      <vt:lpstr>What if we want to give a different  share of the link to each flow?</vt:lpstr>
      <vt:lpstr>Weighted Fair Queueing</vt:lpstr>
      <vt:lpstr>Weighted Fair Queueing (WFQ)</vt:lpstr>
      <vt:lpstr>Weighted Fair Queueing (WFQ)</vt:lpstr>
      <vt:lpstr>Summary</vt:lpstr>
      <vt:lpstr>Outline of what’s coming up next…</vt:lpstr>
      <vt:lpstr>Delay guarantees: Intuition</vt:lpstr>
      <vt:lpstr>Upper bound on Q(t)</vt:lpstr>
      <vt:lpstr>Delay guarantees: Intuition</vt:lpstr>
      <vt:lpstr>Why this is only an intuition…</vt:lpstr>
      <vt:lpstr>Weighted Fair Queueing (WFQ)</vt:lpstr>
      <vt:lpstr>Weighted Fair Queueing (WFQ)</vt:lpstr>
      <vt:lpstr>Bounding end-to-end delay</vt:lpstr>
      <vt:lpstr>Bounding end-to-end delay</vt:lpstr>
      <vt:lpstr>What if two of the flow’s enter the network back-to-back? (A “burst”)</vt:lpstr>
      <vt:lpstr>The leaky bucket regulator Limiting the “burstiness” </vt:lpstr>
      <vt:lpstr>The leaky bucket regulator Limiting the “burstiness” </vt:lpstr>
      <vt:lpstr>The leaky bucket regulator Limiting the “burstiness” </vt:lpstr>
      <vt:lpstr>The leaky bucket regulator </vt:lpstr>
      <vt:lpstr>The leaky bucket regulator Limiting the “burstiness” </vt:lpstr>
      <vt:lpstr>Putting it all together</vt:lpstr>
      <vt:lpstr>In other words</vt:lpstr>
      <vt:lpstr>A Worked Example</vt:lpstr>
      <vt:lpstr>In practice</vt:lpstr>
      <vt:lpstr>Summary</vt:lpstr>
      <vt:lpstr>CS144: An Introduction to Computer Networks</vt:lpstr>
      <vt:lpstr>Outline</vt:lpstr>
      <vt:lpstr>Generic Packet Switch</vt:lpstr>
      <vt:lpstr>Generic Packet Switch</vt:lpstr>
      <vt:lpstr>Packet processing by an Ethernet Switch</vt:lpstr>
      <vt:lpstr>Packet processing by an Internet Router</vt:lpstr>
      <vt:lpstr>Basic Operations</vt:lpstr>
      <vt:lpstr>Lookup Address: Ethernet</vt:lpstr>
      <vt:lpstr>Lookup Address: IPv4</vt:lpstr>
      <vt:lpstr>Longest prefix match</vt:lpstr>
      <vt:lpstr>Longest prefix match lookup Binary tries (“retrieval”)</vt:lpstr>
      <vt:lpstr>Longest prefix match lookup Binary tries (“retrieval”)</vt:lpstr>
      <vt:lpstr>Longest prefix match lookup Ternary Content Addressable Memory (TCAM)</vt:lpstr>
      <vt:lpstr>Lookup Address: Generic</vt:lpstr>
      <vt:lpstr>Summary</vt:lpstr>
    </vt:vector>
  </TitlesOfParts>
  <Company>Stanford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CS244a: An Introduction to Computer Networks</dc:title>
  <dc:creator>Nick McKeown</dc:creator>
  <cp:lastModifiedBy>Nick W McKeown</cp:lastModifiedBy>
  <cp:revision>320</cp:revision>
  <cp:lastPrinted>2012-08-31T17:48:44Z</cp:lastPrinted>
  <dcterms:created xsi:type="dcterms:W3CDTF">1999-12-30T18:54:40Z</dcterms:created>
  <dcterms:modified xsi:type="dcterms:W3CDTF">2020-10-02T14:19:19Z</dcterms:modified>
</cp:coreProperties>
</file>