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2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8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2.tif" ContentType="image/tiff"/>
  <Override PartName="/ppt/media/image1.png" ContentType="image/png"/>
  <Override PartName="/ppt/media/image9.jpeg" ContentType="image/jpeg"/>
  <Override PartName="/ppt/media/hdphoto1.wdp" ContentType="image/vnd.ms-photo"/>
  <Override PartName="/ppt/media/image16.jpeg" ContentType="image/jpeg"/>
  <Override PartName="/ppt/media/image8.png" ContentType="image/png"/>
  <Override PartName="/ppt/media/image14.jpeg" ContentType="image/jpeg"/>
  <Override PartName="/ppt/media/image7.png" ContentType="image/png"/>
  <Override PartName="/ppt/media/image11.png" ContentType="image/png"/>
  <Override PartName="/ppt/media/image6.png" ContentType="image/png"/>
  <Override PartName="/ppt/media/image17.tif" ContentType="image/tiff"/>
  <Override PartName="/ppt/media/image10.jpeg" ContentType="image/jpeg"/>
  <Override PartName="/ppt/media/image22.tif" ContentType="image/tiff"/>
  <Override PartName="/ppt/media/image13.jpeg" ContentType="image/jpeg"/>
  <Override PartName="/ppt/media/image21.png" ContentType="image/png"/>
  <Override PartName="/ppt/media/image19.png" ContentType="image/png"/>
  <Override PartName="/ppt/media/image2.jpeg" ContentType="image/jpeg"/>
  <Override PartName="/ppt/media/image20.png" ContentType="image/png"/>
  <Override PartName="/ppt/media/image18.png" ContentType="image/png"/>
  <Override PartName="/ppt/media/image3.jpeg" ContentType="image/jpeg"/>
  <Override PartName="/ppt/media/image24.jpeg" ContentType="image/jpeg"/>
  <Override PartName="/ppt/media/image15.png" ContentType="image/png"/>
  <Override PartName="/ppt/media/image5.jpeg" ContentType="image/jpeg"/>
  <Override PartName="/ppt/media/image23.tif" ContentType="image/tiff"/>
  <Override PartName="/ppt/media/image25.png" ContentType="image/png"/>
  <Override PartName="/ppt/media/image4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2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x="14630400" cy="82296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3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84946AF-571A-4664-9ED0-BCEB42D6833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15FEBE2-7F0B-4895-B706-59DA39A00EAE}" type="slidenum">
              <a:rPr b="0" lang="en-US" sz="1200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47" name="PlaceHolder 1"/>
          <p:cNvSpPr>
            <a:spLocks noGrp="1"/>
          </p:cNvSpPr>
          <p:nvPr>
            <p:ph type="sldImg"/>
          </p:nvPr>
        </p:nvSpPr>
        <p:spPr>
          <a:xfrm>
            <a:off x="290520" y="704880"/>
            <a:ext cx="6264000" cy="3524040"/>
          </a:xfrm>
          <a:prstGeom prst="rect">
            <a:avLst/>
          </a:prstGeom>
        </p:spPr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6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Internet user = someone who has access to the Internet from home (by any device)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7.4B in the world, so still less than 50% of people.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C42CBDE-3136-4DFC-912E-8ADB4DE92708}" type="slidenum">
              <a:rPr b="0" lang="en-US" sz="1200" spc="-1" strike="noStrike">
                <a:latin typeface="Arial"/>
                <a:ea typeface="Heiti SC Ligh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6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6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68" name="Slide Number Placeholder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3C467ED-85E8-4628-8D0C-0003EBFD3422}" type="slidenum">
              <a:rPr b="0" lang="en-US" sz="1200" spc="-1" strike="noStrike">
                <a:latin typeface="Arial"/>
                <a:ea typeface="Heiti SC Ligh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6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51" name="Slide Number Placeholder 3"/>
          <p:cNvSpPr txBox="1"/>
          <p:nvPr/>
        </p:nvSpPr>
        <p:spPr>
          <a:xfrm>
            <a:off x="3884040" y="8685000"/>
            <a:ext cx="297216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95938FF-B74F-45F2-A1A4-6F81BBA906BE}" type="slidenum">
              <a:rPr b="0" lang="en-US" sz="1200" spc="-1" strike="noStrike">
                <a:latin typeface="Arial"/>
                <a:ea typeface="Heiti SC Ligh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54" name="Slide Number Placeholder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73E3E8D-4024-405B-B7E2-FDA9D80337F8}" type="slidenum">
              <a:rPr b="0" lang="en-US" sz="1200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57" name="Slide Number Placeholder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1B9FDC4-4E64-478F-B342-B82E6C29E6C9}" type="slidenum">
              <a:rPr b="0" lang="en-US" sz="1200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60" name="Slide Number Placeholder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A148CFE-A497-4826-96CD-7CA5FEB6BF1C}" type="slidenum">
              <a:rPr b="0" lang="en-US" sz="1200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31880" y="521604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74782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8364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963540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73188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518364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963540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731880" y="108000"/>
            <a:ext cx="13166280" cy="8403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74782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731880" y="521604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74782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8364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963540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73188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518364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963540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731880" y="108000"/>
            <a:ext cx="13166280" cy="8403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74782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731880" y="521604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74782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18364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963540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73188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518364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963540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731880" y="108000"/>
            <a:ext cx="13166280" cy="8403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74782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731880" y="521604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74782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18364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9635400" y="192096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73188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518364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9635400" y="5216040"/>
            <a:ext cx="423936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31880" y="108000"/>
            <a:ext cx="13166280" cy="8403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6308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7478280" y="521604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7478280" y="1920960"/>
            <a:ext cx="642492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731880" y="5216040"/>
            <a:ext cx="13166280" cy="3008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097280" y="2556360"/>
            <a:ext cx="12435480" cy="1763640"/>
          </a:xfrm>
          <a:prstGeom prst="rect">
            <a:avLst/>
          </a:prstGeom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Cli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ck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to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ed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it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M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as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ter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titl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e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st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yl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e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13776480" y="7848720"/>
            <a:ext cx="667800" cy="3805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483DF34E-82D5-408C-B764-66B3B576FAF9}" type="slidenum">
              <a:rPr b="0" lang="en-US" sz="1920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92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800" spc="-1" strike="noStrike">
                <a:solidFill>
                  <a:srgbClr val="333399"/>
                </a:solidFill>
                <a:latin typeface="Arial"/>
              </a:rPr>
              <a:t>Click to edit the outline text format</a:t>
            </a: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333399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333399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/>
          </p:nvPr>
        </p:nvSpPr>
        <p:spPr>
          <a:xfrm>
            <a:off x="13898520" y="7756560"/>
            <a:ext cx="545760" cy="3805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9D8B99DE-3E95-4EC5-AFBA-A4EF2989BAD6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3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800" spc="-1" strike="noStrike">
                <a:solidFill>
                  <a:srgbClr val="333399"/>
                </a:solidFill>
                <a:latin typeface="Arial"/>
              </a:rPr>
              <a:t>Click to edit the outline text format</a:t>
            </a: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333399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333399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Click to edit Master title style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50760" tIns="50760" bIns="50760">
            <a:noAutofit/>
          </a:bodyPr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00" spc="-1" strike="noStrike">
                <a:solidFill>
                  <a:srgbClr val="333399"/>
                </a:solidFill>
                <a:latin typeface="Arial"/>
                <a:ea typeface="Heiti SC Light"/>
              </a:rPr>
              <a:t>Click to edit Master text styles</a:t>
            </a: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 lvl="1" marL="878040" indent="-342720">
              <a:lnSpc>
                <a:spcPct val="100000"/>
              </a:lnSpc>
              <a:spcBef>
                <a:spcPts val="726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300" spc="-1" strike="noStrike">
                <a:solidFill>
                  <a:srgbClr val="000000"/>
                </a:solidFill>
                <a:latin typeface="Arial"/>
                <a:ea typeface="Heiti SC Light"/>
              </a:rPr>
              <a:t>Second level</a:t>
            </a:r>
            <a:endParaRPr b="0" lang="en-US" sz="3300" spc="-1" strike="noStrike">
              <a:solidFill>
                <a:srgbClr val="333399"/>
              </a:solidFill>
              <a:latin typeface="Arial"/>
            </a:endParaRPr>
          </a:p>
          <a:p>
            <a:pPr lvl="2" marL="1357200" indent="-272520">
              <a:lnSpc>
                <a:spcPct val="100000"/>
              </a:lnSpc>
              <a:spcBef>
                <a:spcPts val="726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333399"/>
                </a:solidFill>
                <a:latin typeface="Arial"/>
                <a:ea typeface="Heiti SC Light"/>
              </a:rPr>
              <a:t>Third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3" marL="1906560" indent="-2725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iti SC Light"/>
              </a:rPr>
              <a:t>Fourth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4" marL="2454120" indent="-2725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iti SC Light"/>
              </a:rPr>
              <a:t>Fifth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13898520" y="7756560"/>
            <a:ext cx="545760" cy="3805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A0A6E38D-F449-424C-A370-00B3B9D4B69C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31880" y="108000"/>
            <a:ext cx="13166280" cy="1812600"/>
          </a:xfrm>
          <a:prstGeom prst="rect">
            <a:avLst/>
          </a:prstGeom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940" spc="-1" strike="noStrike">
                <a:solidFill>
                  <a:srgbClr val="000000"/>
                </a:solidFill>
                <a:latin typeface="Arial"/>
                <a:ea typeface="Heiti SC Light"/>
              </a:rPr>
              <a:t>Title Text</a:t>
            </a:r>
            <a:endParaRPr b="0" lang="en-US" sz="59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31880" y="1920960"/>
            <a:ext cx="13166280" cy="6308280"/>
          </a:xfrm>
          <a:prstGeom prst="rect">
            <a:avLst/>
          </a:prstGeom>
        </p:spPr>
        <p:txBody>
          <a:bodyPr lIns="50760" tIns="50760" bIns="50760">
            <a:noAutofit/>
          </a:bodyPr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Body Level One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lvl="1" marL="960120" indent="-273960">
              <a:lnSpc>
                <a:spcPct val="100000"/>
              </a:lnSpc>
              <a:spcBef>
                <a:spcPts val="726"/>
              </a:spcBef>
              <a:buClr>
                <a:srgbClr val="000000"/>
              </a:buClr>
              <a:buFont typeface="Lucida Grande"/>
              <a:buChar char="►"/>
            </a:pPr>
            <a:r>
              <a:rPr b="0" lang="en-US" sz="2520" spc="-1" strike="noStrike">
                <a:solidFill>
                  <a:srgbClr val="000000"/>
                </a:solidFill>
                <a:latin typeface="Arial"/>
                <a:ea typeface="Heiti SC Light"/>
              </a:rPr>
              <a:t>Body Level Two</a:t>
            </a:r>
            <a:endParaRPr b="0" lang="en-US" sz="2520" spc="-1" strike="noStrike">
              <a:solidFill>
                <a:srgbClr val="333399"/>
              </a:solidFill>
              <a:latin typeface="Arial"/>
            </a:endParaRPr>
          </a:p>
          <a:p>
            <a:pPr lvl="2" marL="1314360" indent="-228240">
              <a:lnSpc>
                <a:spcPct val="100000"/>
              </a:lnSpc>
              <a:spcBef>
                <a:spcPts val="726"/>
              </a:spcBef>
              <a:buClr>
                <a:srgbClr val="333399"/>
              </a:buClr>
              <a:buFont typeface="Arial"/>
              <a:buChar char="-"/>
            </a:pPr>
            <a:r>
              <a:rPr b="0" lang="en-US" sz="1979" spc="-1" strike="noStrike">
                <a:solidFill>
                  <a:srgbClr val="333399"/>
                </a:solidFill>
                <a:latin typeface="Arial"/>
                <a:ea typeface="Heiti SC Light"/>
              </a:rPr>
              <a:t>Body Level Three</a:t>
            </a:r>
            <a:endParaRPr b="0" lang="en-US" sz="1979" spc="-1" strike="noStrike">
              <a:solidFill>
                <a:srgbClr val="000000"/>
              </a:solidFill>
              <a:latin typeface="Arial"/>
            </a:endParaRPr>
          </a:p>
          <a:p>
            <a:pPr lvl="3" marL="1714680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b="0" lang="en-US" sz="1979" spc="-1" strike="noStrike">
                <a:solidFill>
                  <a:srgbClr val="000000"/>
                </a:solidFill>
                <a:latin typeface="Arial"/>
                <a:ea typeface="Heiti SC Light"/>
              </a:rPr>
              <a:t>Body Level Four</a:t>
            </a:r>
            <a:endParaRPr b="0" lang="en-US" sz="1979" spc="-1" strike="noStrike">
              <a:solidFill>
                <a:srgbClr val="000000"/>
              </a:solidFill>
              <a:latin typeface="Arial"/>
            </a:endParaRPr>
          </a:p>
          <a:p>
            <a:pPr lvl="4" marL="2114640" indent="-2282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-"/>
            </a:pPr>
            <a:r>
              <a:rPr b="0" lang="en-US" sz="1979" spc="-1" strike="noStrike">
                <a:solidFill>
                  <a:srgbClr val="000000"/>
                </a:solidFill>
                <a:latin typeface="Arial"/>
                <a:ea typeface="Heiti SC Light"/>
              </a:rPr>
              <a:t>Body Level Five</a:t>
            </a:r>
            <a:endParaRPr b="0" lang="en-US" sz="197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CEA5241B-63A2-475F-A975-933E7C6A9001}" type="slidenum">
              <a:rPr b="0" lang="en-US" sz="3400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3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mailto:keithw@cs.stanford.edu" TargetMode="External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cs144.stanford.edu/" TargetMode="External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microsoft.com/office/2007/relationships/hdphoto" Target="../media/hdphoto1.wdp"/><Relationship Id="rId3" Type="http://schemas.openxmlformats.org/officeDocument/2006/relationships/image" Target="../media/image11.png"/><Relationship Id="rId4" Type="http://schemas.openxmlformats.org/officeDocument/2006/relationships/image" Target="../media/image12.tif"/><Relationship Id="rId5" Type="http://schemas.openxmlformats.org/officeDocument/2006/relationships/slideLayout" Target="../slideLayouts/slideLayout39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tif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3"/>
          <p:cNvSpPr txBox="1"/>
          <p:nvPr/>
        </p:nvSpPr>
        <p:spPr>
          <a:xfrm>
            <a:off x="1219320" y="2024280"/>
            <a:ext cx="12648960" cy="210312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algn="ctr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C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S1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44 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Co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ur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se 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Int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ro 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(F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all 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20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21</a:t>
            </a:r>
            <a:r>
              <a:rPr b="0" lang="en-US" sz="5400" spc="-1" strike="noStrike">
                <a:solidFill>
                  <a:srgbClr val="333399"/>
                </a:solidFill>
                <a:latin typeface="Arial"/>
                <a:ea typeface="Heiti SC Light"/>
              </a:rPr>
              <a:t>)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63" name="Picture 12" descr="SU_Seal_Blk_pos"/>
          <p:cNvPicPr/>
          <p:nvPr/>
        </p:nvPicPr>
        <p:blipFill>
          <a:blip r:embed="rId1"/>
          <a:stretch/>
        </p:blipFill>
        <p:spPr>
          <a:xfrm>
            <a:off x="228600" y="6019920"/>
            <a:ext cx="1553760" cy="1553760"/>
          </a:xfrm>
          <a:prstGeom prst="rect">
            <a:avLst/>
          </a:prstGeom>
          <a:ln w="0">
            <a:noFill/>
          </a:ln>
          <a:effectLst>
            <a:outerShdw algn="tr" blurRad="50760" dir="8100000" dist="37674" rotWithShape="0">
              <a:srgbClr val="808080">
                <a:alpha val="40000"/>
              </a:srgbClr>
            </a:outerShdw>
          </a:effectLst>
        </p:spPr>
      </p:pic>
      <p:sp>
        <p:nvSpPr>
          <p:cNvPr id="164" name="Rectangle 4"/>
          <p:cNvSpPr/>
          <p:nvPr/>
        </p:nvSpPr>
        <p:spPr>
          <a:xfrm>
            <a:off x="1905120" y="6371640"/>
            <a:ext cx="6419520" cy="84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10520" rIns="110520" tIns="55080" bIns="5508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99"/>
                </a:solidFill>
                <a:latin typeface="Calibri"/>
                <a:ea typeface="Heiti SC Light"/>
              </a:rPr>
              <a:t>Keith Winstein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Picture 3" descr=""/>
          <p:cNvPicPr/>
          <p:nvPr/>
        </p:nvPicPr>
        <p:blipFill>
          <a:blip r:embed="rId1"/>
          <a:stretch/>
        </p:blipFill>
        <p:spPr>
          <a:xfrm>
            <a:off x="1393560" y="997920"/>
            <a:ext cx="12430800" cy="7080120"/>
          </a:xfrm>
          <a:prstGeom prst="rect">
            <a:avLst/>
          </a:prstGeom>
          <a:ln w="0">
            <a:noFill/>
          </a:ln>
        </p:spPr>
      </p:pic>
      <p:sp>
        <p:nvSpPr>
          <p:cNvPr id="589" name="Title 1"/>
          <p:cNvSpPr txBox="1"/>
          <p:nvPr/>
        </p:nvSpPr>
        <p:spPr>
          <a:xfrm>
            <a:off x="267840" y="129600"/>
            <a:ext cx="13460040" cy="146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The number of Internet users in the world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TextBox 5"/>
          <p:cNvSpPr/>
          <p:nvPr/>
        </p:nvSpPr>
        <p:spPr>
          <a:xfrm>
            <a:off x="9570960" y="7776360"/>
            <a:ext cx="5030280" cy="42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>
              <a:lnSpc>
                <a:spcPct val="100000"/>
              </a:lnSpc>
            </a:pPr>
            <a:r>
              <a:rPr b="0" lang="en-US" sz="2160" spc="-1" strike="noStrike">
                <a:solidFill>
                  <a:srgbClr val="a6a6a6"/>
                </a:solidFill>
                <a:latin typeface="Arial"/>
                <a:ea typeface="Heiti SC Light"/>
              </a:rPr>
              <a:t>Source: http://www.internetlivestats.com/</a:t>
            </a:r>
            <a:endParaRPr b="0" lang="en-US" sz="2160" spc="-1" strike="noStrike">
              <a:latin typeface="Arial"/>
            </a:endParaRPr>
          </a:p>
        </p:txBody>
      </p:sp>
      <p:grpSp>
        <p:nvGrpSpPr>
          <p:cNvPr id="591" name="Group 6"/>
          <p:cNvGrpSpPr/>
          <p:nvPr/>
        </p:nvGrpSpPr>
        <p:grpSpPr>
          <a:xfrm>
            <a:off x="10392120" y="2141280"/>
            <a:ext cx="3343320" cy="1122480"/>
            <a:chOff x="10392120" y="2141280"/>
            <a:chExt cx="3343320" cy="1122480"/>
          </a:xfrm>
        </p:grpSpPr>
        <p:sp>
          <p:nvSpPr>
            <p:cNvPr id="592" name="Oval 1"/>
            <p:cNvSpPr/>
            <p:nvPr/>
          </p:nvSpPr>
          <p:spPr>
            <a:xfrm>
              <a:off x="10392120" y="2141280"/>
              <a:ext cx="918360" cy="83052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3" name="TextBox 2"/>
            <p:cNvSpPr/>
            <p:nvPr/>
          </p:nvSpPr>
          <p:spPr>
            <a:xfrm>
              <a:off x="11320200" y="2266560"/>
              <a:ext cx="2415240" cy="9972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horzOverflow="overflow" vertOverflow="overflow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3.6B people</a:t>
              </a:r>
              <a:endParaRPr b="0" lang="en-US" sz="342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25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~ 40% of world</a:t>
              </a:r>
              <a:endParaRPr b="0" lang="en-US" sz="252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5" dur="indefinite" restart="never" nodeType="tmRoot">
          <p:childTnLst>
            <p:seq>
              <p:cTn id="126" dur="indefinite" nodeType="mainSeq">
                <p:childTnLst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1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Rectangle 14"/>
          <p:cNvSpPr/>
          <p:nvPr/>
        </p:nvSpPr>
        <p:spPr>
          <a:xfrm>
            <a:off x="10383480" y="2103120"/>
            <a:ext cx="1142640" cy="1108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Freeform 16"/>
          <p:cNvSpPr/>
          <p:nvPr/>
        </p:nvSpPr>
        <p:spPr>
          <a:xfrm>
            <a:off x="10347840" y="4871160"/>
            <a:ext cx="1125000" cy="2274120"/>
          </a:xfrm>
          <a:custGeom>
            <a:avLst/>
            <a:gdLst/>
            <a:ahLst/>
            <a:rect l="l" t="t" r="r" b="b"/>
            <a:pathLst>
              <a:path w="443" h="1194">
                <a:moveTo>
                  <a:pt x="28" y="1194"/>
                </a:moveTo>
                <a:lnTo>
                  <a:pt x="443" y="1194"/>
                </a:lnTo>
                <a:lnTo>
                  <a:pt x="436" y="0"/>
                </a:lnTo>
                <a:lnTo>
                  <a:pt x="246" y="112"/>
                </a:lnTo>
                <a:lnTo>
                  <a:pt x="218" y="471"/>
                </a:lnTo>
                <a:lnTo>
                  <a:pt x="120" y="478"/>
                </a:lnTo>
                <a:lnTo>
                  <a:pt x="0" y="737"/>
                </a:lnTo>
                <a:lnTo>
                  <a:pt x="28" y="1194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6" name="Picture 2" descr="optgemap.png"/>
          <p:cNvPicPr/>
          <p:nvPr/>
        </p:nvPicPr>
        <p:blipFill>
          <a:blip r:embed="rId1"/>
          <a:stretch/>
        </p:blipFill>
        <p:spPr>
          <a:xfrm>
            <a:off x="-122040" y="0"/>
            <a:ext cx="14995800" cy="837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tle 1"/>
          <p:cNvSpPr txBox="1"/>
          <p:nvPr/>
        </p:nvSpPr>
        <p:spPr>
          <a:xfrm>
            <a:off x="1097280" y="2556360"/>
            <a:ext cx="12435480" cy="176364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How does it all work?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Title 1"/>
          <p:cNvSpPr/>
          <p:nvPr/>
        </p:nvSpPr>
        <p:spPr>
          <a:xfrm>
            <a:off x="1097280" y="3962520"/>
            <a:ext cx="12435480" cy="176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Why was it designed this way?</a:t>
            </a:r>
            <a:endParaRPr b="0" lang="en-US" sz="5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2" dur="indefinite" restart="never" nodeType="tmRoot">
          <p:childTnLst>
            <p:seq>
              <p:cTn id="133" dur="indefinite" nodeType="mainSeq">
                <p:childTnLst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 4"/>
          <p:cNvSpPr txBox="1"/>
          <p:nvPr/>
        </p:nvSpPr>
        <p:spPr>
          <a:xfrm>
            <a:off x="1096920" y="2556000"/>
            <a:ext cx="12436200" cy="17650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CS144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Subtitle 5"/>
          <p:cNvSpPr txBox="1"/>
          <p:nvPr/>
        </p:nvSpPr>
        <p:spPr>
          <a:xfrm>
            <a:off x="2193840" y="4664160"/>
            <a:ext cx="10242360" cy="210132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algn="ctr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Isn’t it really difficult….?</a:t>
            </a:r>
            <a:endParaRPr b="0" lang="en-US" sz="38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Rectangle 2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 anchor="ctr">
            <a:noAutofit/>
          </a:bodyPr>
          <a:p>
            <a:pPr marL="4752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Goals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Rectangle 3"/>
          <p:cNvSpPr txBox="1"/>
          <p:nvPr/>
        </p:nvSpPr>
        <p:spPr>
          <a:xfrm>
            <a:off x="731880" y="1920960"/>
            <a:ext cx="13166280" cy="470808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>
            <a:noAutofit/>
          </a:bodyPr>
          <a:p>
            <a:pPr marL="554400" indent="-50652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SzPct val="99000"/>
              <a:buFont typeface="Arial"/>
              <a:buAutoNum type="arabicPeriod"/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To learn </a:t>
            </a:r>
            <a:r>
              <a:rPr b="0" lang="en-US" sz="288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how</a:t>
            </a: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 the Internet works.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554400" indent="-50652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SzPct val="99000"/>
              <a:buFont typeface="Arial"/>
              <a:buAutoNum type="arabicPeriod"/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To learn </a:t>
            </a:r>
            <a:r>
              <a:rPr b="0" lang="en-US" sz="288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why</a:t>
            </a: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 the Internet was designed this way.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554400" indent="-50652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SzPct val="99000"/>
              <a:buFont typeface="Arial"/>
              <a:buAutoNum type="arabicPeriod"/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To learn </a:t>
            </a:r>
            <a:r>
              <a:rPr b="0" lang="en-US" sz="288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how to use </a:t>
            </a: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the Internet.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554400" indent="-50652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SzPct val="99000"/>
              <a:buFont typeface="Arial"/>
              <a:buAutoNum type="arabicPeriod"/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To </a:t>
            </a:r>
            <a:r>
              <a:rPr b="0" lang="en-US" sz="288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build</a:t>
            </a: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 some significant pieces of the Internet.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554400" indent="-50652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SzPct val="99000"/>
              <a:buFont typeface="Arial"/>
              <a:buAutoNum type="arabicPeriod"/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To </a:t>
            </a:r>
            <a:r>
              <a:rPr b="0" lang="en-US" sz="288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learn</a:t>
            </a: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 the underlying principles and technologies of networking.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839"/>
              </a:spcBef>
            </a:pP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47520" algn="ctr">
              <a:lnSpc>
                <a:spcPct val="9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47520" algn="ctr">
              <a:lnSpc>
                <a:spcPct val="9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779040" indent="-731160" algn="ctr">
              <a:lnSpc>
                <a:spcPct val="9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03" name="TextBox 1"/>
          <p:cNvSpPr/>
          <p:nvPr/>
        </p:nvSpPr>
        <p:spPr>
          <a:xfrm>
            <a:off x="7086600" y="7543800"/>
            <a:ext cx="184320" cy="61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8" dur="indefinite" restart="never" nodeType="tmRoot">
          <p:childTnLst>
            <p:seq>
              <p:cTn id="139" dur="indefinite" nodeType="mainSeq">
                <p:childTnLst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Rectangle 2"/>
          <p:cNvSpPr txBox="1"/>
          <p:nvPr/>
        </p:nvSpPr>
        <p:spPr>
          <a:xfrm>
            <a:off x="731880" y="-30492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 anchor="ctr">
            <a:noAutofit/>
          </a:bodyPr>
          <a:p>
            <a:pPr marL="4752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Class overview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Rectangle 3"/>
          <p:cNvSpPr txBox="1"/>
          <p:nvPr/>
        </p:nvSpPr>
        <p:spPr>
          <a:xfrm>
            <a:off x="735840" y="1219320"/>
            <a:ext cx="13166280" cy="630828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>
            <a:noAutofit/>
          </a:bodyPr>
          <a:p>
            <a:pPr marL="459000" indent="-411120">
              <a:lnSpc>
                <a:spcPct val="11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CS144 is a fast-paced lab class.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1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1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Each week has TWO lectures and ONE lab session. Lectures </a:t>
            </a:r>
            <a:r>
              <a:rPr b="1" i="1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generally</a:t>
            </a: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 end at 3 p.m.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1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1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The is divided into week-long units, devoted to a particular topic. 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iti SC Light"/>
              </a:rPr>
              <a:t>e.g. the 1</a:t>
            </a:r>
            <a:r>
              <a:rPr b="0" lang="en-US" sz="2400" spc="-1" strike="noStrike" baseline="30000">
                <a:solidFill>
                  <a:srgbClr val="000000"/>
                </a:solidFill>
                <a:latin typeface="Arial"/>
                <a:ea typeface="Heiti SC Light"/>
              </a:rPr>
              <a:t>st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iti SC Light"/>
              </a:rPr>
              <a:t> week is about Basic Principles, then (2) Transport, (3) Packet Switching, (4) Congestion Control, (5) Routing, (6) Lower Layers, (7) Applications, ...</a:t>
            </a: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1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1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There is ONE BIG LAB ASSIGNMENT (“you build most of the Internet”) with 8 “checkpoints,” #0 through #7.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1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itle 1"/>
          <p:cNvSpPr txBox="1"/>
          <p:nvPr/>
        </p:nvSpPr>
        <p:spPr>
          <a:xfrm>
            <a:off x="731880" y="108000"/>
            <a:ext cx="719244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Laptops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Content Placeholder 2"/>
          <p:cNvSpPr txBox="1"/>
          <p:nvPr/>
        </p:nvSpPr>
        <p:spPr>
          <a:xfrm>
            <a:off x="731880" y="1920960"/>
            <a:ext cx="7497000" cy="63082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4000" spc="-1" strike="noStrike">
                <a:solidFill>
                  <a:srgbClr val="333399"/>
                </a:solidFill>
                <a:latin typeface="Arial"/>
                <a:ea typeface="Heiti SC Light"/>
              </a:rPr>
              <a:t>We discourage laptop use in class, especially use that will distract others behind you.</a:t>
            </a:r>
            <a:endParaRPr b="0" lang="en-US" sz="4000" spc="-1" strike="noStrike">
              <a:solidFill>
                <a:srgbClr val="333399"/>
              </a:solidFill>
              <a:latin typeface="Arial"/>
            </a:endParaRPr>
          </a:p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4000" spc="-1" strike="noStrike">
                <a:solidFill>
                  <a:srgbClr val="333399"/>
                </a:solidFill>
                <a:latin typeface="Arial"/>
                <a:ea typeface="Heiti SC Light"/>
              </a:rPr>
              <a:t>Except for specific in-class exercises (we will ask you to bring your laptop).</a:t>
            </a:r>
            <a:endParaRPr b="0" lang="en-US" sz="4000" spc="-1" strike="noStrike">
              <a:solidFill>
                <a:srgbClr val="333399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839"/>
              </a:spcBef>
            </a:pPr>
            <a:endParaRPr b="0" lang="en-US" sz="400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4000" spc="-1" strike="noStrike">
              <a:solidFill>
                <a:srgbClr val="333399"/>
              </a:solidFill>
              <a:latin typeface="Arial"/>
            </a:endParaRPr>
          </a:p>
        </p:txBody>
      </p:sp>
      <p:pic>
        <p:nvPicPr>
          <p:cNvPr id="608" name="Picture 4" descr=""/>
          <p:cNvPicPr/>
          <p:nvPr/>
        </p:nvPicPr>
        <p:blipFill>
          <a:blip r:embed="rId1"/>
          <a:stretch/>
        </p:blipFill>
        <p:spPr>
          <a:xfrm>
            <a:off x="8229240" y="1920960"/>
            <a:ext cx="6171120" cy="411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Rectangle 2"/>
          <p:cNvSpPr txBox="1"/>
          <p:nvPr/>
        </p:nvSpPr>
        <p:spPr>
          <a:xfrm>
            <a:off x="2378160" y="-274680"/>
            <a:ext cx="9873720" cy="181080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 anchor="ctr">
            <a:noAutofit/>
          </a:bodyPr>
          <a:p>
            <a:pPr marL="4752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How we calculate your grade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Rectangle 3"/>
          <p:cNvSpPr txBox="1"/>
          <p:nvPr/>
        </p:nvSpPr>
        <p:spPr>
          <a:xfrm>
            <a:off x="2378160" y="1143000"/>
            <a:ext cx="10148400" cy="630828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>
            <a:noAutofit/>
          </a:bodyPr>
          <a:p>
            <a:pPr marL="664920" indent="-61704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Font typeface="Arial"/>
              <a:buAutoNum type="arabicPeriod"/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Participation/lecture 15</a:t>
            </a:r>
            <a:r>
              <a:rPr b="0" lang="en-US" sz="3359" spc="-1" strike="noStrike">
                <a:solidFill>
                  <a:srgbClr val="ff0000"/>
                </a:solidFill>
                <a:latin typeface="Arial"/>
                <a:ea typeface="Heiti SC Light"/>
              </a:rPr>
              <a:t>%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Heiti SC Light"/>
              </a:rPr>
              <a:t>Helping others on Ed or in the lab sessions</a:t>
            </a:r>
            <a:endParaRPr b="0" lang="en-US" sz="180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Heiti SC Light"/>
              </a:rPr>
              <a:t>In-lecture exercises and occasional quizzes</a:t>
            </a:r>
            <a:endParaRPr b="0" lang="en-US" sz="180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Heiti SC Light"/>
              </a:rPr>
              <a:t>Good questions in lecture</a:t>
            </a:r>
            <a:br/>
            <a:r>
              <a:rPr b="0" lang="en-US" sz="3359" spc="-1" strike="noStrike">
                <a:solidFill>
                  <a:srgbClr val="ff0000"/>
                </a:solidFill>
                <a:latin typeface="Arial"/>
              </a:rPr>
              <a:t> 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marL="664920" indent="-61704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Font typeface="Arial"/>
              <a:buAutoNum type="arabicPeriod"/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The lab 45</a:t>
            </a:r>
            <a:r>
              <a:rPr b="0" lang="en-US" sz="3359" spc="-1" strike="noStrike">
                <a:solidFill>
                  <a:srgbClr val="ff0000"/>
                </a:solidFill>
                <a:latin typeface="Arial"/>
                <a:ea typeface="Heiti SC Light"/>
              </a:rPr>
              <a:t>%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Heiti SC Light"/>
              </a:rPr>
              <a:t>Correctness (as of end of class): 36%</a:t>
            </a:r>
            <a:endParaRPr b="0" lang="en-US" sz="180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Heiti SC Light"/>
              </a:rPr>
              <a:t>Checkpoints 0-7 subjective grades: 9%</a:t>
            </a:r>
            <a:endParaRPr b="0" lang="en-US" sz="1800" spc="-1" strike="noStrike">
              <a:solidFill>
                <a:srgbClr val="333399"/>
              </a:solidFill>
              <a:latin typeface="Arial"/>
            </a:endParaRPr>
          </a:p>
          <a:p>
            <a:pPr marL="535320" indent="150480">
              <a:lnSpc>
                <a:spcPct val="90000"/>
              </a:lnSpc>
              <a:spcBef>
                <a:spcPts val="720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333399"/>
              </a:solidFill>
              <a:latin typeface="Arial"/>
            </a:endParaRPr>
          </a:p>
          <a:p>
            <a:pPr marL="664920" indent="-61704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Quizzes &amp; Exams </a:t>
            </a:r>
            <a:r>
              <a:rPr b="0" lang="en-US" sz="3359" spc="-1" strike="noStrike">
                <a:solidFill>
                  <a:srgbClr val="ff0000"/>
                </a:solidFill>
                <a:latin typeface="Arial"/>
                <a:ea typeface="Heiti SC Light"/>
              </a:rPr>
              <a:t>40%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tabLst>
                <a:tab algn="l" pos="0"/>
              </a:tabLst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Midterm (Nov. 3): 20</a:t>
            </a:r>
            <a:r>
              <a:rPr b="0" lang="en-US" sz="2880" spc="-1" strike="noStrike">
                <a:solidFill>
                  <a:srgbClr val="ff0000"/>
                </a:solidFill>
                <a:latin typeface="Arial"/>
                <a:ea typeface="Heiti SC Light"/>
              </a:rPr>
              <a:t>%</a:t>
            </a: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 (~50mins, in-class)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tabLst>
                <a:tab algn="l" pos="0"/>
              </a:tabLst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Final: 20</a:t>
            </a:r>
            <a:r>
              <a:rPr b="0" lang="en-US" sz="2880" spc="-1" strike="noStrike">
                <a:solidFill>
                  <a:srgbClr val="ff0000"/>
                </a:solidFill>
                <a:latin typeface="Arial"/>
                <a:ea typeface="Heiti SC Light"/>
              </a:rPr>
              <a:t>%</a:t>
            </a: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 (~120mins, in scheduled slot) 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tabLst>
                <a:tab algn="l" pos="0"/>
              </a:tabLst>
            </a:pP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tabLst>
                <a:tab algn="l" pos="0"/>
              </a:tabLst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Q: “What does it take to earn an A?”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685800">
              <a:lnSpc>
                <a:spcPct val="90000"/>
              </a:lnSpc>
              <a:spcBef>
                <a:spcPts val="720"/>
              </a:spcBef>
              <a:tabLst>
                <a:tab algn="l" pos="0"/>
              </a:tabLst>
            </a:pP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 2"/>
          <p:cNvSpPr txBox="1"/>
          <p:nvPr/>
        </p:nvSpPr>
        <p:spPr>
          <a:xfrm>
            <a:off x="2378160" y="-274680"/>
            <a:ext cx="9873720" cy="181080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 anchor="ctr">
            <a:noAutofit/>
          </a:bodyPr>
          <a:p>
            <a:pPr marL="4752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How we calculate your grade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Rectangle 3"/>
          <p:cNvSpPr txBox="1"/>
          <p:nvPr/>
        </p:nvSpPr>
        <p:spPr>
          <a:xfrm>
            <a:off x="2378160" y="1940040"/>
            <a:ext cx="10148400" cy="630828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>
            <a:noAutofit/>
          </a:bodyPr>
          <a:p>
            <a:pPr marL="47520">
              <a:lnSpc>
                <a:spcPct val="9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 marL="664920" indent="-61704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Programming assignments </a:t>
            </a:r>
            <a:r>
              <a:rPr b="0" lang="en-US" sz="3359" spc="-1" strike="noStrike">
                <a:solidFill>
                  <a:srgbClr val="ff0000"/>
                </a:solidFill>
                <a:latin typeface="Arial"/>
                <a:ea typeface="Heiti SC Light"/>
              </a:rPr>
              <a:t>50%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marL="535320" indent="150480">
              <a:lnSpc>
                <a:spcPct val="90000"/>
              </a:lnSpc>
              <a:spcBef>
                <a:spcPts val="720"/>
              </a:spcBef>
              <a:tabLst>
                <a:tab algn="l" pos="0"/>
              </a:tabLst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8 Labs (</a:t>
            </a:r>
            <a:r>
              <a:rPr b="0" lang="en-US" sz="2880" spc="-1" strike="noStrike">
                <a:solidFill>
                  <a:srgbClr val="ff0000"/>
                </a:solidFill>
                <a:latin typeface="Arial"/>
                <a:ea typeface="Heiti SC Light"/>
              </a:rPr>
              <a:t>5%</a:t>
            </a: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 or </a:t>
            </a:r>
            <a:r>
              <a:rPr b="0" lang="en-US" sz="2880" spc="-1" strike="noStrike">
                <a:solidFill>
                  <a:srgbClr val="ff0000"/>
                </a:solidFill>
                <a:latin typeface="Arial"/>
                <a:ea typeface="Heiti SC Light"/>
              </a:rPr>
              <a:t>10%</a:t>
            </a: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 each)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535320" indent="150480">
              <a:lnSpc>
                <a:spcPct val="90000"/>
              </a:lnSpc>
              <a:spcBef>
                <a:spcPts val="720"/>
              </a:spcBef>
              <a:tabLst>
                <a:tab algn="l" pos="0"/>
              </a:tabLst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Get started!!!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664920" indent="-617040">
              <a:lnSpc>
                <a:spcPct val="90000"/>
              </a:lnSpc>
              <a:spcBef>
                <a:spcPts val="839"/>
              </a:spcBef>
              <a:buClr>
                <a:srgbClr val="333399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3359" spc="-1" strike="noStrike">
                <a:solidFill>
                  <a:srgbClr val="333399"/>
                </a:solidFill>
                <a:latin typeface="Arial"/>
                <a:ea typeface="Heiti SC Light"/>
              </a:rPr>
              <a:t>Quizzes &amp; Exams </a:t>
            </a:r>
            <a:r>
              <a:rPr b="0" lang="en-US" sz="3359" spc="-1" strike="noStrike">
                <a:solidFill>
                  <a:srgbClr val="ff0000"/>
                </a:solidFill>
                <a:latin typeface="Arial"/>
                <a:ea typeface="Heiti SC Light"/>
              </a:rPr>
              <a:t>50%</a:t>
            </a:r>
            <a:endParaRPr b="0" lang="en-US" sz="3359" spc="-1" strike="noStrike">
              <a:solidFill>
                <a:srgbClr val="333399"/>
              </a:solidFill>
              <a:latin typeface="Arial"/>
            </a:endParaRPr>
          </a:p>
          <a:p>
            <a:pPr marL="685800">
              <a:lnSpc>
                <a:spcPct val="90000"/>
              </a:lnSpc>
              <a:spcBef>
                <a:spcPts val="720"/>
              </a:spcBef>
              <a:tabLst>
                <a:tab algn="l" pos="0"/>
              </a:tabLst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End-of-unit quizzes </a:t>
            </a:r>
            <a:r>
              <a:rPr b="0" lang="en-US" sz="2880" spc="-1" strike="noStrike">
                <a:solidFill>
                  <a:srgbClr val="ff0000"/>
                </a:solidFill>
                <a:latin typeface="Arial"/>
                <a:ea typeface="Heiti SC Light"/>
              </a:rPr>
              <a:t>10%</a:t>
            </a: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 </a:t>
            </a:r>
            <a:br/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	</a:t>
            </a: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  (online quiz in video weeks)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685800">
              <a:lnSpc>
                <a:spcPct val="90000"/>
              </a:lnSpc>
              <a:spcBef>
                <a:spcPts val="720"/>
              </a:spcBef>
              <a:tabLst>
                <a:tab algn="l" pos="0"/>
              </a:tabLst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Midterm: </a:t>
            </a:r>
            <a:r>
              <a:rPr b="0" lang="en-US" sz="2880" spc="-1" strike="noStrike">
                <a:solidFill>
                  <a:srgbClr val="ff0000"/>
                </a:solidFill>
                <a:latin typeface="Arial"/>
                <a:ea typeface="Heiti SC Light"/>
              </a:rPr>
              <a:t>20%</a:t>
            </a: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 (50mins)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685800">
              <a:lnSpc>
                <a:spcPct val="90000"/>
              </a:lnSpc>
              <a:spcBef>
                <a:spcPts val="720"/>
              </a:spcBef>
              <a:tabLst>
                <a:tab algn="l" pos="0"/>
              </a:tabLst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Final: </a:t>
            </a:r>
            <a:r>
              <a:rPr b="0" lang="en-US" sz="2880" spc="-1" strike="noStrike">
                <a:solidFill>
                  <a:srgbClr val="ff0000"/>
                </a:solidFill>
                <a:latin typeface="Arial"/>
                <a:ea typeface="Heiti SC Light"/>
              </a:rPr>
              <a:t>20%</a:t>
            </a: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 (50mins) 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itle 1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Exam Policy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Content Placeholder 2"/>
          <p:cNvSpPr txBox="1"/>
          <p:nvPr/>
        </p:nvSpPr>
        <p:spPr>
          <a:xfrm>
            <a:off x="731880" y="1920960"/>
            <a:ext cx="13166280" cy="63082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Exams are closed-book, closed-note, closed-laptop etc.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But you may bring 2 double-sided sheets of 8.5” x 11” paper of your own design to the Midterm and Final.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15" name="Slide Number Placeholder 3"/>
          <p:cNvSpPr txBox="1"/>
          <p:nvPr/>
        </p:nvSpPr>
        <p:spPr>
          <a:xfrm>
            <a:off x="13898520" y="7756560"/>
            <a:ext cx="545760" cy="3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DCDABED6-40AC-4354-B929-0C69A928A159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1"/>
          <p:cNvSpPr txBox="1"/>
          <p:nvPr/>
        </p:nvSpPr>
        <p:spPr>
          <a:xfrm>
            <a:off x="13898520" y="7756560"/>
            <a:ext cx="545760" cy="3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4427E694-C088-477A-88F2-F9BA8CEC4E8A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  <p:pic>
        <p:nvPicPr>
          <p:cNvPr id="166" name="Picture 2" descr="Serhat Arslan"/>
          <p:cNvPicPr/>
          <p:nvPr/>
        </p:nvPicPr>
        <p:blipFill>
          <a:blip r:embed="rId1"/>
          <a:stretch/>
        </p:blipFill>
        <p:spPr>
          <a:xfrm>
            <a:off x="1600200" y="4407480"/>
            <a:ext cx="2416320" cy="312372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4" descr="A4 Machine Learning"/>
          <p:cNvPicPr/>
          <p:nvPr/>
        </p:nvPicPr>
        <p:blipFill>
          <a:blip r:embed="rId2"/>
          <a:stretch/>
        </p:blipFill>
        <p:spPr>
          <a:xfrm>
            <a:off x="1600200" y="876240"/>
            <a:ext cx="2742840" cy="274284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6" descr="CS106B Meet the teaching team"/>
          <p:cNvPicPr/>
          <p:nvPr/>
        </p:nvPicPr>
        <p:blipFill>
          <a:blip r:embed="rId3"/>
          <a:srcRect l="-6822" t="765" r="32070" b="-765"/>
          <a:stretch/>
        </p:blipFill>
        <p:spPr>
          <a:xfrm>
            <a:off x="7363800" y="4407480"/>
            <a:ext cx="2416320" cy="312372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10" descr="40+ &quot;Toby Bell&quot; profiles | LinkedIn"/>
          <p:cNvPicPr/>
          <p:nvPr/>
        </p:nvPicPr>
        <p:blipFill>
          <a:blip r:embed="rId4"/>
          <a:stretch/>
        </p:blipFill>
        <p:spPr>
          <a:xfrm>
            <a:off x="4259520" y="4431600"/>
            <a:ext cx="3099600" cy="3099600"/>
          </a:xfrm>
          <a:prstGeom prst="rect">
            <a:avLst/>
          </a:prstGeom>
          <a:ln w="0">
            <a:noFill/>
          </a:ln>
        </p:spPr>
      </p:pic>
      <p:sp>
        <p:nvSpPr>
          <p:cNvPr id="170" name="TextBox 2"/>
          <p:cNvSpPr/>
          <p:nvPr/>
        </p:nvSpPr>
        <p:spPr>
          <a:xfrm>
            <a:off x="1708920" y="3619440"/>
            <a:ext cx="2505240" cy="60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Arial"/>
                <a:ea typeface="Heiti SC Light"/>
              </a:rPr>
              <a:t>Nick Hirning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171" name="TextBox 3"/>
          <p:cNvSpPr/>
          <p:nvPr/>
        </p:nvSpPr>
        <p:spPr>
          <a:xfrm flipH="1">
            <a:off x="1371600" y="7507800"/>
            <a:ext cx="3099600" cy="60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Arial"/>
                <a:ea typeface="Heiti SC Light"/>
              </a:rPr>
              <a:t>Serhat Arslan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172" name="TextBox 9"/>
          <p:cNvSpPr/>
          <p:nvPr/>
        </p:nvSpPr>
        <p:spPr>
          <a:xfrm flipH="1">
            <a:off x="4791240" y="7517880"/>
            <a:ext cx="3099600" cy="60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Arial"/>
                <a:ea typeface="Heiti SC Light"/>
              </a:rPr>
              <a:t>Toby Bell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173" name="TextBox 10"/>
          <p:cNvSpPr/>
          <p:nvPr/>
        </p:nvSpPr>
        <p:spPr>
          <a:xfrm flipH="1">
            <a:off x="7486920" y="7531920"/>
            <a:ext cx="2442960" cy="60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Arial"/>
                <a:ea typeface="Heiti SC Light"/>
              </a:rPr>
              <a:t>Richard Lin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174" name="TextBox 11"/>
          <p:cNvSpPr/>
          <p:nvPr/>
        </p:nvSpPr>
        <p:spPr>
          <a:xfrm flipH="1">
            <a:off x="10310400" y="7507800"/>
            <a:ext cx="2566440" cy="60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Arial"/>
                <a:ea typeface="Heiti SC Light"/>
              </a:rPr>
              <a:t>Anna Zeng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175" name="TextBox 4"/>
          <p:cNvSpPr/>
          <p:nvPr/>
        </p:nvSpPr>
        <p:spPr>
          <a:xfrm>
            <a:off x="5943600" y="876240"/>
            <a:ext cx="7086240" cy="10047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Arial"/>
                <a:ea typeface="Heiti SC Light"/>
              </a:rPr>
              <a:t>Teaching Assistants</a:t>
            </a:r>
            <a:endParaRPr b="0" lang="en-US" sz="6000" spc="-1" strike="noStrike">
              <a:latin typeface="Arial"/>
            </a:endParaRPr>
          </a:p>
        </p:txBody>
      </p:sp>
      <p:sp>
        <p:nvSpPr>
          <p:cNvPr id="176" name="Rectangle 5"/>
          <p:cNvSpPr/>
          <p:nvPr/>
        </p:nvSpPr>
        <p:spPr>
          <a:xfrm>
            <a:off x="2142720" y="353160"/>
            <a:ext cx="155736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Heiti SC Light"/>
              </a:rPr>
              <a:t>Head TA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77" name="Picture 12" descr="A person smiling for the camera&#10;&#10;Description automatically generated"/>
          <p:cNvPicPr/>
          <p:nvPr/>
        </p:nvPicPr>
        <p:blipFill>
          <a:blip r:embed="rId5"/>
          <a:stretch/>
        </p:blipFill>
        <p:spPr>
          <a:xfrm>
            <a:off x="10053360" y="4456440"/>
            <a:ext cx="2672280" cy="308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itle 1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COVID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Content Placeholder 2"/>
          <p:cNvSpPr txBox="1"/>
          <p:nvPr/>
        </p:nvSpPr>
        <p:spPr>
          <a:xfrm>
            <a:off x="731880" y="1920960"/>
            <a:ext cx="13166280" cy="63082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This quarter may </a:t>
            </a:r>
            <a:r>
              <a:rPr b="0" lang="en-US" sz="3840" spc="-1" strike="sngStrike">
                <a:solidFill>
                  <a:srgbClr val="333399"/>
                </a:solidFill>
                <a:latin typeface="Arial"/>
                <a:ea typeface="Heiti SC Light"/>
              </a:rPr>
              <a:t>suck</a:t>
            </a: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 present lousy circumstances. :-(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My job is to help you learn. I really want that to happen.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We’re going to have to react to curveballs and we will do our best.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If you have to quarantine, we will be there for you (online) to help you avoid falling behind.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18" name="Slide Number Placeholder 3"/>
          <p:cNvSpPr txBox="1"/>
          <p:nvPr/>
        </p:nvSpPr>
        <p:spPr>
          <a:xfrm>
            <a:off x="13898520" y="7756560"/>
            <a:ext cx="545760" cy="3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8BF4A243-5286-4E15-9546-77860DFB8A71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itle 1"/>
          <p:cNvSpPr txBox="1"/>
          <p:nvPr/>
        </p:nvSpPr>
        <p:spPr>
          <a:xfrm>
            <a:off x="2378160" y="108000"/>
            <a:ext cx="667332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Lab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Content Placeholder 2"/>
          <p:cNvSpPr txBox="1"/>
          <p:nvPr/>
        </p:nvSpPr>
        <p:spPr>
          <a:xfrm>
            <a:off x="914400" y="1371600"/>
            <a:ext cx="13166280" cy="63082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Programming is in modern C++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CS110 is a </a:t>
            </a:r>
            <a:r>
              <a:rPr b="0" lang="en-US" sz="384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prerequisite</a:t>
            </a: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.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You really want to go to the lab sessions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… </a:t>
            </a: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and have started the lab before you go.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Late policy: 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lvl="1" marL="878040" indent="-411120">
              <a:lnSpc>
                <a:spcPct val="100000"/>
              </a:lnSpc>
              <a:spcBef>
                <a:spcPts val="83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340" spc="-1" strike="noStrike">
                <a:solidFill>
                  <a:srgbClr val="000000"/>
                </a:solidFill>
                <a:latin typeface="Arial"/>
                <a:ea typeface="Heiti SC Light"/>
              </a:rPr>
              <a:t>Final correctness deadline is end of term (but </a:t>
            </a:r>
            <a:r>
              <a:rPr b="1" lang="en-US" sz="3340" spc="-1" strike="noStrike">
                <a:solidFill>
                  <a:srgbClr val="000000"/>
                </a:solidFill>
                <a:latin typeface="Arial"/>
                <a:ea typeface="Heiti SC Light"/>
              </a:rPr>
              <a:t>don’t wait</a:t>
            </a:r>
            <a:r>
              <a:rPr b="0" lang="en-US" sz="3340" spc="-1" strike="noStrike">
                <a:solidFill>
                  <a:srgbClr val="000000"/>
                </a:solidFill>
                <a:latin typeface="Arial"/>
                <a:ea typeface="Heiti SC Light"/>
              </a:rPr>
              <a:t>)</a:t>
            </a:r>
            <a:endParaRPr b="0" lang="en-US" sz="3340" spc="-1" strike="noStrike">
              <a:solidFill>
                <a:srgbClr val="333399"/>
              </a:solidFill>
              <a:latin typeface="Arial"/>
            </a:endParaRPr>
          </a:p>
          <a:p>
            <a:pPr lvl="1" marL="878040" indent="-411120">
              <a:lnSpc>
                <a:spcPct val="100000"/>
              </a:lnSpc>
              <a:spcBef>
                <a:spcPts val="83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340" spc="-1" strike="noStrike">
                <a:solidFill>
                  <a:srgbClr val="000000"/>
                </a:solidFill>
                <a:latin typeface="Arial"/>
                <a:ea typeface="Heiti SC Light"/>
              </a:rPr>
              <a:t>Checkpoint deadline each week (first one: next Tuesday)</a:t>
            </a:r>
            <a:endParaRPr b="0" lang="en-US" sz="3340" spc="-1" strike="noStrike">
              <a:solidFill>
                <a:srgbClr val="333399"/>
              </a:solidFill>
              <a:latin typeface="Arial"/>
            </a:endParaRPr>
          </a:p>
          <a:p>
            <a:pPr lvl="1" marL="878040" indent="-411120">
              <a:lnSpc>
                <a:spcPct val="100000"/>
              </a:lnSpc>
              <a:spcBef>
                <a:spcPts val="83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340" spc="-1" strike="noStrike">
                <a:solidFill>
                  <a:srgbClr val="000000"/>
                </a:solidFill>
                <a:latin typeface="Arial"/>
                <a:ea typeface="Heiti SC Light"/>
              </a:rPr>
              <a:t>To receive a subjective/style grade </a:t>
            </a:r>
            <a:r>
              <a:rPr b="1" lang="en-US" sz="3340" spc="-1" strike="noStrike">
                <a:solidFill>
                  <a:srgbClr val="000000"/>
                </a:solidFill>
                <a:latin typeface="Arial"/>
                <a:ea typeface="Heiti SC Light"/>
              </a:rPr>
              <a:t>and feedback</a:t>
            </a:r>
            <a:r>
              <a:rPr b="0" lang="en-US" sz="3340" spc="-1" strike="noStrike">
                <a:solidFill>
                  <a:srgbClr val="000000"/>
                </a:solidFill>
                <a:latin typeface="Arial"/>
                <a:ea typeface="Heiti SC Light"/>
              </a:rPr>
              <a:t>, need to submit checkpoint by deadline. This is for the CAs’ sanity.</a:t>
            </a:r>
            <a:endParaRPr b="0" lang="en-US" sz="3340" spc="-1" strike="noStrike">
              <a:solidFill>
                <a:srgbClr val="333399"/>
              </a:solidFill>
              <a:latin typeface="Arial"/>
            </a:endParaRPr>
          </a:p>
          <a:p>
            <a:pPr lvl="1" marL="878040" indent="-411120">
              <a:lnSpc>
                <a:spcPct val="100000"/>
              </a:lnSpc>
              <a:spcBef>
                <a:spcPts val="83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340" spc="-1" strike="noStrike">
                <a:solidFill>
                  <a:srgbClr val="000000"/>
                </a:solidFill>
                <a:latin typeface="Arial"/>
                <a:ea typeface="Heiti SC Light"/>
              </a:rPr>
              <a:t>You can submit any checkpoint up to 2 days late, with subjective grade capped at 67%.</a:t>
            </a:r>
            <a:endParaRPr b="0" lang="en-US" sz="334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21" name="Slide Number Placeholder 3"/>
          <p:cNvSpPr txBox="1"/>
          <p:nvPr/>
        </p:nvSpPr>
        <p:spPr>
          <a:xfrm>
            <a:off x="13898520" y="7756560"/>
            <a:ext cx="545760" cy="3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F2DA3F13-4845-487D-BB32-2CEA39F4F546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 1"/>
          <p:cNvSpPr txBox="1"/>
          <p:nvPr/>
        </p:nvSpPr>
        <p:spPr>
          <a:xfrm>
            <a:off x="1370880" y="153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800" spc="-1" strike="noStrike">
                <a:solidFill>
                  <a:srgbClr val="000000"/>
                </a:solidFill>
                <a:latin typeface="Arial"/>
                <a:ea typeface="Heiti SC Light"/>
              </a:rPr>
              <a:t>Win Certificates!!!</a:t>
            </a:r>
            <a:endParaRPr b="0" lang="en-US" sz="8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Content Placeholder 2"/>
          <p:cNvSpPr txBox="1"/>
          <p:nvPr/>
        </p:nvSpPr>
        <p:spPr>
          <a:xfrm>
            <a:off x="2971800" y="3079800"/>
            <a:ext cx="13166280" cy="63082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00" spc="-1" strike="noStrike">
                <a:solidFill>
                  <a:srgbClr val="333399"/>
                </a:solidFill>
                <a:latin typeface="Arial"/>
                <a:ea typeface="Heiti SC Light"/>
              </a:rPr>
              <a:t>For each Lab:</a:t>
            </a: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 lvl="1" marL="1209600" indent="-742680">
              <a:lnSpc>
                <a:spcPct val="100000"/>
              </a:lnSpc>
              <a:spcBef>
                <a:spcPts val="726"/>
              </a:spcBef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Arial"/>
                <a:ea typeface="Heiti SC Light"/>
              </a:rPr>
              <a:t>Certificate for BEST submission, </a:t>
            </a:r>
            <a:endParaRPr b="0" lang="en-US" sz="3300" spc="-1" strike="noStrike">
              <a:solidFill>
                <a:srgbClr val="333399"/>
              </a:solidFill>
              <a:latin typeface="Arial"/>
            </a:endParaRPr>
          </a:p>
          <a:p>
            <a:pPr lvl="1" marL="1209600" indent="-742680">
              <a:lnSpc>
                <a:spcPct val="100000"/>
              </a:lnSpc>
              <a:spcBef>
                <a:spcPts val="726"/>
              </a:spcBef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Arial"/>
                <a:ea typeface="Heiti SC Light"/>
              </a:rPr>
              <a:t>Certificate for FIRST CORRECT submission.</a:t>
            </a:r>
            <a:endParaRPr b="0" lang="en-US" sz="330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3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24" name="Slide Number Placeholder 3"/>
          <p:cNvSpPr txBox="1"/>
          <p:nvPr/>
        </p:nvSpPr>
        <p:spPr>
          <a:xfrm>
            <a:off x="13898520" y="7756560"/>
            <a:ext cx="545760" cy="3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F5F1FC3F-E04A-450F-9AF1-C34B02645774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  <p:grpSp>
        <p:nvGrpSpPr>
          <p:cNvPr id="625" name="Group 7"/>
          <p:cNvGrpSpPr/>
          <p:nvPr/>
        </p:nvGrpSpPr>
        <p:grpSpPr>
          <a:xfrm>
            <a:off x="92880" y="-152280"/>
            <a:ext cx="3564360" cy="2971440"/>
            <a:chOff x="92880" y="-152280"/>
            <a:chExt cx="3564360" cy="2971440"/>
          </a:xfrm>
        </p:grpSpPr>
        <p:pic>
          <p:nvPicPr>
            <p:cNvPr id="626" name="Picture 5" descr=""/>
            <p:cNvPicPr/>
            <p:nvPr/>
          </p:nvPicPr>
          <p:blipFill>
            <a:blip r:embed="rId1"/>
            <a:stretch/>
          </p:blipFill>
          <p:spPr>
            <a:xfrm>
              <a:off x="92880" y="-152280"/>
              <a:ext cx="3564360" cy="297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7" name="TextBox 6"/>
            <p:cNvSpPr/>
            <p:nvPr/>
          </p:nvSpPr>
          <p:spPr>
            <a:xfrm>
              <a:off x="1066680" y="1768320"/>
              <a:ext cx="1616760" cy="33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Your name here</a:t>
              </a:r>
              <a:endParaRPr b="0" lang="en-US" sz="1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itle 1"/>
          <p:cNvSpPr txBox="1"/>
          <p:nvPr/>
        </p:nvSpPr>
        <p:spPr>
          <a:xfrm>
            <a:off x="1096920" y="92160"/>
            <a:ext cx="9875520" cy="18108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Workload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9" name="Picture 4" descr=""/>
          <p:cNvPicPr/>
          <p:nvPr/>
        </p:nvPicPr>
        <p:blipFill>
          <a:blip r:embed="rId1"/>
          <a:stretch/>
        </p:blipFill>
        <p:spPr>
          <a:xfrm>
            <a:off x="8961480" y="0"/>
            <a:ext cx="3839760" cy="3419280"/>
          </a:xfrm>
          <a:prstGeom prst="rect">
            <a:avLst/>
          </a:prstGeom>
          <a:ln w="0">
            <a:noFill/>
          </a:ln>
        </p:spPr>
      </p:pic>
      <p:sp>
        <p:nvSpPr>
          <p:cNvPr id="630" name="Content Placeholder 2"/>
          <p:cNvSpPr txBox="1"/>
          <p:nvPr/>
        </p:nvSpPr>
        <p:spPr>
          <a:xfrm>
            <a:off x="1828800" y="3200400"/>
            <a:ext cx="11430000" cy="548604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This is a 4-unit workload, which </a:t>
            </a:r>
            <a:br/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means a workload of about 12hrs/week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Our estimate based on previous years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lvl="1" marL="1305000" indent="-47988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Class time: 3hrs/week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lvl="1" marL="1305000" indent="-47988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Labs: Avg 6hrs/week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1500" spc="-1" strike="noStrike">
                <a:solidFill>
                  <a:srgbClr val="000000"/>
                </a:solidFill>
                <a:latin typeface="Arial"/>
                <a:ea typeface="Heiti SC Light"/>
              </a:rPr>
              <a:t>wide variance between checkpoints and between students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1500" spc="-1" strike="noStrike">
                <a:solidFill>
                  <a:srgbClr val="000000"/>
                </a:solidFill>
                <a:latin typeface="Arial"/>
                <a:ea typeface="Heiti SC Light"/>
              </a:rPr>
              <a:t>read the whole checkpoint BEFORE coding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1305000" indent="-47988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en-US" sz="2880" spc="-1" strike="noStrike">
                <a:solidFill>
                  <a:srgbClr val="000000"/>
                </a:solidFill>
                <a:latin typeface="Arial"/>
                <a:ea typeface="Heiti SC Light"/>
              </a:rPr>
              <a:t>Average overall ~12hrs/week</a:t>
            </a:r>
            <a:r>
              <a:rPr b="0" lang="en-US" sz="3840" spc="-1" strike="noStrike">
                <a:solidFill>
                  <a:srgbClr val="000000"/>
                </a:solidFill>
                <a:latin typeface="Arial"/>
                <a:ea typeface="Heiti SC Light"/>
              </a:rPr>
              <a:t> 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Rectangle 2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 anchor="ctr">
            <a:noAutofit/>
          </a:bodyPr>
          <a:p>
            <a:pPr marL="4752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Contact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Rectangle 3"/>
          <p:cNvSpPr txBox="1"/>
          <p:nvPr/>
        </p:nvSpPr>
        <p:spPr>
          <a:xfrm>
            <a:off x="731880" y="1920960"/>
            <a:ext cx="13166280" cy="6308280"/>
          </a:xfrm>
          <a:prstGeom prst="rect">
            <a:avLst/>
          </a:prstGeom>
          <a:noFill/>
          <a:ln w="0">
            <a:noFill/>
          </a:ln>
        </p:spPr>
        <p:txBody>
          <a:bodyPr lIns="50760" rIns="158400" tIns="50760" bIns="50760">
            <a:noAutofit/>
          </a:bodyPr>
          <a:p>
            <a:pPr marL="459000" indent="-4111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For anything non-private: </a:t>
            </a:r>
            <a:r>
              <a:rPr b="1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Ed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If private: Private Ed posting, or </a:t>
            </a:r>
            <a:br/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email cs144-staff@cs.stanford.edu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If it’s personal (e.g. a medical emergency): 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   </a:t>
            </a: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email Keith </a:t>
            </a:r>
            <a:r>
              <a:rPr b="0" lang="en-US" sz="3200" spc="-1" strike="noStrike" u="sng">
                <a:solidFill>
                  <a:srgbClr val="009999"/>
                </a:solidFill>
                <a:uFillTx/>
                <a:latin typeface="Arial"/>
                <a:ea typeface="Heiti SC Light"/>
                <a:hlinkClick r:id="rId1"/>
              </a:rPr>
              <a:t>keithw@cs.stanford.edu</a:t>
            </a: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 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333399"/>
                </a:solidFill>
                <a:latin typeface="Arial"/>
                <a:ea typeface="Heiti SC Light"/>
              </a:rPr>
              <a:t>(If it’s a mega-emergency, Keith’s cell phone number is on his Web page.)</a:t>
            </a: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itle 1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The Honor Code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Content Placeholder 2"/>
          <p:cNvSpPr txBox="1"/>
          <p:nvPr/>
        </p:nvSpPr>
        <p:spPr>
          <a:xfrm>
            <a:off x="1447920" y="1923120"/>
            <a:ext cx="11963160" cy="4998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We take it seriously and we expect you to take it seriously too.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Last year was a bad year with several CS144 students getting into a lot of trouble </a:t>
            </a:r>
            <a:r>
              <a:rPr b="0" lang="en-US" sz="3200" spc="-1" strike="noStrike">
                <a:solidFill>
                  <a:srgbClr val="333399"/>
                </a:solidFill>
                <a:latin typeface="Wingdings"/>
                <a:ea typeface="Heiti SC Light"/>
              </a:rPr>
              <a:t>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None of them had set out to cheat: At the last minute, they copied an assignment off the web, then tried to modify it. Or they colluded on an exam. It doesn’t work!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We use special tools to compare solutions against current and previous years and solutions we find on the web.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333399"/>
                </a:solidFill>
                <a:latin typeface="Arial"/>
                <a:ea typeface="Heiti SC Light"/>
              </a:rPr>
              <a:t>Please, let’s have a zero-violation year. 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4" dur="indefinite" restart="never" nodeType="tmRoot">
          <p:childTnLst>
            <p:seq>
              <p:cTn id="145" dur="indefinite" nodeType="mainSeq">
                <p:childTnLst>
                  <p:par>
                    <p:cTn id="146" nodeType="clickEffect" fill="hold">
                      <p:stCondLst>
                        <p:cond delay="indefinite"/>
                      </p:stCondLst>
                      <p:childTnLst>
                        <p:par>
                          <p:cTn id="14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nodeType="clickEffect" fill="hold">
                      <p:stCondLst>
                        <p:cond delay="indefinite"/>
                      </p:stCondLst>
                      <p:childTnLst>
                        <p:par>
                          <p:cTn id="15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itle 1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The Honor Code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Content Placeholder 2"/>
          <p:cNvSpPr txBox="1"/>
          <p:nvPr/>
        </p:nvSpPr>
        <p:spPr>
          <a:xfrm>
            <a:off x="731880" y="1920960"/>
            <a:ext cx="13166280" cy="63082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Permitted Collaboration</a:t>
            </a: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: The following items are encouraged and allowed at all times for all students in this class: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Discussion of material covered during lecture, problem sessions, or in handouts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Discussion of the requirements of an assignment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Discussion of the use of tools or development environments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Discussion of general approaches to solving problems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Helping others at the lab session (</a:t>
            </a:r>
            <a:r>
              <a:rPr b="1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without</a:t>
            </a: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 looking at code!)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80" spc="-1" strike="noStrike">
                <a:solidFill>
                  <a:srgbClr val="333399"/>
                </a:solidFill>
                <a:latin typeface="Arial"/>
                <a:ea typeface="Heiti SC Light"/>
              </a:rPr>
              <a:t>Discussion of general techniques of coding or debugging</a:t>
            </a: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288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37" name="Slide Number Placeholder 3"/>
          <p:cNvSpPr txBox="1"/>
          <p:nvPr/>
        </p:nvSpPr>
        <p:spPr>
          <a:xfrm>
            <a:off x="13898520" y="7756560"/>
            <a:ext cx="545760" cy="3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87F73544-A248-47B4-B89D-69AA9F9D01F0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itle 1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The Honor Code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Content Placeholder 2"/>
          <p:cNvSpPr txBox="1"/>
          <p:nvPr/>
        </p:nvSpPr>
        <p:spPr>
          <a:xfrm>
            <a:off x="731880" y="1920960"/>
            <a:ext cx="13166280" cy="63082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7520"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r>
              <a:rPr b="0" lang="en-US" sz="384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Unpermitted Collaboration</a:t>
            </a: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: All submissions must represent </a:t>
            </a:r>
            <a:r>
              <a:rPr b="1" lang="en-US" sz="3840" spc="-1" strike="noStrike">
                <a:solidFill>
                  <a:srgbClr val="ff0000"/>
                </a:solidFill>
                <a:latin typeface="Arial"/>
                <a:ea typeface="Heiti SC Light"/>
              </a:rPr>
              <a:t>original, independent work</a:t>
            </a:r>
            <a:r>
              <a:rPr b="0" lang="en-US" sz="3840" spc="-1" strike="noStrike">
                <a:solidFill>
                  <a:srgbClr val="333399"/>
                </a:solidFill>
                <a:latin typeface="Arial"/>
                <a:ea typeface="Heiti SC Light"/>
              </a:rPr>
              <a:t>. Some examples of activities that do not represent original work include:</a:t>
            </a:r>
            <a:endParaRPr b="0" lang="en-US" sz="384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333399"/>
                </a:solidFill>
                <a:latin typeface="Arial"/>
                <a:ea typeface="Heiti SC Light"/>
              </a:rPr>
              <a:t>Copying solutions from others or knowingly allowing others to copy your solution. </a:t>
            </a: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333399"/>
                </a:solidFill>
                <a:latin typeface="Arial"/>
                <a:ea typeface="Heiti SC Light"/>
              </a:rPr>
              <a:t>Use of solutions posted to websites is </a:t>
            </a:r>
            <a:r>
              <a:rPr b="0" lang="en-US" sz="2400" spc="-1" strike="noStrike" u="sng">
                <a:solidFill>
                  <a:srgbClr val="333399"/>
                </a:solidFill>
                <a:uFillTx/>
                <a:latin typeface="Arial"/>
                <a:ea typeface="Heiti SC Light"/>
              </a:rPr>
              <a:t>prohibited</a:t>
            </a:r>
            <a:r>
              <a:rPr b="0" lang="en-US" sz="2400" spc="-1" strike="noStrike">
                <a:solidFill>
                  <a:srgbClr val="333399"/>
                </a:solidFill>
                <a:latin typeface="Arial"/>
                <a:ea typeface="Heiti SC Light"/>
              </a:rPr>
              <a:t>. </a:t>
            </a: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333399"/>
                </a:solidFill>
                <a:latin typeface="Arial"/>
                <a:ea typeface="Heiti SC Light"/>
              </a:rPr>
              <a:t>Placing your source code in a public repository where others can copy it is unpermitted collaboration.</a:t>
            </a: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333399"/>
                </a:solidFill>
                <a:latin typeface="Arial"/>
                <a:ea typeface="Heiti SC Light"/>
              </a:rPr>
              <a:t>Debugging code for someone else. </a:t>
            </a: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333399"/>
                </a:solidFill>
                <a:latin typeface="Arial"/>
                <a:ea typeface="Heiti SC Light"/>
              </a:rPr>
              <a:t>Collaborating on or discussing the online graded quizzes before you have completed them.</a:t>
            </a:r>
            <a:br/>
            <a:br/>
            <a:r>
              <a:rPr b="0" lang="en-US" sz="2400" spc="-1" strike="noStrike">
                <a:solidFill>
                  <a:srgbClr val="333399"/>
                </a:solidFill>
                <a:latin typeface="Arial"/>
              </a:rPr>
              <a:t> </a:t>
            </a: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  <a:p>
            <a:pPr marL="459000" indent="-41112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333399"/>
                </a:solidFill>
                <a:latin typeface="Arial"/>
                <a:ea typeface="Heiti SC Light"/>
              </a:rPr>
              <a:t>Honor code exercise: can you stump the teaching staff? </a:t>
            </a:r>
            <a:endParaRPr b="0" lang="en-US" sz="24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40" name="Slide Number Placeholder 3"/>
          <p:cNvSpPr txBox="1"/>
          <p:nvPr/>
        </p:nvSpPr>
        <p:spPr>
          <a:xfrm>
            <a:off x="13898520" y="7756560"/>
            <a:ext cx="545760" cy="3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677332D0-F4BF-4E7B-A917-73E7A5D60096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itle 1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What to do next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Content Placeholder 2"/>
          <p:cNvSpPr txBox="1"/>
          <p:nvPr/>
        </p:nvSpPr>
        <p:spPr>
          <a:xfrm>
            <a:off x="731880" y="1920960"/>
            <a:ext cx="13898160" cy="630828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>
            <a:noAutofit/>
          </a:bodyPr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00" spc="-1" strike="noStrike">
                <a:solidFill>
                  <a:srgbClr val="333399"/>
                </a:solidFill>
                <a:latin typeface="Arial"/>
                <a:ea typeface="Heiti SC Light"/>
              </a:rPr>
              <a:t>Look around and get familiar with </a:t>
            </a:r>
            <a:r>
              <a:rPr b="0" lang="en-US" sz="3200" spc="-1" strike="noStrike" u="sng">
                <a:solidFill>
                  <a:srgbClr val="009999"/>
                </a:solidFill>
                <a:uFillTx/>
                <a:latin typeface="Arial"/>
                <a:ea typeface="Heiti SC Light"/>
                <a:hlinkClick r:id="rId1"/>
              </a:rPr>
              <a:t>https://cs144.stanford.edu</a:t>
            </a: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839"/>
              </a:spcBef>
            </a:pPr>
            <a:endParaRPr b="0" lang="en-US" sz="3200" spc="-1" strike="noStrike">
              <a:solidFill>
                <a:srgbClr val="333399"/>
              </a:solidFill>
              <a:latin typeface="Arial"/>
            </a:endParaRPr>
          </a:p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00" spc="-1" strike="noStrike">
                <a:solidFill>
                  <a:srgbClr val="333399"/>
                </a:solidFill>
                <a:latin typeface="Arial"/>
                <a:ea typeface="Heiti SC Light"/>
              </a:rPr>
              <a:t>Start setting up your VM for Lab 0! It is due next Tuesday.</a:t>
            </a: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br/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 marL="458640" indent="-410760">
              <a:lnSpc>
                <a:spcPct val="100000"/>
              </a:lnSpc>
              <a:spcBef>
                <a:spcPts val="839"/>
              </a:spcBef>
              <a:buClr>
                <a:srgbClr val="333399"/>
              </a:buClr>
              <a:buFont typeface="Arial"/>
              <a:buChar char="•"/>
            </a:pPr>
            <a:r>
              <a:rPr b="0" lang="en-US" sz="3800" spc="-1" strike="noStrike">
                <a:solidFill>
                  <a:srgbClr val="333399"/>
                </a:solidFill>
                <a:latin typeface="Arial"/>
                <a:ea typeface="Heiti SC Light"/>
              </a:rPr>
              <a:t>See you tomorrow @ 5:30 p.m. at the lab session.</a:t>
            </a: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839"/>
              </a:spcBef>
            </a:pP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 marL="534960">
              <a:lnSpc>
                <a:spcPct val="100000"/>
              </a:lnSpc>
              <a:spcBef>
                <a:spcPts val="726"/>
              </a:spcBef>
              <a:tabLst>
                <a:tab algn="l" pos="0"/>
              </a:tabLst>
            </a:pP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839"/>
              </a:spcBef>
              <a:tabLst>
                <a:tab algn="l" pos="0"/>
              </a:tabLst>
            </a:pPr>
            <a:endParaRPr b="0" lang="en-US" sz="3800" spc="-1" strike="noStrike">
              <a:solidFill>
                <a:srgbClr val="333399"/>
              </a:solidFill>
              <a:latin typeface="Arial"/>
            </a:endParaRPr>
          </a:p>
        </p:txBody>
      </p:sp>
      <p:sp>
        <p:nvSpPr>
          <p:cNvPr id="643" name="Slide Number Placeholder 3"/>
          <p:cNvSpPr txBox="1"/>
          <p:nvPr/>
        </p:nvSpPr>
        <p:spPr>
          <a:xfrm>
            <a:off x="13898520" y="7756560"/>
            <a:ext cx="545760" cy="3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B236B8AF-DFD2-48F5-84E3-48462A07FA3C}" type="slidenum">
              <a:rPr b="0" lang="en-US" sz="1679" spc="-1" strike="noStrike">
                <a:solidFill>
                  <a:srgbClr val="000000"/>
                </a:solidFill>
                <a:latin typeface="Arial"/>
                <a:ea typeface="Heiti SC Light"/>
              </a:rPr>
              <a:t>&lt;number&gt;</a:t>
            </a:fld>
            <a:endParaRPr b="0" lang="en-US" sz="1679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itle 1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80" spc="-1" strike="noStrike">
                <a:solidFill>
                  <a:srgbClr val="000000"/>
                </a:solidFill>
                <a:latin typeface="Arial"/>
                <a:ea typeface="Heiti SC Light"/>
              </a:rPr>
              <a:t>TCP/IP Header Formats in Lego</a:t>
            </a:r>
            <a:endParaRPr b="0" lang="en-US" sz="528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5" name="Picture 5" descr=""/>
          <p:cNvPicPr/>
          <p:nvPr/>
        </p:nvPicPr>
        <p:blipFill>
          <a:blip r:embed="rId1"/>
          <a:stretch/>
        </p:blipFill>
        <p:spPr>
          <a:xfrm>
            <a:off x="2835360" y="1828800"/>
            <a:ext cx="9143640" cy="583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traight Arrow Connector 5"/>
          <p:cNvSpPr/>
          <p:nvPr/>
        </p:nvSpPr>
        <p:spPr>
          <a:xfrm>
            <a:off x="453960" y="6916680"/>
            <a:ext cx="14053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>
                <a:lumMod val="75000"/>
                <a:lumOff val="25000"/>
              </a:srgbClr>
            </a:solidFill>
            <a:round/>
            <a:tailEnd len="med" type="arrow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9" name="Straight Connector 7"/>
          <p:cNvSpPr/>
          <p:nvPr/>
        </p:nvSpPr>
        <p:spPr>
          <a:xfrm>
            <a:off x="2797920" y="6680880"/>
            <a:ext cx="360" cy="457200"/>
          </a:xfrm>
          <a:prstGeom prst="line">
            <a:avLst/>
          </a:prstGeom>
          <a:ln>
            <a:solidFill>
              <a:srgbClr val="000000">
                <a:lumMod val="75000"/>
                <a:lumOff val="25000"/>
              </a:srgb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0" name="TextBox 8"/>
          <p:cNvSpPr/>
          <p:nvPr/>
        </p:nvSpPr>
        <p:spPr>
          <a:xfrm>
            <a:off x="2196000" y="7108200"/>
            <a:ext cx="112824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30680" rIns="130680" tIns="65160" bIns="65160">
            <a:spAutoFit/>
          </a:bodyPr>
          <a:p>
            <a:pPr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1964</a:t>
            </a:r>
            <a:endParaRPr b="0" lang="en-US" sz="3060" spc="-1" strike="noStrike">
              <a:latin typeface="Arial"/>
            </a:endParaRPr>
          </a:p>
        </p:txBody>
      </p:sp>
      <p:sp>
        <p:nvSpPr>
          <p:cNvPr id="181" name="TextBox 11"/>
          <p:cNvSpPr/>
          <p:nvPr/>
        </p:nvSpPr>
        <p:spPr>
          <a:xfrm>
            <a:off x="7075440" y="3733920"/>
            <a:ext cx="3257280" cy="12819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30680" rIns="130680" tIns="65160" bIns="65160">
            <a:spAutoFit/>
          </a:bodyPr>
          <a:p>
            <a:pPr>
              <a:lnSpc>
                <a:spcPct val="100000"/>
              </a:lnSpc>
            </a:pPr>
            <a:r>
              <a:rPr b="0" lang="en-US" sz="2520" spc="-1" strike="noStrike">
                <a:solidFill>
                  <a:srgbClr val="000000"/>
                </a:solidFill>
                <a:latin typeface="Arial"/>
                <a:ea typeface="Heiti SC Light"/>
              </a:rPr>
              <a:t>US Government starts “ARPANET” project</a:t>
            </a:r>
            <a:endParaRPr b="0" lang="en-US" sz="2520" spc="-1" strike="noStrike">
              <a:latin typeface="Arial"/>
            </a:endParaRPr>
          </a:p>
        </p:txBody>
      </p:sp>
      <p:sp>
        <p:nvSpPr>
          <p:cNvPr id="182" name="Straight Connector 13"/>
          <p:cNvSpPr/>
          <p:nvPr/>
        </p:nvSpPr>
        <p:spPr>
          <a:xfrm>
            <a:off x="4775040" y="6675120"/>
            <a:ext cx="360" cy="457200"/>
          </a:xfrm>
          <a:prstGeom prst="line">
            <a:avLst/>
          </a:prstGeom>
          <a:ln>
            <a:solidFill>
              <a:srgbClr val="000000">
                <a:lumMod val="75000"/>
                <a:lumOff val="25000"/>
              </a:srgb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3" name="TextBox 14"/>
          <p:cNvSpPr/>
          <p:nvPr/>
        </p:nvSpPr>
        <p:spPr>
          <a:xfrm>
            <a:off x="4017240" y="7132680"/>
            <a:ext cx="112824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30680" rIns="130680" tIns="65160" bIns="65160">
            <a:spAutoFit/>
          </a:bodyPr>
          <a:p>
            <a:pPr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1965</a:t>
            </a:r>
            <a:endParaRPr b="0" lang="en-US" sz="3060" spc="-1" strike="noStrike">
              <a:latin typeface="Arial"/>
            </a:endParaRPr>
          </a:p>
        </p:txBody>
      </p:sp>
      <p:sp>
        <p:nvSpPr>
          <p:cNvPr id="184" name="Straight Connector 15"/>
          <p:cNvSpPr/>
          <p:nvPr/>
        </p:nvSpPr>
        <p:spPr>
          <a:xfrm>
            <a:off x="6630480" y="6675120"/>
            <a:ext cx="360" cy="457200"/>
          </a:xfrm>
          <a:prstGeom prst="line">
            <a:avLst/>
          </a:prstGeom>
          <a:ln>
            <a:solidFill>
              <a:srgbClr val="000000">
                <a:lumMod val="75000"/>
                <a:lumOff val="25000"/>
              </a:srgb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5" name="TextBox 16"/>
          <p:cNvSpPr/>
          <p:nvPr/>
        </p:nvSpPr>
        <p:spPr>
          <a:xfrm>
            <a:off x="5874120" y="7132680"/>
            <a:ext cx="112824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30680" rIns="130680" tIns="65160" bIns="65160">
            <a:spAutoFit/>
          </a:bodyPr>
          <a:p>
            <a:pPr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1966</a:t>
            </a:r>
            <a:endParaRPr b="0" lang="en-US" sz="3060" spc="-1" strike="noStrike">
              <a:latin typeface="Arial"/>
            </a:endParaRPr>
          </a:p>
        </p:txBody>
      </p:sp>
      <p:sp>
        <p:nvSpPr>
          <p:cNvPr id="186" name="TextBox 17"/>
          <p:cNvSpPr/>
          <p:nvPr/>
        </p:nvSpPr>
        <p:spPr>
          <a:xfrm>
            <a:off x="5213520" y="5155200"/>
            <a:ext cx="2167920" cy="12819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30680" rIns="130680" tIns="65160" bIns="65160">
            <a:spAutoFit/>
          </a:bodyPr>
          <a:p>
            <a:pPr>
              <a:lnSpc>
                <a:spcPct val="100000"/>
              </a:lnSpc>
            </a:pPr>
            <a:r>
              <a:rPr b="0" lang="en-US" sz="2520" spc="-1" strike="noStrike">
                <a:solidFill>
                  <a:srgbClr val="000000"/>
                </a:solidFill>
                <a:latin typeface="Arial"/>
                <a:ea typeface="Heiti SC Light"/>
              </a:rPr>
              <a:t>1</a:t>
            </a:r>
            <a:r>
              <a:rPr b="0" lang="en-US" sz="2518" spc="-1" strike="noStrike" baseline="30000">
                <a:solidFill>
                  <a:srgbClr val="000000"/>
                </a:solidFill>
                <a:latin typeface="Arial"/>
                <a:ea typeface="Heiti SC Light"/>
              </a:rPr>
              <a:t>st</a:t>
            </a:r>
            <a:r>
              <a:rPr b="0" lang="en-US" sz="2520" spc="-1" strike="noStrike">
                <a:solidFill>
                  <a:srgbClr val="000000"/>
                </a:solidFill>
                <a:latin typeface="Arial"/>
                <a:ea typeface="Heiti SC Light"/>
              </a:rPr>
              <a:t> network connects two computers</a:t>
            </a:r>
            <a:endParaRPr b="0" lang="en-US" sz="2520" spc="-1" strike="noStrike">
              <a:latin typeface="Arial"/>
            </a:endParaRPr>
          </a:p>
        </p:txBody>
      </p:sp>
      <p:sp>
        <p:nvSpPr>
          <p:cNvPr id="187" name="Straight Connector 18"/>
          <p:cNvSpPr/>
          <p:nvPr/>
        </p:nvSpPr>
        <p:spPr>
          <a:xfrm>
            <a:off x="9088200" y="6675120"/>
            <a:ext cx="360" cy="457200"/>
          </a:xfrm>
          <a:prstGeom prst="line">
            <a:avLst/>
          </a:prstGeom>
          <a:ln>
            <a:solidFill>
              <a:srgbClr val="000000">
                <a:lumMod val="75000"/>
                <a:lumOff val="25000"/>
              </a:srgb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8" name="TextBox 19"/>
          <p:cNvSpPr/>
          <p:nvPr/>
        </p:nvSpPr>
        <p:spPr>
          <a:xfrm>
            <a:off x="8330400" y="7132680"/>
            <a:ext cx="112824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30680" rIns="130680" tIns="65160" bIns="65160">
            <a:spAutoFit/>
          </a:bodyPr>
          <a:p>
            <a:pPr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1968</a:t>
            </a:r>
            <a:endParaRPr b="0" lang="en-US" sz="3060" spc="-1" strike="noStrike">
              <a:latin typeface="Arial"/>
            </a:endParaRPr>
          </a:p>
        </p:txBody>
      </p:sp>
      <p:pic>
        <p:nvPicPr>
          <p:cNvPr id="189" name="Picture 4" descr=""/>
          <p:cNvPicPr/>
          <p:nvPr/>
        </p:nvPicPr>
        <p:blipFill>
          <a:blip r:embed="rId1"/>
          <a:stretch/>
        </p:blipFill>
        <p:spPr>
          <a:xfrm>
            <a:off x="2192400" y="4573080"/>
            <a:ext cx="1218960" cy="1171080"/>
          </a:xfrm>
          <a:prstGeom prst="rect">
            <a:avLst/>
          </a:prstGeom>
          <a:ln w="9525">
            <a:noFill/>
          </a:ln>
        </p:spPr>
      </p:pic>
      <p:pic>
        <p:nvPicPr>
          <p:cNvPr id="190" name="Picture 25" descr=""/>
          <p:cNvPicPr/>
          <p:nvPr/>
        </p:nvPicPr>
        <p:blipFill>
          <a:blip r:embed="rId2"/>
          <a:stretch/>
        </p:blipFill>
        <p:spPr>
          <a:xfrm>
            <a:off x="9441720" y="1981080"/>
            <a:ext cx="2315880" cy="1633320"/>
          </a:xfrm>
          <a:prstGeom prst="rect">
            <a:avLst/>
          </a:prstGeom>
          <a:ln w="0">
            <a:noFill/>
          </a:ln>
        </p:spPr>
      </p:pic>
      <p:sp>
        <p:nvSpPr>
          <p:cNvPr id="191" name="TextBox 26"/>
          <p:cNvSpPr/>
          <p:nvPr/>
        </p:nvSpPr>
        <p:spPr>
          <a:xfrm>
            <a:off x="8849520" y="999000"/>
            <a:ext cx="3981240" cy="8982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30680" rIns="130680" tIns="65160" bIns="65160">
            <a:spAutoFit/>
          </a:bodyPr>
          <a:p>
            <a:pPr>
              <a:lnSpc>
                <a:spcPct val="100000"/>
              </a:lnSpc>
            </a:pPr>
            <a:r>
              <a:rPr b="0" lang="en-US" sz="2520" spc="-1" strike="noStrike">
                <a:solidFill>
                  <a:srgbClr val="000000"/>
                </a:solidFill>
                <a:latin typeface="Arial"/>
                <a:ea typeface="Heiti SC Light"/>
              </a:rPr>
              <a:t>Four nodes connected (UCLA, SRI, UCSB, Utah)</a:t>
            </a:r>
            <a:endParaRPr b="0" lang="en-US" sz="2520" spc="-1" strike="noStrike">
              <a:latin typeface="Arial"/>
            </a:endParaRPr>
          </a:p>
        </p:txBody>
      </p:sp>
      <p:sp>
        <p:nvSpPr>
          <p:cNvPr id="192" name="Straight Connector 27"/>
          <p:cNvSpPr/>
          <p:nvPr/>
        </p:nvSpPr>
        <p:spPr>
          <a:xfrm>
            <a:off x="10725840" y="6675120"/>
            <a:ext cx="360" cy="457200"/>
          </a:xfrm>
          <a:prstGeom prst="line">
            <a:avLst/>
          </a:prstGeom>
          <a:ln>
            <a:solidFill>
              <a:srgbClr val="000000">
                <a:lumMod val="75000"/>
                <a:lumOff val="25000"/>
              </a:srgb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3" name="TextBox 28"/>
          <p:cNvSpPr/>
          <p:nvPr/>
        </p:nvSpPr>
        <p:spPr>
          <a:xfrm>
            <a:off x="9969480" y="7132680"/>
            <a:ext cx="112824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30680" rIns="130680" tIns="65160" bIns="65160">
            <a:spAutoFit/>
          </a:bodyPr>
          <a:p>
            <a:pPr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1969</a:t>
            </a:r>
            <a:endParaRPr b="0" lang="en-US" sz="3060" spc="-1" strike="noStrike">
              <a:latin typeface="Arial"/>
            </a:endParaRPr>
          </a:p>
        </p:txBody>
      </p:sp>
      <p:sp>
        <p:nvSpPr>
          <p:cNvPr id="194" name="TextBox 10"/>
          <p:cNvSpPr/>
          <p:nvPr/>
        </p:nvSpPr>
        <p:spPr>
          <a:xfrm>
            <a:off x="2155320" y="5652000"/>
            <a:ext cx="1449000" cy="42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>
              <a:lnSpc>
                <a:spcPct val="100000"/>
              </a:lnSpc>
            </a:pPr>
            <a:r>
              <a:rPr b="0" lang="en-US" sz="2160" spc="-1" strike="noStrike">
                <a:solidFill>
                  <a:srgbClr val="000000"/>
                </a:solidFill>
                <a:latin typeface="Arial"/>
                <a:ea typeface="Heiti SC Light"/>
              </a:rPr>
              <a:t>Paul Baran</a:t>
            </a:r>
            <a:endParaRPr b="0" lang="en-US" sz="2160" spc="-1" strike="noStrike">
              <a:latin typeface="Arial"/>
            </a:endParaRPr>
          </a:p>
        </p:txBody>
      </p:sp>
      <p:sp>
        <p:nvSpPr>
          <p:cNvPr id="195" name="TextBox 24"/>
          <p:cNvSpPr/>
          <p:nvPr/>
        </p:nvSpPr>
        <p:spPr>
          <a:xfrm>
            <a:off x="1415880" y="3817080"/>
            <a:ext cx="2928240" cy="1079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160" spc="-1" strike="noStrike">
                <a:solidFill>
                  <a:srgbClr val="000000"/>
                </a:solidFill>
                <a:latin typeface="Arial"/>
                <a:ea typeface="Heiti SC Light"/>
              </a:rPr>
              <a:t>“</a:t>
            </a:r>
            <a:r>
              <a:rPr b="0" i="1" lang="en-US" sz="2160" spc="-1" strike="noStrike">
                <a:solidFill>
                  <a:srgbClr val="000000"/>
                </a:solidFill>
                <a:latin typeface="Arial"/>
                <a:ea typeface="Heiti SC Light"/>
              </a:rPr>
              <a:t>A network to </a:t>
            </a:r>
            <a:br/>
            <a:r>
              <a:rPr b="0" i="1" lang="en-US" sz="2160" spc="-1" strike="noStrike">
                <a:solidFill>
                  <a:srgbClr val="000000"/>
                </a:solidFill>
                <a:latin typeface="Arial"/>
                <a:ea typeface="Heiti SC Light"/>
              </a:rPr>
              <a:t>survive nuclear attack</a:t>
            </a:r>
            <a:r>
              <a:rPr b="0" lang="en-US" sz="2160" spc="-1" strike="noStrike">
                <a:solidFill>
                  <a:srgbClr val="000000"/>
                </a:solidFill>
                <a:latin typeface="Arial"/>
                <a:ea typeface="Heiti SC Light"/>
              </a:rPr>
              <a:t>.”</a:t>
            </a:r>
            <a:endParaRPr b="0" lang="en-US" sz="216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160" spc="-1" strike="noStrike">
              <a:latin typeface="Arial"/>
            </a:endParaRPr>
          </a:p>
        </p:txBody>
      </p:sp>
      <p:grpSp>
        <p:nvGrpSpPr>
          <p:cNvPr id="196" name="Group 20"/>
          <p:cNvGrpSpPr/>
          <p:nvPr/>
        </p:nvGrpSpPr>
        <p:grpSpPr>
          <a:xfrm>
            <a:off x="1322640" y="391680"/>
            <a:ext cx="3363120" cy="2556000"/>
            <a:chOff x="1322640" y="391680"/>
            <a:chExt cx="3363120" cy="2556000"/>
          </a:xfrm>
        </p:grpSpPr>
        <p:pic>
          <p:nvPicPr>
            <p:cNvPr id="197" name="Picture 21" descr="2014_04_29_10_04_08.jpg"/>
            <p:cNvPicPr/>
            <p:nvPr/>
          </p:nvPicPr>
          <p:blipFill>
            <a:blip r:embed="rId3"/>
            <a:srcRect l="26147" t="49590" r="24235" b="12620"/>
            <a:stretch/>
          </p:blipFill>
          <p:spPr>
            <a:xfrm>
              <a:off x="1612080" y="391680"/>
              <a:ext cx="2783520" cy="2227680"/>
            </a:xfrm>
            <a:prstGeom prst="rect">
              <a:avLst/>
            </a:prstGeom>
            <a:ln w="0">
              <a:noFill/>
            </a:ln>
            <a:effectLst>
              <a:softEdge rad="112680"/>
            </a:effectLst>
          </p:spPr>
        </p:pic>
        <p:sp>
          <p:nvSpPr>
            <p:cNvPr id="198" name="TextBox 22"/>
            <p:cNvSpPr/>
            <p:nvPr/>
          </p:nvSpPr>
          <p:spPr>
            <a:xfrm>
              <a:off x="1322640" y="2581200"/>
              <a:ext cx="3363120" cy="366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horzOverflow="overflow" vertOverflow="overflow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Wireless Communications: 1964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med" advTm="31000" p14:dur="700">
        <p:fade/>
      </p:transition>
    </mc:Choice>
    <mc:Fallback>
      <p:transition spd="med" advTm="31000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142" descr=""/>
          <p:cNvPicPr/>
          <p:nvPr/>
        </p:nvPicPr>
        <p:blipFill>
          <a:blip r:embed="rId1">
            <a:biLevel thresh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938120" y="2184480"/>
            <a:ext cx="4950720" cy="3377880"/>
          </a:xfrm>
          <a:prstGeom prst="rect">
            <a:avLst/>
          </a:prstGeom>
          <a:ln w="0">
            <a:noFill/>
          </a:ln>
        </p:spPr>
      </p:pic>
      <p:grpSp>
        <p:nvGrpSpPr>
          <p:cNvPr id="200" name="Group 1121"/>
          <p:cNvGrpSpPr/>
          <p:nvPr/>
        </p:nvGrpSpPr>
        <p:grpSpPr>
          <a:xfrm>
            <a:off x="4952880" y="2076840"/>
            <a:ext cx="2360520" cy="971280"/>
            <a:chOff x="4952880" y="2076840"/>
            <a:chExt cx="2360520" cy="971280"/>
          </a:xfrm>
        </p:grpSpPr>
        <p:sp>
          <p:nvSpPr>
            <p:cNvPr id="201" name="TextBox 1"/>
            <p:cNvSpPr/>
            <p:nvPr/>
          </p:nvSpPr>
          <p:spPr>
            <a:xfrm>
              <a:off x="4952880" y="2076840"/>
              <a:ext cx="1518840" cy="613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horzOverflow="overflow" vertOverflow="overflow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“</a:t>
              </a:r>
              <a:r>
                <a:rPr b="0" lang="en-US" sz="3420" spc="-1" strike="noStrike">
                  <a:solidFill>
                    <a:srgbClr val="ff0000"/>
                  </a:solidFill>
                  <a:latin typeface="Arial"/>
                  <a:ea typeface="Heiti SC Light"/>
                </a:rPr>
                <a:t>router</a:t>
              </a: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”</a:t>
              </a:r>
              <a:endParaRPr b="0" lang="en-US" sz="3420" spc="-1" strike="noStrike">
                <a:latin typeface="Arial"/>
              </a:endParaRPr>
            </a:p>
          </p:txBody>
        </p:sp>
        <p:sp>
          <p:nvSpPr>
            <p:cNvPr id="202" name="Straight Arrow Connector 6"/>
            <p:cNvSpPr/>
            <p:nvPr/>
          </p:nvSpPr>
          <p:spPr>
            <a:xfrm>
              <a:off x="5996880" y="2693160"/>
              <a:ext cx="1316520" cy="354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150">
              <a:solidFill>
                <a:srgbClr val="ff6600"/>
              </a:solidFill>
              <a:miter/>
              <a:tailEnd len="med" type="arrow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3" name="Group 1120"/>
          <p:cNvGrpSpPr/>
          <p:nvPr/>
        </p:nvGrpSpPr>
        <p:grpSpPr>
          <a:xfrm>
            <a:off x="2658960" y="3050640"/>
            <a:ext cx="2550600" cy="1120680"/>
            <a:chOff x="2658960" y="3050640"/>
            <a:chExt cx="2550600" cy="1120680"/>
          </a:xfrm>
        </p:grpSpPr>
        <p:sp>
          <p:nvSpPr>
            <p:cNvPr id="204" name="TextBox 2"/>
            <p:cNvSpPr/>
            <p:nvPr/>
          </p:nvSpPr>
          <p:spPr>
            <a:xfrm>
              <a:off x="2658960" y="3050640"/>
              <a:ext cx="2011320" cy="613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horzOverflow="overflow" vertOverflow="overflow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306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“</a:t>
              </a:r>
              <a:r>
                <a:rPr b="0" lang="en-US" sz="3060" spc="-1" strike="noStrike">
                  <a:solidFill>
                    <a:srgbClr val="ff0000"/>
                  </a:solidFill>
                  <a:latin typeface="Arial"/>
                  <a:ea typeface="Heiti SC Light"/>
                </a:rPr>
                <a:t>e</a:t>
              </a:r>
              <a:r>
                <a:rPr b="0" lang="en-US" sz="3420" spc="-1" strike="noStrike">
                  <a:solidFill>
                    <a:srgbClr val="ff0000"/>
                  </a:solidFill>
                  <a:latin typeface="Arial"/>
                  <a:ea typeface="Heiti SC Light"/>
                </a:rPr>
                <a:t>nd host</a:t>
              </a: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”</a:t>
              </a:r>
              <a:endParaRPr b="0" lang="en-US" sz="3420" spc="-1" strike="noStrike">
                <a:latin typeface="Arial"/>
              </a:endParaRPr>
            </a:p>
          </p:txBody>
        </p:sp>
        <p:sp>
          <p:nvSpPr>
            <p:cNvPr id="205" name="Straight Arrow Connector 217"/>
            <p:cNvSpPr/>
            <p:nvPr/>
          </p:nvSpPr>
          <p:spPr>
            <a:xfrm>
              <a:off x="3664800" y="3666960"/>
              <a:ext cx="1544760" cy="504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150">
              <a:solidFill>
                <a:srgbClr val="ff6600"/>
              </a:solidFill>
              <a:miter/>
              <a:tailEnd len="med" type="arrow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6" name="Group 1122"/>
          <p:cNvGrpSpPr/>
          <p:nvPr/>
        </p:nvGrpSpPr>
        <p:grpSpPr>
          <a:xfrm>
            <a:off x="5820480" y="4744800"/>
            <a:ext cx="1258920" cy="1263240"/>
            <a:chOff x="5820480" y="4744800"/>
            <a:chExt cx="1258920" cy="1263240"/>
          </a:xfrm>
        </p:grpSpPr>
        <p:sp>
          <p:nvSpPr>
            <p:cNvPr id="207" name="TextBox 216"/>
            <p:cNvSpPr/>
            <p:nvPr/>
          </p:nvSpPr>
          <p:spPr>
            <a:xfrm>
              <a:off x="5820480" y="5394600"/>
              <a:ext cx="952200" cy="613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horzOverflow="overflow" vertOverflow="overflow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306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“</a:t>
              </a:r>
              <a:r>
                <a:rPr b="0" lang="en-US" sz="3060" spc="-1" strike="noStrike">
                  <a:solidFill>
                    <a:srgbClr val="ff0000"/>
                  </a:solidFill>
                  <a:latin typeface="Arial"/>
                  <a:ea typeface="Heiti SC Light"/>
                </a:rPr>
                <a:t>link</a:t>
              </a: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”</a:t>
              </a:r>
              <a:endParaRPr b="0" lang="en-US" sz="3420" spc="-1" strike="noStrike">
                <a:latin typeface="Arial"/>
              </a:endParaRPr>
            </a:p>
          </p:txBody>
        </p:sp>
        <p:sp>
          <p:nvSpPr>
            <p:cNvPr id="208" name="Straight Arrow Connector 218"/>
            <p:cNvSpPr/>
            <p:nvPr/>
          </p:nvSpPr>
          <p:spPr>
            <a:xfrm flipV="1">
              <a:off x="6297120" y="4744800"/>
              <a:ext cx="782280" cy="647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150">
              <a:solidFill>
                <a:srgbClr val="ff6600"/>
              </a:solidFill>
              <a:miter/>
              <a:tailEnd len="med" type="arrow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9" name="Title 15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The Internet in 1969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0" name="Group 1127"/>
          <p:cNvGrpSpPr/>
          <p:nvPr/>
        </p:nvGrpSpPr>
        <p:grpSpPr>
          <a:xfrm>
            <a:off x="704880" y="4280400"/>
            <a:ext cx="2581560" cy="3619080"/>
            <a:chOff x="704880" y="4280400"/>
            <a:chExt cx="2581560" cy="3619080"/>
          </a:xfrm>
        </p:grpSpPr>
        <p:pic>
          <p:nvPicPr>
            <p:cNvPr id="211" name="Picture 1123" descr=""/>
            <p:cNvPicPr/>
            <p:nvPr/>
          </p:nvPicPr>
          <p:blipFill>
            <a:blip r:embed="rId3"/>
            <a:stretch/>
          </p:blipFill>
          <p:spPr>
            <a:xfrm>
              <a:off x="704880" y="4820760"/>
              <a:ext cx="2581560" cy="3078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2" name="TextBox 1125"/>
            <p:cNvSpPr/>
            <p:nvPr/>
          </p:nvSpPr>
          <p:spPr>
            <a:xfrm>
              <a:off x="752040" y="4280400"/>
              <a:ext cx="2486880" cy="613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horzOverflow="overflow" vertOverflow="overflow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Also in 1969</a:t>
              </a:r>
              <a:endParaRPr b="0" lang="en-US" sz="3420" spc="-1" strike="noStrike">
                <a:latin typeface="Arial"/>
              </a:endParaRPr>
            </a:p>
          </p:txBody>
        </p:sp>
      </p:grpSp>
      <p:pic>
        <p:nvPicPr>
          <p:cNvPr id="213" name="Picture 3" descr=""/>
          <p:cNvPicPr/>
          <p:nvPr/>
        </p:nvPicPr>
        <p:blipFill>
          <a:blip r:embed="rId4"/>
          <a:srcRect l="21822" t="0" r="0" b="0"/>
          <a:stretch/>
        </p:blipFill>
        <p:spPr>
          <a:xfrm>
            <a:off x="9754560" y="2970000"/>
            <a:ext cx="4525920" cy="492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1142" descr=""/>
          <p:cNvPicPr/>
          <p:nvPr/>
        </p:nvPicPr>
        <p:blipFill>
          <a:blip r:embed="rId1">
            <a:biLevel thresh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83720" y="2184480"/>
            <a:ext cx="4950720" cy="3377880"/>
          </a:xfrm>
          <a:prstGeom prst="rect">
            <a:avLst/>
          </a:prstGeom>
          <a:ln w="0">
            <a:noFill/>
          </a:ln>
        </p:spPr>
      </p:pic>
      <p:sp>
        <p:nvSpPr>
          <p:cNvPr id="215" name="TextBox 1"/>
          <p:cNvSpPr/>
          <p:nvPr/>
        </p:nvSpPr>
        <p:spPr>
          <a:xfrm>
            <a:off x="5298480" y="2076840"/>
            <a:ext cx="1518840" cy="6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“</a:t>
            </a:r>
            <a:r>
              <a:rPr b="0" lang="en-US" sz="3420" spc="-1" strike="noStrike">
                <a:solidFill>
                  <a:srgbClr val="ff0000"/>
                </a:solidFill>
                <a:latin typeface="Arial"/>
                <a:ea typeface="Heiti SC Light"/>
              </a:rPr>
              <a:t>router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sp>
        <p:nvSpPr>
          <p:cNvPr id="216" name="TextBox 2"/>
          <p:cNvSpPr/>
          <p:nvPr/>
        </p:nvSpPr>
        <p:spPr>
          <a:xfrm>
            <a:off x="3004560" y="3050640"/>
            <a:ext cx="2011320" cy="6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“</a:t>
            </a:r>
            <a:r>
              <a:rPr b="0" lang="en-US" sz="3060" spc="-1" strike="noStrike">
                <a:solidFill>
                  <a:srgbClr val="ff0000"/>
                </a:solidFill>
                <a:latin typeface="Arial"/>
                <a:ea typeface="Heiti SC Light"/>
              </a:rPr>
              <a:t>e</a:t>
            </a:r>
            <a:r>
              <a:rPr b="0" lang="en-US" sz="3420" spc="-1" strike="noStrike">
                <a:solidFill>
                  <a:srgbClr val="ff0000"/>
                </a:solidFill>
                <a:latin typeface="Arial"/>
                <a:ea typeface="Heiti SC Light"/>
              </a:rPr>
              <a:t>nd host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sp>
        <p:nvSpPr>
          <p:cNvPr id="217" name="TextBox 216"/>
          <p:cNvSpPr/>
          <p:nvPr/>
        </p:nvSpPr>
        <p:spPr>
          <a:xfrm>
            <a:off x="6166440" y="5394600"/>
            <a:ext cx="952200" cy="6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“</a:t>
            </a:r>
            <a:r>
              <a:rPr b="0" lang="en-US" sz="3060" spc="-1" strike="noStrike">
                <a:solidFill>
                  <a:srgbClr val="ff0000"/>
                </a:solidFill>
                <a:latin typeface="Arial"/>
                <a:ea typeface="Heiti SC Light"/>
              </a:rPr>
              <a:t>link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sp>
        <p:nvSpPr>
          <p:cNvPr id="218" name="Straight Arrow Connector 6"/>
          <p:cNvSpPr/>
          <p:nvPr/>
        </p:nvSpPr>
        <p:spPr>
          <a:xfrm>
            <a:off x="6342480" y="2693160"/>
            <a:ext cx="1316520" cy="35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66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Straight Arrow Connector 217"/>
          <p:cNvSpPr/>
          <p:nvPr/>
        </p:nvSpPr>
        <p:spPr>
          <a:xfrm>
            <a:off x="4010400" y="3666960"/>
            <a:ext cx="1544760" cy="504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66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Straight Arrow Connector 218"/>
          <p:cNvSpPr/>
          <p:nvPr/>
        </p:nvSpPr>
        <p:spPr>
          <a:xfrm flipV="1">
            <a:off x="6642720" y="4744800"/>
            <a:ext cx="782280" cy="64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66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TextBox 14"/>
          <p:cNvSpPr/>
          <p:nvPr/>
        </p:nvSpPr>
        <p:spPr>
          <a:xfrm>
            <a:off x="1198440" y="6229440"/>
            <a:ext cx="12880080" cy="1491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marL="668520" indent="-6681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Sending files between scientists: “</a:t>
            </a:r>
            <a:r>
              <a:rPr b="0" i="1" lang="en-US" sz="3060" spc="-1" strike="noStrike">
                <a:solidFill>
                  <a:srgbClr val="ff0000"/>
                </a:solidFill>
                <a:latin typeface="Arial"/>
                <a:ea typeface="Heiti SC Light"/>
              </a:rPr>
              <a:t>Here is a big file of astronomy data!</a:t>
            </a: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060" spc="-1" strike="noStrike">
              <a:latin typeface="Arial"/>
            </a:endParaRPr>
          </a:p>
          <a:p>
            <a:pPr marL="668520" indent="-6681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Email: “</a:t>
            </a:r>
            <a:r>
              <a:rPr b="0" i="1" lang="en-US" sz="3060" spc="-1" strike="noStrike">
                <a:solidFill>
                  <a:srgbClr val="ff0000"/>
                </a:solidFill>
                <a:latin typeface="Arial"/>
                <a:ea typeface="Heiti SC Light"/>
              </a:rPr>
              <a:t>Where shall we have lunch today?</a:t>
            </a: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060" spc="-1" strike="noStrike">
              <a:latin typeface="Arial"/>
            </a:endParaRPr>
          </a:p>
          <a:p>
            <a:pPr marL="668520" indent="-6681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Remote login to another computer.</a:t>
            </a:r>
            <a:endParaRPr b="0" lang="en-US" sz="3060" spc="-1" strike="noStrike">
              <a:latin typeface="Arial"/>
            </a:endParaRPr>
          </a:p>
        </p:txBody>
      </p:sp>
      <p:sp>
        <p:nvSpPr>
          <p:cNvPr id="222" name="Title 15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What did they use it for?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12" descr=""/>
          <p:cNvPicPr/>
          <p:nvPr/>
        </p:nvPicPr>
        <p:blipFill>
          <a:blip r:embed="rId1">
            <a:biLevel thresh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801760" y="217080"/>
            <a:ext cx="3219840" cy="21967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3" descr=""/>
          <p:cNvPicPr/>
          <p:nvPr/>
        </p:nvPicPr>
        <p:blipFill>
          <a:blip r:embed="rId2"/>
          <a:stretch/>
        </p:blipFill>
        <p:spPr>
          <a:xfrm>
            <a:off x="4312800" y="2616840"/>
            <a:ext cx="7314840" cy="5486040"/>
          </a:xfrm>
          <a:prstGeom prst="rect">
            <a:avLst/>
          </a:prstGeom>
          <a:ln w="0">
            <a:noFill/>
          </a:ln>
        </p:spPr>
      </p:pic>
      <p:sp>
        <p:nvSpPr>
          <p:cNvPr id="225" name="Freeform 4"/>
          <p:cNvSpPr/>
          <p:nvPr/>
        </p:nvSpPr>
        <p:spPr>
          <a:xfrm>
            <a:off x="4465440" y="3354840"/>
            <a:ext cx="2682000" cy="2359800"/>
          </a:xfrm>
          <a:custGeom>
            <a:avLst/>
            <a:gdLst/>
            <a:ahLst/>
            <a:rect l="l" t="t" r="r" b="b"/>
            <a:pathLst>
              <a:path w="2980267" h="2777067">
                <a:moveTo>
                  <a:pt x="0" y="101600"/>
                </a:moveTo>
                <a:lnTo>
                  <a:pt x="2946400" y="0"/>
                </a:lnTo>
                <a:lnTo>
                  <a:pt x="2980267" y="2743200"/>
                </a:lnTo>
                <a:lnTo>
                  <a:pt x="16934" y="2777067"/>
                </a:lnTo>
                <a:lnTo>
                  <a:pt x="0" y="101600"/>
                </a:lnTo>
                <a:close/>
              </a:path>
            </a:pathLst>
          </a:custGeom>
          <a:noFill/>
          <a:ln w="76200">
            <a:solidFill>
              <a:srgbClr val="ff6600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26" name="Group 19"/>
          <p:cNvGrpSpPr/>
          <p:nvPr/>
        </p:nvGrpSpPr>
        <p:grpSpPr>
          <a:xfrm>
            <a:off x="27720" y="3047760"/>
            <a:ext cx="4620240" cy="2407680"/>
            <a:chOff x="27720" y="3047760"/>
            <a:chExt cx="4620240" cy="2407680"/>
          </a:xfrm>
        </p:grpSpPr>
        <p:sp>
          <p:nvSpPr>
            <p:cNvPr id="227" name="TextBox 5"/>
            <p:cNvSpPr/>
            <p:nvPr/>
          </p:nvSpPr>
          <p:spPr>
            <a:xfrm>
              <a:off x="27720" y="3047760"/>
              <a:ext cx="4272840" cy="613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horzOverflow="overflow" vertOverflow="overflow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First email typed here</a:t>
              </a:r>
              <a:endParaRPr b="0" lang="en-US" sz="3420" spc="-1" strike="noStrike">
                <a:latin typeface="Arial"/>
              </a:endParaRPr>
            </a:p>
          </p:txBody>
        </p:sp>
        <p:sp>
          <p:nvSpPr>
            <p:cNvPr id="228" name="Straight Arrow Connector 7"/>
            <p:cNvSpPr/>
            <p:nvPr/>
          </p:nvSpPr>
          <p:spPr>
            <a:xfrm>
              <a:off x="2164680" y="3664080"/>
              <a:ext cx="2483280" cy="1791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ff6600"/>
              </a:solidFill>
              <a:miter/>
              <a:tailEnd len="med" type="arrow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9" name="Freeform 9"/>
          <p:cNvSpPr/>
          <p:nvPr/>
        </p:nvSpPr>
        <p:spPr>
          <a:xfrm>
            <a:off x="8503920" y="2623320"/>
            <a:ext cx="2788560" cy="4510800"/>
          </a:xfrm>
          <a:custGeom>
            <a:avLst/>
            <a:gdLst/>
            <a:ahLst/>
            <a:rect l="l" t="t" r="r" b="b"/>
            <a:pathLst>
              <a:path w="3098800" h="5012267">
                <a:moveTo>
                  <a:pt x="16933" y="237067"/>
                </a:moveTo>
                <a:cubicBezTo>
                  <a:pt x="11289" y="1625600"/>
                  <a:pt x="5644" y="3014134"/>
                  <a:pt x="0" y="4402667"/>
                </a:cubicBezTo>
                <a:lnTo>
                  <a:pt x="3098800" y="5012267"/>
                </a:lnTo>
                <a:cubicBezTo>
                  <a:pt x="3093156" y="3341511"/>
                  <a:pt x="3087511" y="1670756"/>
                  <a:pt x="3081867" y="0"/>
                </a:cubicBezTo>
                <a:lnTo>
                  <a:pt x="50800" y="0"/>
                </a:lnTo>
              </a:path>
            </a:pathLst>
          </a:custGeom>
          <a:noFill/>
          <a:ln w="76200">
            <a:solidFill>
              <a:srgbClr val="ff6600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TextBox 11"/>
          <p:cNvSpPr/>
          <p:nvPr/>
        </p:nvSpPr>
        <p:spPr>
          <a:xfrm>
            <a:off x="360720" y="4763160"/>
            <a:ext cx="3342960" cy="6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“</a:t>
            </a:r>
            <a:r>
              <a:rPr b="0" lang="en-US" sz="3420" spc="-1" strike="noStrike">
                <a:solidFill>
                  <a:srgbClr val="ff0000"/>
                </a:solidFill>
                <a:latin typeface="Arial"/>
                <a:ea typeface="Heiti SC Light"/>
              </a:rPr>
              <a:t>QWERTYUIOP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sp>
        <p:nvSpPr>
          <p:cNvPr id="231" name="Freeform 13"/>
          <p:cNvSpPr/>
          <p:nvPr/>
        </p:nvSpPr>
        <p:spPr>
          <a:xfrm>
            <a:off x="5510880" y="807840"/>
            <a:ext cx="3680640" cy="2575080"/>
          </a:xfrm>
          <a:custGeom>
            <a:avLst/>
            <a:gdLst/>
            <a:ahLst/>
            <a:rect l="l" t="t" r="r" b="b"/>
            <a:pathLst>
              <a:path w="4089837" h="2861733">
                <a:moveTo>
                  <a:pt x="57617" y="2861733"/>
                </a:moveTo>
                <a:cubicBezTo>
                  <a:pt x="29481" y="2270903"/>
                  <a:pt x="36700" y="2597748"/>
                  <a:pt x="57617" y="1761066"/>
                </a:cubicBezTo>
                <a:cubicBezTo>
                  <a:pt x="69964" y="1267204"/>
                  <a:pt x="-117851" y="1204018"/>
                  <a:pt x="125350" y="1134533"/>
                </a:cubicBezTo>
                <a:cubicBezTo>
                  <a:pt x="147727" y="1128140"/>
                  <a:pt x="170505" y="1123244"/>
                  <a:pt x="193083" y="1117600"/>
                </a:cubicBezTo>
                <a:cubicBezTo>
                  <a:pt x="210016" y="1106311"/>
                  <a:pt x="225177" y="1091750"/>
                  <a:pt x="243883" y="1083733"/>
                </a:cubicBezTo>
                <a:cubicBezTo>
                  <a:pt x="265274" y="1074565"/>
                  <a:pt x="291410" y="1078346"/>
                  <a:pt x="311617" y="1066800"/>
                </a:cubicBezTo>
                <a:cubicBezTo>
                  <a:pt x="332409" y="1054919"/>
                  <a:pt x="341483" y="1027630"/>
                  <a:pt x="362417" y="1016000"/>
                </a:cubicBezTo>
                <a:cubicBezTo>
                  <a:pt x="393623" y="998663"/>
                  <a:pt x="430150" y="993422"/>
                  <a:pt x="464017" y="982133"/>
                </a:cubicBezTo>
                <a:cubicBezTo>
                  <a:pt x="517317" y="964366"/>
                  <a:pt x="523028" y="961021"/>
                  <a:pt x="582550" y="948266"/>
                </a:cubicBezTo>
                <a:cubicBezTo>
                  <a:pt x="638834" y="936205"/>
                  <a:pt x="694607" y="920128"/>
                  <a:pt x="751883" y="914400"/>
                </a:cubicBezTo>
                <a:cubicBezTo>
                  <a:pt x="864772" y="903111"/>
                  <a:pt x="978642" y="899184"/>
                  <a:pt x="1090550" y="880533"/>
                </a:cubicBezTo>
                <a:cubicBezTo>
                  <a:pt x="1164092" y="868276"/>
                  <a:pt x="1205801" y="862447"/>
                  <a:pt x="1276817" y="846666"/>
                </a:cubicBezTo>
                <a:cubicBezTo>
                  <a:pt x="1299535" y="841617"/>
                  <a:pt x="1321972" y="835377"/>
                  <a:pt x="1344550" y="829733"/>
                </a:cubicBezTo>
                <a:cubicBezTo>
                  <a:pt x="1367128" y="818444"/>
                  <a:pt x="1393117" y="812294"/>
                  <a:pt x="1412283" y="795866"/>
                </a:cubicBezTo>
                <a:cubicBezTo>
                  <a:pt x="1433711" y="777499"/>
                  <a:pt x="1443127" y="748089"/>
                  <a:pt x="1463083" y="728133"/>
                </a:cubicBezTo>
                <a:cubicBezTo>
                  <a:pt x="1477474" y="713742"/>
                  <a:pt x="1496950" y="705555"/>
                  <a:pt x="1513883" y="694266"/>
                </a:cubicBezTo>
                <a:cubicBezTo>
                  <a:pt x="1599697" y="522640"/>
                  <a:pt x="1488637" y="734661"/>
                  <a:pt x="1598550" y="558800"/>
                </a:cubicBezTo>
                <a:cubicBezTo>
                  <a:pt x="1611929" y="537394"/>
                  <a:pt x="1618415" y="512069"/>
                  <a:pt x="1632417" y="491066"/>
                </a:cubicBezTo>
                <a:cubicBezTo>
                  <a:pt x="1663727" y="444102"/>
                  <a:pt x="1702708" y="402565"/>
                  <a:pt x="1734017" y="355600"/>
                </a:cubicBezTo>
                <a:cubicBezTo>
                  <a:pt x="1766393" y="307034"/>
                  <a:pt x="1770876" y="293115"/>
                  <a:pt x="1818683" y="254000"/>
                </a:cubicBezTo>
                <a:cubicBezTo>
                  <a:pt x="1862369" y="218257"/>
                  <a:pt x="1903665" y="177643"/>
                  <a:pt x="1954150" y="152400"/>
                </a:cubicBezTo>
                <a:cubicBezTo>
                  <a:pt x="2047126" y="105911"/>
                  <a:pt x="2001689" y="133679"/>
                  <a:pt x="2089617" y="67733"/>
                </a:cubicBezTo>
                <a:cubicBezTo>
                  <a:pt x="2095261" y="50800"/>
                  <a:pt x="2093929" y="29554"/>
                  <a:pt x="2106550" y="16933"/>
                </a:cubicBezTo>
                <a:cubicBezTo>
                  <a:pt x="2119171" y="4312"/>
                  <a:pt x="2139501" y="0"/>
                  <a:pt x="2157350" y="0"/>
                </a:cubicBezTo>
                <a:cubicBezTo>
                  <a:pt x="2247837" y="0"/>
                  <a:pt x="2337972" y="11289"/>
                  <a:pt x="2428283" y="16933"/>
                </a:cubicBezTo>
                <a:cubicBezTo>
                  <a:pt x="2439572" y="33866"/>
                  <a:pt x="2453049" y="49530"/>
                  <a:pt x="2462150" y="67733"/>
                </a:cubicBezTo>
                <a:cubicBezTo>
                  <a:pt x="2532257" y="207947"/>
                  <a:pt x="2415892" y="23747"/>
                  <a:pt x="2512950" y="169333"/>
                </a:cubicBezTo>
                <a:cubicBezTo>
                  <a:pt x="2518804" y="204459"/>
                  <a:pt x="2531658" y="298243"/>
                  <a:pt x="2546817" y="338666"/>
                </a:cubicBezTo>
                <a:cubicBezTo>
                  <a:pt x="2555680" y="362302"/>
                  <a:pt x="2569394" y="383822"/>
                  <a:pt x="2580683" y="406400"/>
                </a:cubicBezTo>
                <a:cubicBezTo>
                  <a:pt x="2626530" y="727319"/>
                  <a:pt x="2580683" y="357501"/>
                  <a:pt x="2580683" y="1049866"/>
                </a:cubicBezTo>
                <a:cubicBezTo>
                  <a:pt x="2580683" y="1358589"/>
                  <a:pt x="2422502" y="1575396"/>
                  <a:pt x="2648417" y="1625600"/>
                </a:cubicBezTo>
                <a:cubicBezTo>
                  <a:pt x="2681933" y="1633048"/>
                  <a:pt x="2715779" y="1639965"/>
                  <a:pt x="2750017" y="1642533"/>
                </a:cubicBezTo>
                <a:cubicBezTo>
                  <a:pt x="2941721" y="1656911"/>
                  <a:pt x="3133839" y="1665111"/>
                  <a:pt x="3325750" y="1676400"/>
                </a:cubicBezTo>
                <a:cubicBezTo>
                  <a:pt x="3410868" y="1690586"/>
                  <a:pt x="3496596" y="1703441"/>
                  <a:pt x="3579750" y="1727200"/>
                </a:cubicBezTo>
                <a:cubicBezTo>
                  <a:pt x="3596912" y="1732104"/>
                  <a:pt x="3613617" y="1738489"/>
                  <a:pt x="3630550" y="1744133"/>
                </a:cubicBezTo>
                <a:cubicBezTo>
                  <a:pt x="3647483" y="1755422"/>
                  <a:pt x="3662753" y="1769735"/>
                  <a:pt x="3681350" y="1778000"/>
                </a:cubicBezTo>
                <a:cubicBezTo>
                  <a:pt x="3713972" y="1792498"/>
                  <a:pt x="3782950" y="1811866"/>
                  <a:pt x="3782950" y="1811866"/>
                </a:cubicBezTo>
                <a:cubicBezTo>
                  <a:pt x="3807940" y="1849351"/>
                  <a:pt x="3828503" y="1887390"/>
                  <a:pt x="3867617" y="1913466"/>
                </a:cubicBezTo>
                <a:cubicBezTo>
                  <a:pt x="3882469" y="1923367"/>
                  <a:pt x="3902452" y="1922418"/>
                  <a:pt x="3918417" y="1930400"/>
                </a:cubicBezTo>
                <a:cubicBezTo>
                  <a:pt x="3936620" y="1939501"/>
                  <a:pt x="3951547" y="1954169"/>
                  <a:pt x="3969217" y="1964266"/>
                </a:cubicBezTo>
                <a:cubicBezTo>
                  <a:pt x="3991134" y="1976790"/>
                  <a:pt x="4013748" y="1988189"/>
                  <a:pt x="4036950" y="1998133"/>
                </a:cubicBezTo>
                <a:cubicBezTo>
                  <a:pt x="4053356" y="2005164"/>
                  <a:pt x="4072899" y="2005165"/>
                  <a:pt x="4087750" y="2015066"/>
                </a:cubicBezTo>
                <a:cubicBezTo>
                  <a:pt x="4092447" y="2018197"/>
                  <a:pt x="4087750" y="2026355"/>
                  <a:pt x="4087750" y="2032000"/>
                </a:cubicBezTo>
              </a:path>
            </a:pathLst>
          </a:custGeom>
          <a:noFill/>
          <a:ln w="76200">
            <a:solidFill>
              <a:srgbClr val="ff66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32" name="Group 20"/>
          <p:cNvGrpSpPr/>
          <p:nvPr/>
        </p:nvGrpSpPr>
        <p:grpSpPr>
          <a:xfrm>
            <a:off x="316080" y="6034680"/>
            <a:ext cx="4469040" cy="613440"/>
            <a:chOff x="316080" y="6034680"/>
            <a:chExt cx="4469040" cy="613440"/>
          </a:xfrm>
        </p:grpSpPr>
        <p:sp>
          <p:nvSpPr>
            <p:cNvPr id="233" name="TextBox 14"/>
            <p:cNvSpPr/>
            <p:nvPr/>
          </p:nvSpPr>
          <p:spPr>
            <a:xfrm>
              <a:off x="316080" y="6034680"/>
              <a:ext cx="3696840" cy="613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horzOverflow="overflow" vertOverflow="overflow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…</a:t>
              </a:r>
              <a:r>
                <a:rPr b="0" lang="en-US" sz="342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and printed here</a:t>
              </a:r>
              <a:endParaRPr b="0" lang="en-US" sz="3420" spc="-1" strike="noStrike">
                <a:latin typeface="Arial"/>
              </a:endParaRPr>
            </a:p>
          </p:txBody>
        </p:sp>
        <p:sp>
          <p:nvSpPr>
            <p:cNvPr id="234" name="Straight Arrow Connector 15"/>
            <p:cNvSpPr/>
            <p:nvPr/>
          </p:nvSpPr>
          <p:spPr>
            <a:xfrm>
              <a:off x="4026240" y="6341760"/>
              <a:ext cx="7588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ff6600"/>
              </a:solidFill>
              <a:miter/>
              <a:tailEnd len="med" type="arrow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5" name="TextBox 18"/>
          <p:cNvSpPr/>
          <p:nvPr/>
        </p:nvSpPr>
        <p:spPr>
          <a:xfrm>
            <a:off x="111600" y="109440"/>
            <a:ext cx="1464120" cy="833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4860" spc="-1" strike="noStrike">
                <a:solidFill>
                  <a:srgbClr val="000000"/>
                </a:solidFill>
                <a:latin typeface="Arial"/>
                <a:ea typeface="Heiti SC Light"/>
              </a:rPr>
              <a:t>1971</a:t>
            </a:r>
            <a:endParaRPr b="0" lang="en-US" sz="486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3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roup 16"/>
          <p:cNvGrpSpPr/>
          <p:nvPr/>
        </p:nvGrpSpPr>
        <p:grpSpPr>
          <a:xfrm>
            <a:off x="2304000" y="5264640"/>
            <a:ext cx="3049560" cy="839520"/>
            <a:chOff x="2304000" y="5264640"/>
            <a:chExt cx="3049560" cy="839520"/>
          </a:xfrm>
        </p:grpSpPr>
        <p:sp>
          <p:nvSpPr>
            <p:cNvPr id="237" name="Can 17"/>
            <p:cNvSpPr/>
            <p:nvPr/>
          </p:nvSpPr>
          <p:spPr>
            <a:xfrm>
              <a:off x="3725280" y="5264640"/>
              <a:ext cx="477360" cy="21528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8" name="Straight Connector 18"/>
            <p:cNvSpPr/>
            <p:nvPr/>
          </p:nvSpPr>
          <p:spPr>
            <a:xfrm>
              <a:off x="2304000" y="5552640"/>
              <a:ext cx="370080" cy="6480"/>
            </a:xfrm>
            <a:prstGeom prst="line">
              <a:avLst/>
            </a:prstGeom>
            <a:ln w="57150">
              <a:solidFill>
                <a:srgbClr val="ff0000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39" name="Straight Connector 19"/>
            <p:cNvSpPr/>
            <p:nvPr/>
          </p:nvSpPr>
          <p:spPr>
            <a:xfrm flipV="1">
              <a:off x="3047760" y="5412600"/>
              <a:ext cx="729360" cy="115920"/>
            </a:xfrm>
            <a:prstGeom prst="line">
              <a:avLst/>
            </a:prstGeom>
            <a:ln cap="rnd" w="57150">
              <a:solidFill>
                <a:srgbClr val="ff0000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40" name="Can 20"/>
            <p:cNvSpPr/>
            <p:nvPr/>
          </p:nvSpPr>
          <p:spPr>
            <a:xfrm>
              <a:off x="2674080" y="5451480"/>
              <a:ext cx="477360" cy="21528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41" name="Straight Connector 21"/>
            <p:cNvSpPr/>
            <p:nvPr/>
          </p:nvSpPr>
          <p:spPr>
            <a:xfrm>
              <a:off x="2940120" y="5616000"/>
              <a:ext cx="531720" cy="380520"/>
            </a:xfrm>
            <a:prstGeom prst="line">
              <a:avLst/>
            </a:prstGeom>
            <a:ln cap="rnd" w="57150">
              <a:solidFill>
                <a:srgbClr val="ff0000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42" name="Straight Connector 22"/>
            <p:cNvSpPr/>
            <p:nvPr/>
          </p:nvSpPr>
          <p:spPr>
            <a:xfrm>
              <a:off x="4082400" y="5412600"/>
              <a:ext cx="608760" cy="317160"/>
            </a:xfrm>
            <a:prstGeom prst="line">
              <a:avLst/>
            </a:prstGeom>
            <a:ln cap="rnd" w="57150">
              <a:solidFill>
                <a:srgbClr val="ff0000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43" name="Can 23"/>
            <p:cNvSpPr/>
            <p:nvPr/>
          </p:nvSpPr>
          <p:spPr>
            <a:xfrm>
              <a:off x="4452120" y="5622120"/>
              <a:ext cx="477360" cy="21528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44" name="Straight Connector 24"/>
            <p:cNvSpPr/>
            <p:nvPr/>
          </p:nvSpPr>
          <p:spPr>
            <a:xfrm flipV="1">
              <a:off x="3777120" y="5782320"/>
              <a:ext cx="778320" cy="214200"/>
            </a:xfrm>
            <a:prstGeom prst="line">
              <a:avLst/>
            </a:prstGeom>
            <a:ln cap="rnd" w="57150">
              <a:solidFill>
                <a:srgbClr val="ff0000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45" name="Can 25"/>
            <p:cNvSpPr/>
            <p:nvPr/>
          </p:nvSpPr>
          <p:spPr>
            <a:xfrm>
              <a:off x="3299400" y="5888880"/>
              <a:ext cx="477360" cy="21528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46" name="Straight Connector 26"/>
            <p:cNvSpPr/>
            <p:nvPr/>
          </p:nvSpPr>
          <p:spPr>
            <a:xfrm flipH="1" flipV="1">
              <a:off x="4929840" y="5729760"/>
              <a:ext cx="423720" cy="2880"/>
            </a:xfrm>
            <a:prstGeom prst="line">
              <a:avLst/>
            </a:prstGeom>
            <a:ln cap="rnd" w="57150">
              <a:solidFill>
                <a:srgbClr val="ff0000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247" name="Group 94"/>
          <p:cNvGrpSpPr/>
          <p:nvPr/>
        </p:nvGrpSpPr>
        <p:grpSpPr>
          <a:xfrm>
            <a:off x="4570560" y="4826880"/>
            <a:ext cx="3891240" cy="2073240"/>
            <a:chOff x="4570560" y="4826880"/>
            <a:chExt cx="3891240" cy="2073240"/>
          </a:xfrm>
        </p:grpSpPr>
        <p:grpSp>
          <p:nvGrpSpPr>
            <p:cNvPr id="248" name="Group 42"/>
            <p:cNvGrpSpPr/>
            <p:nvPr/>
          </p:nvGrpSpPr>
          <p:grpSpPr>
            <a:xfrm>
              <a:off x="5361480" y="5443920"/>
              <a:ext cx="2679480" cy="839520"/>
              <a:chOff x="5361480" y="5443920"/>
              <a:chExt cx="2679480" cy="839520"/>
            </a:xfrm>
          </p:grpSpPr>
          <p:sp>
            <p:nvSpPr>
              <p:cNvPr id="249" name="Can 43"/>
              <p:cNvSpPr/>
              <p:nvPr/>
            </p:nvSpPr>
            <p:spPr>
              <a:xfrm>
                <a:off x="6412680" y="544392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ffffff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50" name="Straight Connector 45"/>
              <p:cNvSpPr/>
              <p:nvPr/>
            </p:nvSpPr>
            <p:spPr>
              <a:xfrm flipV="1">
                <a:off x="5735160" y="5591880"/>
                <a:ext cx="729360" cy="11556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51" name="Can 46"/>
              <p:cNvSpPr/>
              <p:nvPr/>
            </p:nvSpPr>
            <p:spPr>
              <a:xfrm>
                <a:off x="5361480" y="563040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52" name="Straight Connector 47"/>
              <p:cNvSpPr/>
              <p:nvPr/>
            </p:nvSpPr>
            <p:spPr>
              <a:xfrm>
                <a:off x="5627520" y="5795280"/>
                <a:ext cx="531720" cy="38052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53" name="Straight Connector 48"/>
              <p:cNvSpPr/>
              <p:nvPr/>
            </p:nvSpPr>
            <p:spPr>
              <a:xfrm>
                <a:off x="6769800" y="5591880"/>
                <a:ext cx="608400" cy="31716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54" name="Can 49"/>
              <p:cNvSpPr/>
              <p:nvPr/>
            </p:nvSpPr>
            <p:spPr>
              <a:xfrm>
                <a:off x="7139520" y="580140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55" name="Straight Connector 50"/>
              <p:cNvSpPr/>
              <p:nvPr/>
            </p:nvSpPr>
            <p:spPr>
              <a:xfrm flipV="1">
                <a:off x="6464520" y="5961240"/>
                <a:ext cx="778320" cy="21456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56" name="Can 51"/>
              <p:cNvSpPr/>
              <p:nvPr/>
            </p:nvSpPr>
            <p:spPr>
              <a:xfrm>
                <a:off x="5986800" y="606816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ffffff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57" name="Straight Connector 52"/>
              <p:cNvSpPr/>
              <p:nvPr/>
            </p:nvSpPr>
            <p:spPr>
              <a:xfrm flipH="1" flipV="1">
                <a:off x="7617240" y="5909040"/>
                <a:ext cx="423720" cy="252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</p:grpSp>
        <p:grpSp>
          <p:nvGrpSpPr>
            <p:cNvPr id="258" name="Group 29"/>
            <p:cNvGrpSpPr/>
            <p:nvPr/>
          </p:nvGrpSpPr>
          <p:grpSpPr>
            <a:xfrm>
              <a:off x="4940640" y="6060960"/>
              <a:ext cx="2679480" cy="839160"/>
              <a:chOff x="4940640" y="6060960"/>
              <a:chExt cx="2679480" cy="839160"/>
            </a:xfrm>
          </p:grpSpPr>
          <p:sp>
            <p:nvSpPr>
              <p:cNvPr id="259" name="Can 30"/>
              <p:cNvSpPr/>
              <p:nvPr/>
            </p:nvSpPr>
            <p:spPr>
              <a:xfrm>
                <a:off x="5991840" y="606096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60" name="Straight Connector 32"/>
              <p:cNvSpPr/>
              <p:nvPr/>
            </p:nvSpPr>
            <p:spPr>
              <a:xfrm flipV="1">
                <a:off x="5314320" y="6208560"/>
                <a:ext cx="729360" cy="11592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61" name="Can 33"/>
              <p:cNvSpPr/>
              <p:nvPr/>
            </p:nvSpPr>
            <p:spPr>
              <a:xfrm>
                <a:off x="4940640" y="624744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62" name="Straight Connector 34"/>
              <p:cNvSpPr/>
              <p:nvPr/>
            </p:nvSpPr>
            <p:spPr>
              <a:xfrm>
                <a:off x="5206680" y="6411960"/>
                <a:ext cx="531720" cy="38052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63" name="Straight Connector 35"/>
              <p:cNvSpPr/>
              <p:nvPr/>
            </p:nvSpPr>
            <p:spPr>
              <a:xfrm>
                <a:off x="6348960" y="6208560"/>
                <a:ext cx="608400" cy="31716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64" name="Can 36"/>
              <p:cNvSpPr/>
              <p:nvPr/>
            </p:nvSpPr>
            <p:spPr>
              <a:xfrm>
                <a:off x="6718680" y="641808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65" name="Straight Connector 37"/>
              <p:cNvSpPr/>
              <p:nvPr/>
            </p:nvSpPr>
            <p:spPr>
              <a:xfrm flipV="1">
                <a:off x="6043680" y="6578280"/>
                <a:ext cx="778320" cy="21420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66" name="Can 38"/>
              <p:cNvSpPr/>
              <p:nvPr/>
            </p:nvSpPr>
            <p:spPr>
              <a:xfrm>
                <a:off x="5565960" y="668484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67" name="Straight Connector 39"/>
              <p:cNvSpPr/>
              <p:nvPr/>
            </p:nvSpPr>
            <p:spPr>
              <a:xfrm flipH="1" flipV="1">
                <a:off x="7196400" y="6525720"/>
                <a:ext cx="423720" cy="288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</p:grpSp>
        <p:grpSp>
          <p:nvGrpSpPr>
            <p:cNvPr id="268" name="Group 55"/>
            <p:cNvGrpSpPr/>
            <p:nvPr/>
          </p:nvGrpSpPr>
          <p:grpSpPr>
            <a:xfrm>
              <a:off x="4570560" y="4826880"/>
              <a:ext cx="3891240" cy="1532880"/>
              <a:chOff x="4570560" y="4826880"/>
              <a:chExt cx="3891240" cy="1532880"/>
            </a:xfrm>
          </p:grpSpPr>
          <p:sp>
            <p:nvSpPr>
              <p:cNvPr id="269" name="Can 56"/>
              <p:cNvSpPr/>
              <p:nvPr/>
            </p:nvSpPr>
            <p:spPr>
              <a:xfrm>
                <a:off x="6833520" y="482688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70" name="Straight Connector 57"/>
              <p:cNvSpPr/>
              <p:nvPr/>
            </p:nvSpPr>
            <p:spPr>
              <a:xfrm>
                <a:off x="5412240" y="5114880"/>
                <a:ext cx="370080" cy="6120"/>
              </a:xfrm>
              <a:prstGeom prst="line">
                <a:avLst/>
              </a:prstGeom>
              <a:ln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71" name="Straight Connector 58"/>
              <p:cNvSpPr/>
              <p:nvPr/>
            </p:nvSpPr>
            <p:spPr>
              <a:xfrm flipV="1">
                <a:off x="6156000" y="4974840"/>
                <a:ext cx="729360" cy="11556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72" name="Can 59"/>
              <p:cNvSpPr/>
              <p:nvPr/>
            </p:nvSpPr>
            <p:spPr>
              <a:xfrm>
                <a:off x="5782320" y="501372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73" name="Straight Connector 60"/>
              <p:cNvSpPr/>
              <p:nvPr/>
            </p:nvSpPr>
            <p:spPr>
              <a:xfrm>
                <a:off x="6048360" y="5178240"/>
                <a:ext cx="531720" cy="38052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74" name="Straight Connector 61"/>
              <p:cNvSpPr/>
              <p:nvPr/>
            </p:nvSpPr>
            <p:spPr>
              <a:xfrm>
                <a:off x="7190640" y="4974840"/>
                <a:ext cx="608400" cy="31716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75" name="Can 62"/>
              <p:cNvSpPr/>
              <p:nvPr/>
            </p:nvSpPr>
            <p:spPr>
              <a:xfrm>
                <a:off x="7560360" y="518436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76" name="Straight Connector 63"/>
              <p:cNvSpPr/>
              <p:nvPr/>
            </p:nvSpPr>
            <p:spPr>
              <a:xfrm flipV="1">
                <a:off x="6885360" y="5341320"/>
                <a:ext cx="778320" cy="21420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77" name="Can 64"/>
              <p:cNvSpPr/>
              <p:nvPr/>
            </p:nvSpPr>
            <p:spPr>
              <a:xfrm>
                <a:off x="6407640" y="5447880"/>
                <a:ext cx="477360" cy="215280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78" name="Straight Connector 65"/>
              <p:cNvSpPr/>
              <p:nvPr/>
            </p:nvSpPr>
            <p:spPr>
              <a:xfrm flipH="1" flipV="1">
                <a:off x="8038080" y="5292000"/>
                <a:ext cx="423720" cy="2880"/>
              </a:xfrm>
              <a:prstGeom prst="line">
                <a:avLst/>
              </a:prstGeom>
              <a:ln cap="rnd"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279" name="Straight Connector 219"/>
              <p:cNvSpPr/>
              <p:nvPr/>
            </p:nvSpPr>
            <p:spPr>
              <a:xfrm>
                <a:off x="4570560" y="6353280"/>
                <a:ext cx="370080" cy="6480"/>
              </a:xfrm>
              <a:prstGeom prst="line">
                <a:avLst/>
              </a:prstGeom>
              <a:ln w="57150">
                <a:solidFill>
                  <a:srgbClr val="ff0000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</p:grpSp>
      </p:grpSp>
      <p:pic>
        <p:nvPicPr>
          <p:cNvPr id="280" name="Picture 1142" descr=""/>
          <p:cNvPicPr/>
          <p:nvPr/>
        </p:nvPicPr>
        <p:blipFill>
          <a:blip r:embed="rId1">
            <a:biLevel thresh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377080" y="260640"/>
            <a:ext cx="4950720" cy="3377880"/>
          </a:xfrm>
          <a:prstGeom prst="rect">
            <a:avLst/>
          </a:prstGeom>
          <a:ln w="0">
            <a:noFill/>
          </a:ln>
        </p:spPr>
      </p:pic>
      <p:sp>
        <p:nvSpPr>
          <p:cNvPr id="281" name="TextBox 1"/>
          <p:cNvSpPr/>
          <p:nvPr/>
        </p:nvSpPr>
        <p:spPr>
          <a:xfrm>
            <a:off x="2392200" y="152640"/>
            <a:ext cx="1518840" cy="6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“</a:t>
            </a:r>
            <a:r>
              <a:rPr b="0" lang="en-US" sz="3420" spc="-1" strike="noStrike">
                <a:solidFill>
                  <a:srgbClr val="ff0000"/>
                </a:solidFill>
                <a:latin typeface="Arial"/>
                <a:ea typeface="Heiti SC Light"/>
              </a:rPr>
              <a:t>router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sp>
        <p:nvSpPr>
          <p:cNvPr id="282" name="TextBox 2"/>
          <p:cNvSpPr/>
          <p:nvPr/>
        </p:nvSpPr>
        <p:spPr>
          <a:xfrm>
            <a:off x="98280" y="1126800"/>
            <a:ext cx="2011320" cy="6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“</a:t>
            </a:r>
            <a:r>
              <a:rPr b="0" lang="en-US" sz="3060" spc="-1" strike="noStrike">
                <a:solidFill>
                  <a:srgbClr val="ff0000"/>
                </a:solidFill>
                <a:latin typeface="Arial"/>
                <a:ea typeface="Heiti SC Light"/>
              </a:rPr>
              <a:t>e</a:t>
            </a:r>
            <a:r>
              <a:rPr b="0" lang="en-US" sz="3420" spc="-1" strike="noStrike">
                <a:solidFill>
                  <a:srgbClr val="ff0000"/>
                </a:solidFill>
                <a:latin typeface="Arial"/>
                <a:ea typeface="Heiti SC Light"/>
              </a:rPr>
              <a:t>nd host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sp>
        <p:nvSpPr>
          <p:cNvPr id="283" name="TextBox 216"/>
          <p:cNvSpPr/>
          <p:nvPr/>
        </p:nvSpPr>
        <p:spPr>
          <a:xfrm>
            <a:off x="3259800" y="3470760"/>
            <a:ext cx="952200" cy="6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“</a:t>
            </a:r>
            <a:r>
              <a:rPr b="0" lang="en-US" sz="3060" spc="-1" strike="noStrike">
                <a:solidFill>
                  <a:srgbClr val="ff0000"/>
                </a:solidFill>
                <a:latin typeface="Arial"/>
                <a:ea typeface="Heiti SC Light"/>
              </a:rPr>
              <a:t>link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sp>
        <p:nvSpPr>
          <p:cNvPr id="284" name="Straight Arrow Connector 6"/>
          <p:cNvSpPr/>
          <p:nvPr/>
        </p:nvSpPr>
        <p:spPr>
          <a:xfrm>
            <a:off x="3435840" y="769320"/>
            <a:ext cx="1316520" cy="35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66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Straight Arrow Connector 217"/>
          <p:cNvSpPr/>
          <p:nvPr/>
        </p:nvSpPr>
        <p:spPr>
          <a:xfrm>
            <a:off x="1104120" y="1743120"/>
            <a:ext cx="1544760" cy="504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66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Straight Arrow Connector 218"/>
          <p:cNvSpPr/>
          <p:nvPr/>
        </p:nvSpPr>
        <p:spPr>
          <a:xfrm flipV="1">
            <a:off x="3736080" y="2820240"/>
            <a:ext cx="782280" cy="64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66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7" name="Group 3"/>
          <p:cNvGrpSpPr/>
          <p:nvPr/>
        </p:nvGrpSpPr>
        <p:grpSpPr>
          <a:xfrm>
            <a:off x="6805080" y="2533320"/>
            <a:ext cx="6051240" cy="5781960"/>
            <a:chOff x="6805080" y="2533320"/>
            <a:chExt cx="6051240" cy="5781960"/>
          </a:xfrm>
        </p:grpSpPr>
        <p:grpSp>
          <p:nvGrpSpPr>
            <p:cNvPr id="288" name="Group 220"/>
            <p:cNvGrpSpPr/>
            <p:nvPr/>
          </p:nvGrpSpPr>
          <p:grpSpPr>
            <a:xfrm>
              <a:off x="8066520" y="4383000"/>
              <a:ext cx="3521160" cy="2073240"/>
              <a:chOff x="8066520" y="4383000"/>
              <a:chExt cx="3521160" cy="2073240"/>
            </a:xfrm>
          </p:grpSpPr>
          <p:grpSp>
            <p:nvGrpSpPr>
              <p:cNvPr id="289" name="Group 221"/>
              <p:cNvGrpSpPr/>
              <p:nvPr/>
            </p:nvGrpSpPr>
            <p:grpSpPr>
              <a:xfrm>
                <a:off x="8487360" y="4999680"/>
                <a:ext cx="2679480" cy="839520"/>
                <a:chOff x="8487360" y="4999680"/>
                <a:chExt cx="2679480" cy="839520"/>
              </a:xfrm>
            </p:grpSpPr>
            <p:sp>
              <p:nvSpPr>
                <p:cNvPr id="290" name="Can 244"/>
                <p:cNvSpPr/>
                <p:nvPr/>
              </p:nvSpPr>
              <p:spPr>
                <a:xfrm>
                  <a:off x="9538560" y="49996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291" name="Straight Connector 245"/>
                <p:cNvSpPr/>
                <p:nvPr/>
              </p:nvSpPr>
              <p:spPr>
                <a:xfrm flipV="1">
                  <a:off x="8861040" y="514764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292" name="Can 246"/>
                <p:cNvSpPr/>
                <p:nvPr/>
              </p:nvSpPr>
              <p:spPr>
                <a:xfrm>
                  <a:off x="8487360" y="51865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293" name="Straight Connector 247"/>
                <p:cNvSpPr/>
                <p:nvPr/>
              </p:nvSpPr>
              <p:spPr>
                <a:xfrm>
                  <a:off x="8753400" y="535104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294" name="Straight Connector 248"/>
                <p:cNvSpPr/>
                <p:nvPr/>
              </p:nvSpPr>
              <p:spPr>
                <a:xfrm>
                  <a:off x="9895680" y="514764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295" name="Can 249"/>
                <p:cNvSpPr/>
                <p:nvPr/>
              </p:nvSpPr>
              <p:spPr>
                <a:xfrm>
                  <a:off x="10265400" y="53571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296" name="Straight Connector 250"/>
                <p:cNvSpPr/>
                <p:nvPr/>
              </p:nvSpPr>
              <p:spPr>
                <a:xfrm flipV="1">
                  <a:off x="9590400" y="5517360"/>
                  <a:ext cx="77832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297" name="Can 251"/>
                <p:cNvSpPr/>
                <p:nvPr/>
              </p:nvSpPr>
              <p:spPr>
                <a:xfrm>
                  <a:off x="9112680" y="56239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298" name="Straight Connector 252"/>
                <p:cNvSpPr/>
                <p:nvPr/>
              </p:nvSpPr>
              <p:spPr>
                <a:xfrm flipH="1" flipV="1">
                  <a:off x="10743120" y="546480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299" name="Group 222"/>
              <p:cNvGrpSpPr/>
              <p:nvPr/>
            </p:nvGrpSpPr>
            <p:grpSpPr>
              <a:xfrm>
                <a:off x="8066520" y="5616720"/>
                <a:ext cx="2679480" cy="839520"/>
                <a:chOff x="8066520" y="5616720"/>
                <a:chExt cx="2679480" cy="839520"/>
              </a:xfrm>
            </p:grpSpPr>
            <p:sp>
              <p:nvSpPr>
                <p:cNvPr id="300" name="Can 235"/>
                <p:cNvSpPr/>
                <p:nvPr/>
              </p:nvSpPr>
              <p:spPr>
                <a:xfrm>
                  <a:off x="9117720" y="56167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01" name="Straight Connector 236"/>
                <p:cNvSpPr/>
                <p:nvPr/>
              </p:nvSpPr>
              <p:spPr>
                <a:xfrm flipV="1">
                  <a:off x="8440200" y="5764680"/>
                  <a:ext cx="729360" cy="115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02" name="Can 237"/>
                <p:cNvSpPr/>
                <p:nvPr/>
              </p:nvSpPr>
              <p:spPr>
                <a:xfrm>
                  <a:off x="8066520" y="58035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03" name="Straight Connector 238"/>
                <p:cNvSpPr/>
                <p:nvPr/>
              </p:nvSpPr>
              <p:spPr>
                <a:xfrm>
                  <a:off x="8332560" y="596808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04" name="Straight Connector 239"/>
                <p:cNvSpPr/>
                <p:nvPr/>
              </p:nvSpPr>
              <p:spPr>
                <a:xfrm>
                  <a:off x="9474840" y="576468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05" name="Can 240"/>
                <p:cNvSpPr/>
                <p:nvPr/>
              </p:nvSpPr>
              <p:spPr>
                <a:xfrm>
                  <a:off x="9844560" y="59742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06" name="Straight Connector 241"/>
                <p:cNvSpPr/>
                <p:nvPr/>
              </p:nvSpPr>
              <p:spPr>
                <a:xfrm flipV="1">
                  <a:off x="9169560" y="6134040"/>
                  <a:ext cx="77832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07" name="Can 242"/>
                <p:cNvSpPr/>
                <p:nvPr/>
              </p:nvSpPr>
              <p:spPr>
                <a:xfrm>
                  <a:off x="8691840" y="62409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08" name="Straight Connector 243"/>
                <p:cNvSpPr/>
                <p:nvPr/>
              </p:nvSpPr>
              <p:spPr>
                <a:xfrm flipH="1" flipV="1">
                  <a:off x="10322280" y="608184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309" name="Group 223"/>
              <p:cNvGrpSpPr/>
              <p:nvPr/>
            </p:nvGrpSpPr>
            <p:grpSpPr>
              <a:xfrm>
                <a:off x="8537760" y="4383000"/>
                <a:ext cx="3049920" cy="836280"/>
                <a:chOff x="8537760" y="4383000"/>
                <a:chExt cx="3049920" cy="836280"/>
              </a:xfrm>
            </p:grpSpPr>
            <p:sp>
              <p:nvSpPr>
                <p:cNvPr id="310" name="Can 224"/>
                <p:cNvSpPr/>
                <p:nvPr/>
              </p:nvSpPr>
              <p:spPr>
                <a:xfrm>
                  <a:off x="9959400" y="43830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11" name="Straight Connector 225"/>
                <p:cNvSpPr/>
                <p:nvPr/>
              </p:nvSpPr>
              <p:spPr>
                <a:xfrm>
                  <a:off x="8537760" y="4670640"/>
                  <a:ext cx="370080" cy="648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12" name="Straight Connector 226"/>
                <p:cNvSpPr/>
                <p:nvPr/>
              </p:nvSpPr>
              <p:spPr>
                <a:xfrm flipV="1">
                  <a:off x="9281880" y="453060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13" name="Can 227"/>
                <p:cNvSpPr/>
                <p:nvPr/>
              </p:nvSpPr>
              <p:spPr>
                <a:xfrm>
                  <a:off x="8908200" y="45694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14" name="Straight Connector 228"/>
                <p:cNvSpPr/>
                <p:nvPr/>
              </p:nvSpPr>
              <p:spPr>
                <a:xfrm>
                  <a:off x="9174240" y="473400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15" name="Straight Connector 229"/>
                <p:cNvSpPr/>
                <p:nvPr/>
              </p:nvSpPr>
              <p:spPr>
                <a:xfrm>
                  <a:off x="10316520" y="453060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16" name="Can 230"/>
                <p:cNvSpPr/>
                <p:nvPr/>
              </p:nvSpPr>
              <p:spPr>
                <a:xfrm>
                  <a:off x="10686240" y="47401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17" name="Straight Connector 231"/>
                <p:cNvSpPr/>
                <p:nvPr/>
              </p:nvSpPr>
              <p:spPr>
                <a:xfrm flipV="1">
                  <a:off x="10011240" y="4897080"/>
                  <a:ext cx="77832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18" name="Can 232"/>
                <p:cNvSpPr/>
                <p:nvPr/>
              </p:nvSpPr>
              <p:spPr>
                <a:xfrm>
                  <a:off x="9533520" y="50040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19" name="Straight Connector 233"/>
                <p:cNvSpPr/>
                <p:nvPr/>
              </p:nvSpPr>
              <p:spPr>
                <a:xfrm flipH="1" flipV="1">
                  <a:off x="11163960" y="484776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  <p:grpSp>
          <p:nvGrpSpPr>
            <p:cNvPr id="320" name="Group 253"/>
            <p:cNvGrpSpPr/>
            <p:nvPr/>
          </p:nvGrpSpPr>
          <p:grpSpPr>
            <a:xfrm>
              <a:off x="6805080" y="6242040"/>
              <a:ext cx="3521160" cy="2073240"/>
              <a:chOff x="6805080" y="6242040"/>
              <a:chExt cx="3521160" cy="2073240"/>
            </a:xfrm>
          </p:grpSpPr>
          <p:grpSp>
            <p:nvGrpSpPr>
              <p:cNvPr id="321" name="Group 254"/>
              <p:cNvGrpSpPr/>
              <p:nvPr/>
            </p:nvGrpSpPr>
            <p:grpSpPr>
              <a:xfrm>
                <a:off x="7225920" y="6859080"/>
                <a:ext cx="2679480" cy="839520"/>
                <a:chOff x="7225920" y="6859080"/>
                <a:chExt cx="2679480" cy="839520"/>
              </a:xfrm>
            </p:grpSpPr>
            <p:sp>
              <p:nvSpPr>
                <p:cNvPr id="322" name="Can 276"/>
                <p:cNvSpPr/>
                <p:nvPr/>
              </p:nvSpPr>
              <p:spPr>
                <a:xfrm>
                  <a:off x="8277120" y="68590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23" name="Straight Connector 277"/>
                <p:cNvSpPr/>
                <p:nvPr/>
              </p:nvSpPr>
              <p:spPr>
                <a:xfrm flipV="1">
                  <a:off x="7599600" y="7007040"/>
                  <a:ext cx="729360" cy="115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24" name="Can 278"/>
                <p:cNvSpPr/>
                <p:nvPr/>
              </p:nvSpPr>
              <p:spPr>
                <a:xfrm>
                  <a:off x="7225920" y="70455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25" name="Straight Connector 279"/>
                <p:cNvSpPr/>
                <p:nvPr/>
              </p:nvSpPr>
              <p:spPr>
                <a:xfrm>
                  <a:off x="7491960" y="721044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26" name="Straight Connector 280"/>
                <p:cNvSpPr/>
                <p:nvPr/>
              </p:nvSpPr>
              <p:spPr>
                <a:xfrm>
                  <a:off x="8634240" y="700704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27" name="Can 281"/>
                <p:cNvSpPr/>
                <p:nvPr/>
              </p:nvSpPr>
              <p:spPr>
                <a:xfrm>
                  <a:off x="9003960" y="72165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28" name="Straight Connector 282"/>
                <p:cNvSpPr/>
                <p:nvPr/>
              </p:nvSpPr>
              <p:spPr>
                <a:xfrm flipV="1">
                  <a:off x="8328960" y="7376400"/>
                  <a:ext cx="77832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29" name="Can 283"/>
                <p:cNvSpPr/>
                <p:nvPr/>
              </p:nvSpPr>
              <p:spPr>
                <a:xfrm>
                  <a:off x="7851240" y="74833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30" name="Straight Connector 284"/>
                <p:cNvSpPr/>
                <p:nvPr/>
              </p:nvSpPr>
              <p:spPr>
                <a:xfrm flipH="1" flipV="1">
                  <a:off x="9481680" y="7324200"/>
                  <a:ext cx="423720" cy="2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331" name="Group 255"/>
              <p:cNvGrpSpPr/>
              <p:nvPr/>
            </p:nvGrpSpPr>
            <p:grpSpPr>
              <a:xfrm>
                <a:off x="6805080" y="7476120"/>
                <a:ext cx="2679480" cy="839160"/>
                <a:chOff x="6805080" y="7476120"/>
                <a:chExt cx="2679480" cy="839160"/>
              </a:xfrm>
            </p:grpSpPr>
            <p:sp>
              <p:nvSpPr>
                <p:cNvPr id="332" name="Can 267"/>
                <p:cNvSpPr/>
                <p:nvPr/>
              </p:nvSpPr>
              <p:spPr>
                <a:xfrm>
                  <a:off x="7856280" y="74761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33" name="Straight Connector 268"/>
                <p:cNvSpPr/>
                <p:nvPr/>
              </p:nvSpPr>
              <p:spPr>
                <a:xfrm flipV="1">
                  <a:off x="7178760" y="762372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34" name="Can 269"/>
                <p:cNvSpPr/>
                <p:nvPr/>
              </p:nvSpPr>
              <p:spPr>
                <a:xfrm>
                  <a:off x="6805080" y="76626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35" name="Straight Connector 270"/>
                <p:cNvSpPr/>
                <p:nvPr/>
              </p:nvSpPr>
              <p:spPr>
                <a:xfrm>
                  <a:off x="7071120" y="782712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36" name="Straight Connector 271"/>
                <p:cNvSpPr/>
                <p:nvPr/>
              </p:nvSpPr>
              <p:spPr>
                <a:xfrm>
                  <a:off x="8213400" y="762372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37" name="Can 272"/>
                <p:cNvSpPr/>
                <p:nvPr/>
              </p:nvSpPr>
              <p:spPr>
                <a:xfrm>
                  <a:off x="8583120" y="78332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38" name="Straight Connector 273"/>
                <p:cNvSpPr/>
                <p:nvPr/>
              </p:nvSpPr>
              <p:spPr>
                <a:xfrm flipV="1">
                  <a:off x="7908120" y="7993440"/>
                  <a:ext cx="77832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39" name="Can 274"/>
                <p:cNvSpPr/>
                <p:nvPr/>
              </p:nvSpPr>
              <p:spPr>
                <a:xfrm>
                  <a:off x="7430400" y="81000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40" name="Straight Connector 275"/>
                <p:cNvSpPr/>
                <p:nvPr/>
              </p:nvSpPr>
              <p:spPr>
                <a:xfrm flipH="1" flipV="1">
                  <a:off x="9060840" y="794088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341" name="Group 256"/>
              <p:cNvGrpSpPr/>
              <p:nvPr/>
            </p:nvGrpSpPr>
            <p:grpSpPr>
              <a:xfrm>
                <a:off x="7276320" y="6242040"/>
                <a:ext cx="3049920" cy="836280"/>
                <a:chOff x="7276320" y="6242040"/>
                <a:chExt cx="3049920" cy="836280"/>
              </a:xfrm>
            </p:grpSpPr>
            <p:sp>
              <p:nvSpPr>
                <p:cNvPr id="342" name="Can 257"/>
                <p:cNvSpPr/>
                <p:nvPr/>
              </p:nvSpPr>
              <p:spPr>
                <a:xfrm>
                  <a:off x="8697960" y="62420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43" name="Straight Connector 258"/>
                <p:cNvSpPr/>
                <p:nvPr/>
              </p:nvSpPr>
              <p:spPr>
                <a:xfrm>
                  <a:off x="7276320" y="6530040"/>
                  <a:ext cx="370080" cy="612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44" name="Straight Connector 259"/>
                <p:cNvSpPr/>
                <p:nvPr/>
              </p:nvSpPr>
              <p:spPr>
                <a:xfrm flipV="1">
                  <a:off x="8020440" y="639000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45" name="Can 260"/>
                <p:cNvSpPr/>
                <p:nvPr/>
              </p:nvSpPr>
              <p:spPr>
                <a:xfrm>
                  <a:off x="7646760" y="64288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46" name="Straight Connector 261"/>
                <p:cNvSpPr/>
                <p:nvPr/>
              </p:nvSpPr>
              <p:spPr>
                <a:xfrm>
                  <a:off x="7912440" y="659340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47" name="Straight Connector 262"/>
                <p:cNvSpPr/>
                <p:nvPr/>
              </p:nvSpPr>
              <p:spPr>
                <a:xfrm>
                  <a:off x="9055080" y="639000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48" name="Can 263"/>
                <p:cNvSpPr/>
                <p:nvPr/>
              </p:nvSpPr>
              <p:spPr>
                <a:xfrm>
                  <a:off x="9424800" y="65995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49" name="Straight Connector 264"/>
                <p:cNvSpPr/>
                <p:nvPr/>
              </p:nvSpPr>
              <p:spPr>
                <a:xfrm flipV="1">
                  <a:off x="8749800" y="6756480"/>
                  <a:ext cx="77832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50" name="Can 265"/>
                <p:cNvSpPr/>
                <p:nvPr/>
              </p:nvSpPr>
              <p:spPr>
                <a:xfrm>
                  <a:off x="8272080" y="68630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51" name="Straight Connector 266"/>
                <p:cNvSpPr/>
                <p:nvPr/>
              </p:nvSpPr>
              <p:spPr>
                <a:xfrm flipH="1" flipV="1">
                  <a:off x="9902520" y="670716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  <p:grpSp>
          <p:nvGrpSpPr>
            <p:cNvPr id="352" name="Group 285"/>
            <p:cNvGrpSpPr/>
            <p:nvPr/>
          </p:nvGrpSpPr>
          <p:grpSpPr>
            <a:xfrm>
              <a:off x="9335160" y="2533320"/>
              <a:ext cx="3521160" cy="2073600"/>
              <a:chOff x="9335160" y="2533320"/>
              <a:chExt cx="3521160" cy="2073600"/>
            </a:xfrm>
          </p:grpSpPr>
          <p:grpSp>
            <p:nvGrpSpPr>
              <p:cNvPr id="353" name="Group 286"/>
              <p:cNvGrpSpPr/>
              <p:nvPr/>
            </p:nvGrpSpPr>
            <p:grpSpPr>
              <a:xfrm>
                <a:off x="9756000" y="3150360"/>
                <a:ext cx="2679480" cy="839520"/>
                <a:chOff x="9756000" y="3150360"/>
                <a:chExt cx="2679480" cy="839520"/>
              </a:xfrm>
            </p:grpSpPr>
            <p:sp>
              <p:nvSpPr>
                <p:cNvPr id="354" name="Can 308"/>
                <p:cNvSpPr/>
                <p:nvPr/>
              </p:nvSpPr>
              <p:spPr>
                <a:xfrm>
                  <a:off x="10807200" y="31503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55" name="Straight Connector 309"/>
                <p:cNvSpPr/>
                <p:nvPr/>
              </p:nvSpPr>
              <p:spPr>
                <a:xfrm flipV="1">
                  <a:off x="10129680" y="3298320"/>
                  <a:ext cx="729360" cy="115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56" name="Can 310"/>
                <p:cNvSpPr/>
                <p:nvPr/>
              </p:nvSpPr>
              <p:spPr>
                <a:xfrm>
                  <a:off x="9756000" y="33368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57" name="Straight Connector 311"/>
                <p:cNvSpPr/>
                <p:nvPr/>
              </p:nvSpPr>
              <p:spPr>
                <a:xfrm>
                  <a:off x="10022040" y="350172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58" name="Straight Connector 312"/>
                <p:cNvSpPr/>
                <p:nvPr/>
              </p:nvSpPr>
              <p:spPr>
                <a:xfrm>
                  <a:off x="11164320" y="329832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59" name="Can 313"/>
                <p:cNvSpPr/>
                <p:nvPr/>
              </p:nvSpPr>
              <p:spPr>
                <a:xfrm>
                  <a:off x="11534040" y="35078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60" name="Straight Connector 314"/>
                <p:cNvSpPr/>
                <p:nvPr/>
              </p:nvSpPr>
              <p:spPr>
                <a:xfrm flipV="1">
                  <a:off x="10859040" y="3667680"/>
                  <a:ext cx="77832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61" name="Can 315"/>
                <p:cNvSpPr/>
                <p:nvPr/>
              </p:nvSpPr>
              <p:spPr>
                <a:xfrm>
                  <a:off x="10381320" y="37746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62" name="Straight Connector 316"/>
                <p:cNvSpPr/>
                <p:nvPr/>
              </p:nvSpPr>
              <p:spPr>
                <a:xfrm flipH="1" flipV="1">
                  <a:off x="12011760" y="3615480"/>
                  <a:ext cx="423720" cy="2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363" name="Group 287"/>
              <p:cNvGrpSpPr/>
              <p:nvPr/>
            </p:nvGrpSpPr>
            <p:grpSpPr>
              <a:xfrm>
                <a:off x="9335160" y="3767400"/>
                <a:ext cx="2679480" cy="839520"/>
                <a:chOff x="9335160" y="3767400"/>
                <a:chExt cx="2679480" cy="839520"/>
              </a:xfrm>
            </p:grpSpPr>
            <p:sp>
              <p:nvSpPr>
                <p:cNvPr id="364" name="Can 299"/>
                <p:cNvSpPr/>
                <p:nvPr/>
              </p:nvSpPr>
              <p:spPr>
                <a:xfrm>
                  <a:off x="10386360" y="37674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65" name="Straight Connector 300"/>
                <p:cNvSpPr/>
                <p:nvPr/>
              </p:nvSpPr>
              <p:spPr>
                <a:xfrm flipV="1">
                  <a:off x="9708840" y="391500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66" name="Can 301"/>
                <p:cNvSpPr/>
                <p:nvPr/>
              </p:nvSpPr>
              <p:spPr>
                <a:xfrm>
                  <a:off x="9335160" y="39538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67" name="Straight Connector 302"/>
                <p:cNvSpPr/>
                <p:nvPr/>
              </p:nvSpPr>
              <p:spPr>
                <a:xfrm>
                  <a:off x="9601200" y="4118400"/>
                  <a:ext cx="531720" cy="380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68" name="Straight Connector 303"/>
                <p:cNvSpPr/>
                <p:nvPr/>
              </p:nvSpPr>
              <p:spPr>
                <a:xfrm>
                  <a:off x="10743480" y="391500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69" name="Can 304"/>
                <p:cNvSpPr/>
                <p:nvPr/>
              </p:nvSpPr>
              <p:spPr>
                <a:xfrm>
                  <a:off x="11113200" y="41248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70" name="Straight Connector 305"/>
                <p:cNvSpPr/>
                <p:nvPr/>
              </p:nvSpPr>
              <p:spPr>
                <a:xfrm flipV="1">
                  <a:off x="10438200" y="4284720"/>
                  <a:ext cx="77832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71" name="Can 306"/>
                <p:cNvSpPr/>
                <p:nvPr/>
              </p:nvSpPr>
              <p:spPr>
                <a:xfrm>
                  <a:off x="9960480" y="43916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72" name="Straight Connector 307"/>
                <p:cNvSpPr/>
                <p:nvPr/>
              </p:nvSpPr>
              <p:spPr>
                <a:xfrm flipH="1" flipV="1">
                  <a:off x="11590920" y="423216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373" name="Group 288"/>
              <p:cNvGrpSpPr/>
              <p:nvPr/>
            </p:nvGrpSpPr>
            <p:grpSpPr>
              <a:xfrm>
                <a:off x="9806400" y="2533320"/>
                <a:ext cx="3049920" cy="836280"/>
                <a:chOff x="9806400" y="2533320"/>
                <a:chExt cx="3049920" cy="836280"/>
              </a:xfrm>
            </p:grpSpPr>
            <p:sp>
              <p:nvSpPr>
                <p:cNvPr id="374" name="Can 289"/>
                <p:cNvSpPr/>
                <p:nvPr/>
              </p:nvSpPr>
              <p:spPr>
                <a:xfrm>
                  <a:off x="11228040" y="25333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75" name="Straight Connector 290"/>
                <p:cNvSpPr/>
                <p:nvPr/>
              </p:nvSpPr>
              <p:spPr>
                <a:xfrm>
                  <a:off x="9806400" y="2821320"/>
                  <a:ext cx="370080" cy="648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76" name="Straight Connector 291"/>
                <p:cNvSpPr/>
                <p:nvPr/>
              </p:nvSpPr>
              <p:spPr>
                <a:xfrm flipV="1">
                  <a:off x="10550520" y="268128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77" name="Can 292"/>
                <p:cNvSpPr/>
                <p:nvPr/>
              </p:nvSpPr>
              <p:spPr>
                <a:xfrm>
                  <a:off x="10176840" y="27201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78" name="Straight Connector 293"/>
                <p:cNvSpPr/>
                <p:nvPr/>
              </p:nvSpPr>
              <p:spPr>
                <a:xfrm>
                  <a:off x="10442880" y="288468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79" name="Straight Connector 294"/>
                <p:cNvSpPr/>
                <p:nvPr/>
              </p:nvSpPr>
              <p:spPr>
                <a:xfrm>
                  <a:off x="11585160" y="268128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80" name="Can 295"/>
                <p:cNvSpPr/>
                <p:nvPr/>
              </p:nvSpPr>
              <p:spPr>
                <a:xfrm>
                  <a:off x="11954880" y="28908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81" name="Straight Connector 296"/>
                <p:cNvSpPr/>
                <p:nvPr/>
              </p:nvSpPr>
              <p:spPr>
                <a:xfrm flipV="1">
                  <a:off x="11279880" y="3047760"/>
                  <a:ext cx="77832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82" name="Can 297"/>
                <p:cNvSpPr/>
                <p:nvPr/>
              </p:nvSpPr>
              <p:spPr>
                <a:xfrm>
                  <a:off x="10802160" y="31543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83" name="Straight Connector 298"/>
                <p:cNvSpPr/>
                <p:nvPr/>
              </p:nvSpPr>
              <p:spPr>
                <a:xfrm flipH="1" flipV="1">
                  <a:off x="12432600" y="299844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</p:grpSp>
      <p:grpSp>
        <p:nvGrpSpPr>
          <p:cNvPr id="384" name="Group 4"/>
          <p:cNvGrpSpPr/>
          <p:nvPr/>
        </p:nvGrpSpPr>
        <p:grpSpPr>
          <a:xfrm>
            <a:off x="9495000" y="853200"/>
            <a:ext cx="7466040" cy="7798680"/>
            <a:chOff x="9495000" y="853200"/>
            <a:chExt cx="7466040" cy="7798680"/>
          </a:xfrm>
        </p:grpSpPr>
        <p:grpSp>
          <p:nvGrpSpPr>
            <p:cNvPr id="385" name="Group 317"/>
            <p:cNvGrpSpPr/>
            <p:nvPr/>
          </p:nvGrpSpPr>
          <p:grpSpPr>
            <a:xfrm>
              <a:off x="12015000" y="2711520"/>
              <a:ext cx="3521160" cy="2073240"/>
              <a:chOff x="12015000" y="2711520"/>
              <a:chExt cx="3521160" cy="2073240"/>
            </a:xfrm>
          </p:grpSpPr>
          <p:grpSp>
            <p:nvGrpSpPr>
              <p:cNvPr id="386" name="Group 318"/>
              <p:cNvGrpSpPr/>
              <p:nvPr/>
            </p:nvGrpSpPr>
            <p:grpSpPr>
              <a:xfrm>
                <a:off x="12435840" y="3328200"/>
                <a:ext cx="2679480" cy="839520"/>
                <a:chOff x="12435840" y="3328200"/>
                <a:chExt cx="2679480" cy="839520"/>
              </a:xfrm>
            </p:grpSpPr>
            <p:sp>
              <p:nvSpPr>
                <p:cNvPr id="387" name="Can 340"/>
                <p:cNvSpPr/>
                <p:nvPr/>
              </p:nvSpPr>
              <p:spPr>
                <a:xfrm>
                  <a:off x="13486680" y="33282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88" name="Straight Connector 341"/>
                <p:cNvSpPr/>
                <p:nvPr/>
              </p:nvSpPr>
              <p:spPr>
                <a:xfrm flipV="1">
                  <a:off x="12809160" y="347616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89" name="Can 342"/>
                <p:cNvSpPr/>
                <p:nvPr/>
              </p:nvSpPr>
              <p:spPr>
                <a:xfrm>
                  <a:off x="12435840" y="35150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90" name="Straight Connector 343"/>
                <p:cNvSpPr/>
                <p:nvPr/>
              </p:nvSpPr>
              <p:spPr>
                <a:xfrm>
                  <a:off x="12701520" y="367956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91" name="Straight Connector 344"/>
                <p:cNvSpPr/>
                <p:nvPr/>
              </p:nvSpPr>
              <p:spPr>
                <a:xfrm>
                  <a:off x="13844160" y="347616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92" name="Can 345"/>
                <p:cNvSpPr/>
                <p:nvPr/>
              </p:nvSpPr>
              <p:spPr>
                <a:xfrm>
                  <a:off x="14213880" y="36856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93" name="Straight Connector 346"/>
                <p:cNvSpPr/>
                <p:nvPr/>
              </p:nvSpPr>
              <p:spPr>
                <a:xfrm flipV="1">
                  <a:off x="13538520" y="3845880"/>
                  <a:ext cx="77868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94" name="Can 347"/>
                <p:cNvSpPr/>
                <p:nvPr/>
              </p:nvSpPr>
              <p:spPr>
                <a:xfrm>
                  <a:off x="13060800" y="39524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95" name="Straight Connector 348"/>
                <p:cNvSpPr/>
                <p:nvPr/>
              </p:nvSpPr>
              <p:spPr>
                <a:xfrm flipH="1" flipV="1">
                  <a:off x="14691240" y="3793320"/>
                  <a:ext cx="42408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396" name="Group 319"/>
              <p:cNvGrpSpPr/>
              <p:nvPr/>
            </p:nvGrpSpPr>
            <p:grpSpPr>
              <a:xfrm>
                <a:off x="12015000" y="3945240"/>
                <a:ext cx="2679480" cy="839520"/>
                <a:chOff x="12015000" y="3945240"/>
                <a:chExt cx="2679480" cy="839520"/>
              </a:xfrm>
            </p:grpSpPr>
            <p:sp>
              <p:nvSpPr>
                <p:cNvPr id="397" name="Can 331"/>
                <p:cNvSpPr/>
                <p:nvPr/>
              </p:nvSpPr>
              <p:spPr>
                <a:xfrm>
                  <a:off x="13065840" y="39452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398" name="Straight Connector 332"/>
                <p:cNvSpPr/>
                <p:nvPr/>
              </p:nvSpPr>
              <p:spPr>
                <a:xfrm flipV="1">
                  <a:off x="12388320" y="409320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399" name="Can 333"/>
                <p:cNvSpPr/>
                <p:nvPr/>
              </p:nvSpPr>
              <p:spPr>
                <a:xfrm>
                  <a:off x="12015000" y="41320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00" name="Straight Connector 334"/>
                <p:cNvSpPr/>
                <p:nvPr/>
              </p:nvSpPr>
              <p:spPr>
                <a:xfrm>
                  <a:off x="12280680" y="429660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01" name="Straight Connector 335"/>
                <p:cNvSpPr/>
                <p:nvPr/>
              </p:nvSpPr>
              <p:spPr>
                <a:xfrm>
                  <a:off x="13423320" y="409320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02" name="Can 336"/>
                <p:cNvSpPr/>
                <p:nvPr/>
              </p:nvSpPr>
              <p:spPr>
                <a:xfrm>
                  <a:off x="13793040" y="43027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03" name="Straight Connector 337"/>
                <p:cNvSpPr/>
                <p:nvPr/>
              </p:nvSpPr>
              <p:spPr>
                <a:xfrm flipV="1">
                  <a:off x="13117680" y="4462560"/>
                  <a:ext cx="77868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04" name="Can 338"/>
                <p:cNvSpPr/>
                <p:nvPr/>
              </p:nvSpPr>
              <p:spPr>
                <a:xfrm>
                  <a:off x="12639960" y="45694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05" name="Straight Connector 339"/>
                <p:cNvSpPr/>
                <p:nvPr/>
              </p:nvSpPr>
              <p:spPr>
                <a:xfrm flipH="1" flipV="1">
                  <a:off x="14270760" y="441036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406" name="Group 320"/>
              <p:cNvGrpSpPr/>
              <p:nvPr/>
            </p:nvGrpSpPr>
            <p:grpSpPr>
              <a:xfrm>
                <a:off x="12486240" y="2711520"/>
                <a:ext cx="3049920" cy="836280"/>
                <a:chOff x="12486240" y="2711520"/>
                <a:chExt cx="3049920" cy="836280"/>
              </a:xfrm>
            </p:grpSpPr>
            <p:sp>
              <p:nvSpPr>
                <p:cNvPr id="407" name="Can 321"/>
                <p:cNvSpPr/>
                <p:nvPr/>
              </p:nvSpPr>
              <p:spPr>
                <a:xfrm>
                  <a:off x="13907520" y="27115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08" name="Straight Connector 322"/>
                <p:cNvSpPr/>
                <p:nvPr/>
              </p:nvSpPr>
              <p:spPr>
                <a:xfrm>
                  <a:off x="12486240" y="2999160"/>
                  <a:ext cx="370080" cy="648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09" name="Straight Connector 323"/>
                <p:cNvSpPr/>
                <p:nvPr/>
              </p:nvSpPr>
              <p:spPr>
                <a:xfrm flipV="1">
                  <a:off x="13230000" y="285912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10" name="Can 324"/>
                <p:cNvSpPr/>
                <p:nvPr/>
              </p:nvSpPr>
              <p:spPr>
                <a:xfrm>
                  <a:off x="12856680" y="28980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11" name="Straight Connector 325"/>
                <p:cNvSpPr/>
                <p:nvPr/>
              </p:nvSpPr>
              <p:spPr>
                <a:xfrm>
                  <a:off x="13122360" y="306252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12" name="Straight Connector 326"/>
                <p:cNvSpPr/>
                <p:nvPr/>
              </p:nvSpPr>
              <p:spPr>
                <a:xfrm>
                  <a:off x="14264640" y="2859120"/>
                  <a:ext cx="60876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13" name="Can 327"/>
                <p:cNvSpPr/>
                <p:nvPr/>
              </p:nvSpPr>
              <p:spPr>
                <a:xfrm>
                  <a:off x="14634720" y="30686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14" name="Straight Connector 328"/>
                <p:cNvSpPr/>
                <p:nvPr/>
              </p:nvSpPr>
              <p:spPr>
                <a:xfrm flipV="1">
                  <a:off x="13959360" y="3225600"/>
                  <a:ext cx="77868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15" name="Can 329"/>
                <p:cNvSpPr/>
                <p:nvPr/>
              </p:nvSpPr>
              <p:spPr>
                <a:xfrm>
                  <a:off x="13481640" y="33325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16" name="Straight Connector 330"/>
                <p:cNvSpPr/>
                <p:nvPr/>
              </p:nvSpPr>
              <p:spPr>
                <a:xfrm flipH="1" flipV="1">
                  <a:off x="15112080" y="3176280"/>
                  <a:ext cx="42408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  <p:grpSp>
          <p:nvGrpSpPr>
            <p:cNvPr id="417" name="Group 349"/>
            <p:cNvGrpSpPr/>
            <p:nvPr/>
          </p:nvGrpSpPr>
          <p:grpSpPr>
            <a:xfrm>
              <a:off x="10755000" y="4565160"/>
              <a:ext cx="3521160" cy="2073240"/>
              <a:chOff x="10755000" y="4565160"/>
              <a:chExt cx="3521160" cy="2073240"/>
            </a:xfrm>
          </p:grpSpPr>
          <p:grpSp>
            <p:nvGrpSpPr>
              <p:cNvPr id="418" name="Group 350"/>
              <p:cNvGrpSpPr/>
              <p:nvPr/>
            </p:nvGrpSpPr>
            <p:grpSpPr>
              <a:xfrm>
                <a:off x="11175840" y="5182200"/>
                <a:ext cx="2679480" cy="839520"/>
                <a:chOff x="11175840" y="5182200"/>
                <a:chExt cx="2679480" cy="839520"/>
              </a:xfrm>
            </p:grpSpPr>
            <p:sp>
              <p:nvSpPr>
                <p:cNvPr id="419" name="Can 372"/>
                <p:cNvSpPr/>
                <p:nvPr/>
              </p:nvSpPr>
              <p:spPr>
                <a:xfrm>
                  <a:off x="12226680" y="51822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20" name="Straight Connector 373"/>
                <p:cNvSpPr/>
                <p:nvPr/>
              </p:nvSpPr>
              <p:spPr>
                <a:xfrm flipV="1">
                  <a:off x="11549520" y="5330160"/>
                  <a:ext cx="729000" cy="115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21" name="Can 374"/>
                <p:cNvSpPr/>
                <p:nvPr/>
              </p:nvSpPr>
              <p:spPr>
                <a:xfrm>
                  <a:off x="11175840" y="53686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22" name="Straight Connector 375"/>
                <p:cNvSpPr/>
                <p:nvPr/>
              </p:nvSpPr>
              <p:spPr>
                <a:xfrm>
                  <a:off x="11441520" y="553356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23" name="Straight Connector 376"/>
                <p:cNvSpPr/>
                <p:nvPr/>
              </p:nvSpPr>
              <p:spPr>
                <a:xfrm>
                  <a:off x="12584160" y="533016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24" name="Can 377"/>
                <p:cNvSpPr/>
                <p:nvPr/>
              </p:nvSpPr>
              <p:spPr>
                <a:xfrm>
                  <a:off x="12953880" y="55396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25" name="Straight Connector 378"/>
                <p:cNvSpPr/>
                <p:nvPr/>
              </p:nvSpPr>
              <p:spPr>
                <a:xfrm flipV="1">
                  <a:off x="12278520" y="5699520"/>
                  <a:ext cx="77868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26" name="Can 379"/>
                <p:cNvSpPr/>
                <p:nvPr/>
              </p:nvSpPr>
              <p:spPr>
                <a:xfrm>
                  <a:off x="11801160" y="58064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27" name="Straight Connector 380"/>
                <p:cNvSpPr/>
                <p:nvPr/>
              </p:nvSpPr>
              <p:spPr>
                <a:xfrm flipH="1" flipV="1">
                  <a:off x="13431600" y="5647320"/>
                  <a:ext cx="423720" cy="2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428" name="Group 351"/>
              <p:cNvGrpSpPr/>
              <p:nvPr/>
            </p:nvGrpSpPr>
            <p:grpSpPr>
              <a:xfrm>
                <a:off x="10755000" y="5799240"/>
                <a:ext cx="2679480" cy="839160"/>
                <a:chOff x="10755000" y="5799240"/>
                <a:chExt cx="2679480" cy="839160"/>
              </a:xfrm>
            </p:grpSpPr>
            <p:sp>
              <p:nvSpPr>
                <p:cNvPr id="429" name="Can 363"/>
                <p:cNvSpPr/>
                <p:nvPr/>
              </p:nvSpPr>
              <p:spPr>
                <a:xfrm>
                  <a:off x="11805840" y="57992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30" name="Straight Connector 364"/>
                <p:cNvSpPr/>
                <p:nvPr/>
              </p:nvSpPr>
              <p:spPr>
                <a:xfrm flipV="1">
                  <a:off x="11128680" y="5946840"/>
                  <a:ext cx="72900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31" name="Can 365"/>
                <p:cNvSpPr/>
                <p:nvPr/>
              </p:nvSpPr>
              <p:spPr>
                <a:xfrm>
                  <a:off x="10755000" y="59857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32" name="Straight Connector 366"/>
                <p:cNvSpPr/>
                <p:nvPr/>
              </p:nvSpPr>
              <p:spPr>
                <a:xfrm>
                  <a:off x="11020680" y="615024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33" name="Straight Connector 367"/>
                <p:cNvSpPr/>
                <p:nvPr/>
              </p:nvSpPr>
              <p:spPr>
                <a:xfrm>
                  <a:off x="12163320" y="594684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34" name="Can 368"/>
                <p:cNvSpPr/>
                <p:nvPr/>
              </p:nvSpPr>
              <p:spPr>
                <a:xfrm>
                  <a:off x="12533040" y="61563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35" name="Straight Connector 369"/>
                <p:cNvSpPr/>
                <p:nvPr/>
              </p:nvSpPr>
              <p:spPr>
                <a:xfrm flipV="1">
                  <a:off x="11857680" y="6316560"/>
                  <a:ext cx="77868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36" name="Can 370"/>
                <p:cNvSpPr/>
                <p:nvPr/>
              </p:nvSpPr>
              <p:spPr>
                <a:xfrm>
                  <a:off x="11380320" y="64231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37" name="Straight Connector 371"/>
                <p:cNvSpPr/>
                <p:nvPr/>
              </p:nvSpPr>
              <p:spPr>
                <a:xfrm flipH="1" flipV="1">
                  <a:off x="13010760" y="626400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438" name="Group 352"/>
              <p:cNvGrpSpPr/>
              <p:nvPr/>
            </p:nvGrpSpPr>
            <p:grpSpPr>
              <a:xfrm>
                <a:off x="11226240" y="4565160"/>
                <a:ext cx="3049920" cy="836280"/>
                <a:chOff x="11226240" y="4565160"/>
                <a:chExt cx="3049920" cy="836280"/>
              </a:xfrm>
            </p:grpSpPr>
            <p:sp>
              <p:nvSpPr>
                <p:cNvPr id="439" name="Can 353"/>
                <p:cNvSpPr/>
                <p:nvPr/>
              </p:nvSpPr>
              <p:spPr>
                <a:xfrm>
                  <a:off x="12647520" y="45651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40" name="Straight Connector 354"/>
                <p:cNvSpPr/>
                <p:nvPr/>
              </p:nvSpPr>
              <p:spPr>
                <a:xfrm>
                  <a:off x="11226240" y="4853160"/>
                  <a:ext cx="370080" cy="612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41" name="Straight Connector 355"/>
                <p:cNvSpPr/>
                <p:nvPr/>
              </p:nvSpPr>
              <p:spPr>
                <a:xfrm flipV="1">
                  <a:off x="11970360" y="4713120"/>
                  <a:ext cx="72900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42" name="Can 356"/>
                <p:cNvSpPr/>
                <p:nvPr/>
              </p:nvSpPr>
              <p:spPr>
                <a:xfrm>
                  <a:off x="11596680" y="47520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43" name="Straight Connector 357"/>
                <p:cNvSpPr/>
                <p:nvPr/>
              </p:nvSpPr>
              <p:spPr>
                <a:xfrm>
                  <a:off x="11862360" y="491652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44" name="Straight Connector 358"/>
                <p:cNvSpPr/>
                <p:nvPr/>
              </p:nvSpPr>
              <p:spPr>
                <a:xfrm>
                  <a:off x="13005000" y="471312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45" name="Can 359"/>
                <p:cNvSpPr/>
                <p:nvPr/>
              </p:nvSpPr>
              <p:spPr>
                <a:xfrm>
                  <a:off x="13374720" y="49226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46" name="Straight Connector 360"/>
                <p:cNvSpPr/>
                <p:nvPr/>
              </p:nvSpPr>
              <p:spPr>
                <a:xfrm flipV="1">
                  <a:off x="12699360" y="5079600"/>
                  <a:ext cx="77868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47" name="Can 361"/>
                <p:cNvSpPr/>
                <p:nvPr/>
              </p:nvSpPr>
              <p:spPr>
                <a:xfrm>
                  <a:off x="12222000" y="51861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48" name="Straight Connector 362"/>
                <p:cNvSpPr/>
                <p:nvPr/>
              </p:nvSpPr>
              <p:spPr>
                <a:xfrm flipH="1" flipV="1">
                  <a:off x="13852440" y="503028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  <p:grpSp>
          <p:nvGrpSpPr>
            <p:cNvPr id="449" name="Group 381"/>
            <p:cNvGrpSpPr/>
            <p:nvPr/>
          </p:nvGrpSpPr>
          <p:grpSpPr>
            <a:xfrm>
              <a:off x="9495000" y="6419160"/>
              <a:ext cx="3521160" cy="2073240"/>
              <a:chOff x="9495000" y="6419160"/>
              <a:chExt cx="3521160" cy="2073240"/>
            </a:xfrm>
          </p:grpSpPr>
          <p:grpSp>
            <p:nvGrpSpPr>
              <p:cNvPr id="450" name="Group 382"/>
              <p:cNvGrpSpPr/>
              <p:nvPr/>
            </p:nvGrpSpPr>
            <p:grpSpPr>
              <a:xfrm>
                <a:off x="9915840" y="7035840"/>
                <a:ext cx="2679480" cy="839520"/>
                <a:chOff x="9915840" y="7035840"/>
                <a:chExt cx="2679480" cy="839520"/>
              </a:xfrm>
            </p:grpSpPr>
            <p:sp>
              <p:nvSpPr>
                <p:cNvPr id="451" name="Can 404"/>
                <p:cNvSpPr/>
                <p:nvPr/>
              </p:nvSpPr>
              <p:spPr>
                <a:xfrm>
                  <a:off x="10967040" y="70358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52" name="Straight Connector 405"/>
                <p:cNvSpPr/>
                <p:nvPr/>
              </p:nvSpPr>
              <p:spPr>
                <a:xfrm flipV="1">
                  <a:off x="10289520" y="718380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53" name="Can 406"/>
                <p:cNvSpPr/>
                <p:nvPr/>
              </p:nvSpPr>
              <p:spPr>
                <a:xfrm>
                  <a:off x="9915840" y="72226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54" name="Straight Connector 407"/>
                <p:cNvSpPr/>
                <p:nvPr/>
              </p:nvSpPr>
              <p:spPr>
                <a:xfrm>
                  <a:off x="10181520" y="738720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55" name="Straight Connector 408"/>
                <p:cNvSpPr/>
                <p:nvPr/>
              </p:nvSpPr>
              <p:spPr>
                <a:xfrm>
                  <a:off x="11324160" y="718380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56" name="Can 409"/>
                <p:cNvSpPr/>
                <p:nvPr/>
              </p:nvSpPr>
              <p:spPr>
                <a:xfrm>
                  <a:off x="11693880" y="73933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57" name="Straight Connector 410"/>
                <p:cNvSpPr/>
                <p:nvPr/>
              </p:nvSpPr>
              <p:spPr>
                <a:xfrm flipV="1">
                  <a:off x="11018880" y="7553520"/>
                  <a:ext cx="77832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58" name="Can 411"/>
                <p:cNvSpPr/>
                <p:nvPr/>
              </p:nvSpPr>
              <p:spPr>
                <a:xfrm>
                  <a:off x="10541160" y="76600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59" name="Straight Connector 412"/>
                <p:cNvSpPr/>
                <p:nvPr/>
              </p:nvSpPr>
              <p:spPr>
                <a:xfrm flipH="1" flipV="1">
                  <a:off x="12171600" y="750096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460" name="Group 383"/>
              <p:cNvGrpSpPr/>
              <p:nvPr/>
            </p:nvGrpSpPr>
            <p:grpSpPr>
              <a:xfrm>
                <a:off x="9495000" y="7652880"/>
                <a:ext cx="2679480" cy="839520"/>
                <a:chOff x="9495000" y="7652880"/>
                <a:chExt cx="2679480" cy="839520"/>
              </a:xfrm>
            </p:grpSpPr>
            <p:sp>
              <p:nvSpPr>
                <p:cNvPr id="461" name="Can 395"/>
                <p:cNvSpPr/>
                <p:nvPr/>
              </p:nvSpPr>
              <p:spPr>
                <a:xfrm>
                  <a:off x="10546200" y="76528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62" name="Straight Connector 396"/>
                <p:cNvSpPr/>
                <p:nvPr/>
              </p:nvSpPr>
              <p:spPr>
                <a:xfrm flipV="1">
                  <a:off x="9868680" y="780084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63" name="Can 397"/>
                <p:cNvSpPr/>
                <p:nvPr/>
              </p:nvSpPr>
              <p:spPr>
                <a:xfrm>
                  <a:off x="9495000" y="78397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64" name="Straight Connector 398"/>
                <p:cNvSpPr/>
                <p:nvPr/>
              </p:nvSpPr>
              <p:spPr>
                <a:xfrm>
                  <a:off x="9760680" y="800424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65" name="Straight Connector 399"/>
                <p:cNvSpPr/>
                <p:nvPr/>
              </p:nvSpPr>
              <p:spPr>
                <a:xfrm>
                  <a:off x="10903320" y="780084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66" name="Can 400"/>
                <p:cNvSpPr/>
                <p:nvPr/>
              </p:nvSpPr>
              <p:spPr>
                <a:xfrm>
                  <a:off x="11273040" y="80103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67" name="Straight Connector 401"/>
                <p:cNvSpPr/>
                <p:nvPr/>
              </p:nvSpPr>
              <p:spPr>
                <a:xfrm flipV="1">
                  <a:off x="10598040" y="8170200"/>
                  <a:ext cx="77832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68" name="Can 402"/>
                <p:cNvSpPr/>
                <p:nvPr/>
              </p:nvSpPr>
              <p:spPr>
                <a:xfrm>
                  <a:off x="10120320" y="82771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69" name="Straight Connector 403"/>
                <p:cNvSpPr/>
                <p:nvPr/>
              </p:nvSpPr>
              <p:spPr>
                <a:xfrm flipH="1" flipV="1">
                  <a:off x="11750760" y="811800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470" name="Group 384"/>
              <p:cNvGrpSpPr/>
              <p:nvPr/>
            </p:nvGrpSpPr>
            <p:grpSpPr>
              <a:xfrm>
                <a:off x="9966240" y="6419160"/>
                <a:ext cx="3049920" cy="836280"/>
                <a:chOff x="9966240" y="6419160"/>
                <a:chExt cx="3049920" cy="836280"/>
              </a:xfrm>
            </p:grpSpPr>
            <p:sp>
              <p:nvSpPr>
                <p:cNvPr id="471" name="Can 385"/>
                <p:cNvSpPr/>
                <p:nvPr/>
              </p:nvSpPr>
              <p:spPr>
                <a:xfrm>
                  <a:off x="11387520" y="64191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72" name="Straight Connector 386"/>
                <p:cNvSpPr/>
                <p:nvPr/>
              </p:nvSpPr>
              <p:spPr>
                <a:xfrm>
                  <a:off x="9966240" y="6706800"/>
                  <a:ext cx="370080" cy="648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73" name="Straight Connector 387"/>
                <p:cNvSpPr/>
                <p:nvPr/>
              </p:nvSpPr>
              <p:spPr>
                <a:xfrm flipV="1">
                  <a:off x="10710360" y="6566760"/>
                  <a:ext cx="72900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74" name="Can 388"/>
                <p:cNvSpPr/>
                <p:nvPr/>
              </p:nvSpPr>
              <p:spPr>
                <a:xfrm>
                  <a:off x="10336680" y="66056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75" name="Straight Connector 389"/>
                <p:cNvSpPr/>
                <p:nvPr/>
              </p:nvSpPr>
              <p:spPr>
                <a:xfrm>
                  <a:off x="10602360" y="6770160"/>
                  <a:ext cx="53208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76" name="Straight Connector 390"/>
                <p:cNvSpPr/>
                <p:nvPr/>
              </p:nvSpPr>
              <p:spPr>
                <a:xfrm>
                  <a:off x="11745000" y="656676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77" name="Can 391"/>
                <p:cNvSpPr/>
                <p:nvPr/>
              </p:nvSpPr>
              <p:spPr>
                <a:xfrm>
                  <a:off x="12114720" y="67762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78" name="Straight Connector 392"/>
                <p:cNvSpPr/>
                <p:nvPr/>
              </p:nvSpPr>
              <p:spPr>
                <a:xfrm flipV="1">
                  <a:off x="11439360" y="6933240"/>
                  <a:ext cx="77868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79" name="Can 393"/>
                <p:cNvSpPr/>
                <p:nvPr/>
              </p:nvSpPr>
              <p:spPr>
                <a:xfrm>
                  <a:off x="10962000" y="70401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80" name="Straight Connector 394"/>
                <p:cNvSpPr/>
                <p:nvPr/>
              </p:nvSpPr>
              <p:spPr>
                <a:xfrm flipH="1" flipV="1">
                  <a:off x="12592440" y="688392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  <p:grpSp>
          <p:nvGrpSpPr>
            <p:cNvPr id="481" name="Group 413"/>
            <p:cNvGrpSpPr/>
            <p:nvPr/>
          </p:nvGrpSpPr>
          <p:grpSpPr>
            <a:xfrm>
              <a:off x="12146760" y="6578280"/>
              <a:ext cx="3521520" cy="2073600"/>
              <a:chOff x="12146760" y="6578280"/>
              <a:chExt cx="3521520" cy="2073600"/>
            </a:xfrm>
          </p:grpSpPr>
          <p:grpSp>
            <p:nvGrpSpPr>
              <p:cNvPr id="482" name="Group 414"/>
              <p:cNvGrpSpPr/>
              <p:nvPr/>
            </p:nvGrpSpPr>
            <p:grpSpPr>
              <a:xfrm>
                <a:off x="12567600" y="7195320"/>
                <a:ext cx="2679840" cy="839520"/>
                <a:chOff x="12567600" y="7195320"/>
                <a:chExt cx="2679840" cy="839520"/>
              </a:xfrm>
            </p:grpSpPr>
            <p:sp>
              <p:nvSpPr>
                <p:cNvPr id="483" name="Can 436"/>
                <p:cNvSpPr/>
                <p:nvPr/>
              </p:nvSpPr>
              <p:spPr>
                <a:xfrm>
                  <a:off x="13618800" y="71953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84" name="Straight Connector 437"/>
                <p:cNvSpPr/>
                <p:nvPr/>
              </p:nvSpPr>
              <p:spPr>
                <a:xfrm flipV="1">
                  <a:off x="12941280" y="7343280"/>
                  <a:ext cx="729360" cy="115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85" name="Can 438"/>
                <p:cNvSpPr/>
                <p:nvPr/>
              </p:nvSpPr>
              <p:spPr>
                <a:xfrm>
                  <a:off x="12567600" y="73821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86" name="Straight Connector 439"/>
                <p:cNvSpPr/>
                <p:nvPr/>
              </p:nvSpPr>
              <p:spPr>
                <a:xfrm>
                  <a:off x="12833640" y="754668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87" name="Straight Connector 440"/>
                <p:cNvSpPr/>
                <p:nvPr/>
              </p:nvSpPr>
              <p:spPr>
                <a:xfrm>
                  <a:off x="13975920" y="7343280"/>
                  <a:ext cx="60876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88" name="Can 441"/>
                <p:cNvSpPr/>
                <p:nvPr/>
              </p:nvSpPr>
              <p:spPr>
                <a:xfrm>
                  <a:off x="14346000" y="75528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89" name="Straight Connector 442"/>
                <p:cNvSpPr/>
                <p:nvPr/>
              </p:nvSpPr>
              <p:spPr>
                <a:xfrm flipV="1">
                  <a:off x="13670640" y="7712640"/>
                  <a:ext cx="77868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90" name="Can 443"/>
                <p:cNvSpPr/>
                <p:nvPr/>
              </p:nvSpPr>
              <p:spPr>
                <a:xfrm>
                  <a:off x="13192920" y="78195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91" name="Straight Connector 444"/>
                <p:cNvSpPr/>
                <p:nvPr/>
              </p:nvSpPr>
              <p:spPr>
                <a:xfrm flipH="1" flipV="1">
                  <a:off x="14823360" y="7660440"/>
                  <a:ext cx="42408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492" name="Group 415"/>
              <p:cNvGrpSpPr/>
              <p:nvPr/>
            </p:nvGrpSpPr>
            <p:grpSpPr>
              <a:xfrm>
                <a:off x="12146760" y="7812360"/>
                <a:ext cx="2679840" cy="839520"/>
                <a:chOff x="12146760" y="7812360"/>
                <a:chExt cx="2679840" cy="839520"/>
              </a:xfrm>
            </p:grpSpPr>
            <p:sp>
              <p:nvSpPr>
                <p:cNvPr id="493" name="Can 427"/>
                <p:cNvSpPr/>
                <p:nvPr/>
              </p:nvSpPr>
              <p:spPr>
                <a:xfrm>
                  <a:off x="13197960" y="78123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94" name="Straight Connector 428"/>
                <p:cNvSpPr/>
                <p:nvPr/>
              </p:nvSpPr>
              <p:spPr>
                <a:xfrm flipV="1">
                  <a:off x="12520440" y="7960320"/>
                  <a:ext cx="729360" cy="115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95" name="Can 429"/>
                <p:cNvSpPr/>
                <p:nvPr/>
              </p:nvSpPr>
              <p:spPr>
                <a:xfrm>
                  <a:off x="12146760" y="79988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96" name="Straight Connector 430"/>
                <p:cNvSpPr/>
                <p:nvPr/>
              </p:nvSpPr>
              <p:spPr>
                <a:xfrm>
                  <a:off x="12412800" y="816372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97" name="Straight Connector 431"/>
                <p:cNvSpPr/>
                <p:nvPr/>
              </p:nvSpPr>
              <p:spPr>
                <a:xfrm>
                  <a:off x="13555080" y="7960320"/>
                  <a:ext cx="60876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498" name="Can 432"/>
                <p:cNvSpPr/>
                <p:nvPr/>
              </p:nvSpPr>
              <p:spPr>
                <a:xfrm>
                  <a:off x="13925160" y="81698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499" name="Straight Connector 433"/>
                <p:cNvSpPr/>
                <p:nvPr/>
              </p:nvSpPr>
              <p:spPr>
                <a:xfrm flipV="1">
                  <a:off x="13249800" y="8329680"/>
                  <a:ext cx="77868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00" name="Can 434"/>
                <p:cNvSpPr/>
                <p:nvPr/>
              </p:nvSpPr>
              <p:spPr>
                <a:xfrm>
                  <a:off x="12772080" y="84366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01" name="Straight Connector 435"/>
                <p:cNvSpPr/>
                <p:nvPr/>
              </p:nvSpPr>
              <p:spPr>
                <a:xfrm flipH="1" flipV="1">
                  <a:off x="14402520" y="8277480"/>
                  <a:ext cx="424080" cy="2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502" name="Group 416"/>
              <p:cNvGrpSpPr/>
              <p:nvPr/>
            </p:nvGrpSpPr>
            <p:grpSpPr>
              <a:xfrm>
                <a:off x="12618360" y="6578280"/>
                <a:ext cx="3049920" cy="836280"/>
                <a:chOff x="12618360" y="6578280"/>
                <a:chExt cx="3049920" cy="836280"/>
              </a:xfrm>
            </p:grpSpPr>
            <p:sp>
              <p:nvSpPr>
                <p:cNvPr id="503" name="Can 417"/>
                <p:cNvSpPr/>
                <p:nvPr/>
              </p:nvSpPr>
              <p:spPr>
                <a:xfrm>
                  <a:off x="14039640" y="65782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04" name="Straight Connector 418"/>
                <p:cNvSpPr/>
                <p:nvPr/>
              </p:nvSpPr>
              <p:spPr>
                <a:xfrm>
                  <a:off x="12618360" y="6866280"/>
                  <a:ext cx="370080" cy="648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05" name="Straight Connector 419"/>
                <p:cNvSpPr/>
                <p:nvPr/>
              </p:nvSpPr>
              <p:spPr>
                <a:xfrm flipV="1">
                  <a:off x="13362120" y="672624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06" name="Can 420"/>
                <p:cNvSpPr/>
                <p:nvPr/>
              </p:nvSpPr>
              <p:spPr>
                <a:xfrm>
                  <a:off x="12988440" y="67651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07" name="Straight Connector 421"/>
                <p:cNvSpPr/>
                <p:nvPr/>
              </p:nvSpPr>
              <p:spPr>
                <a:xfrm>
                  <a:off x="13254480" y="692964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08" name="Straight Connector 422"/>
                <p:cNvSpPr/>
                <p:nvPr/>
              </p:nvSpPr>
              <p:spPr>
                <a:xfrm>
                  <a:off x="14396760" y="6726240"/>
                  <a:ext cx="60876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09" name="Can 423"/>
                <p:cNvSpPr/>
                <p:nvPr/>
              </p:nvSpPr>
              <p:spPr>
                <a:xfrm>
                  <a:off x="14766840" y="69357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10" name="Straight Connector 424"/>
                <p:cNvSpPr/>
                <p:nvPr/>
              </p:nvSpPr>
              <p:spPr>
                <a:xfrm flipV="1">
                  <a:off x="14091480" y="7092720"/>
                  <a:ext cx="77868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11" name="Can 425"/>
                <p:cNvSpPr/>
                <p:nvPr/>
              </p:nvSpPr>
              <p:spPr>
                <a:xfrm>
                  <a:off x="13613760" y="71992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12" name="Straight Connector 426"/>
                <p:cNvSpPr/>
                <p:nvPr/>
              </p:nvSpPr>
              <p:spPr>
                <a:xfrm flipH="1" flipV="1">
                  <a:off x="15244200" y="7043400"/>
                  <a:ext cx="42408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  <p:grpSp>
          <p:nvGrpSpPr>
            <p:cNvPr id="513" name="Group 445"/>
            <p:cNvGrpSpPr/>
            <p:nvPr/>
          </p:nvGrpSpPr>
          <p:grpSpPr>
            <a:xfrm>
              <a:off x="13439880" y="4741560"/>
              <a:ext cx="3521160" cy="2073240"/>
              <a:chOff x="13439880" y="4741560"/>
              <a:chExt cx="3521160" cy="2073240"/>
            </a:xfrm>
          </p:grpSpPr>
          <p:grpSp>
            <p:nvGrpSpPr>
              <p:cNvPr id="514" name="Group 446"/>
              <p:cNvGrpSpPr/>
              <p:nvPr/>
            </p:nvGrpSpPr>
            <p:grpSpPr>
              <a:xfrm>
                <a:off x="13860720" y="5358240"/>
                <a:ext cx="2679480" cy="839520"/>
                <a:chOff x="13860720" y="5358240"/>
                <a:chExt cx="2679480" cy="839520"/>
              </a:xfrm>
            </p:grpSpPr>
            <p:sp>
              <p:nvSpPr>
                <p:cNvPr id="515" name="Can 468"/>
                <p:cNvSpPr/>
                <p:nvPr/>
              </p:nvSpPr>
              <p:spPr>
                <a:xfrm>
                  <a:off x="14911920" y="53582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16" name="Straight Connector 469"/>
                <p:cNvSpPr/>
                <p:nvPr/>
              </p:nvSpPr>
              <p:spPr>
                <a:xfrm flipV="1">
                  <a:off x="14234400" y="550620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17" name="Can 470"/>
                <p:cNvSpPr/>
                <p:nvPr/>
              </p:nvSpPr>
              <p:spPr>
                <a:xfrm>
                  <a:off x="13860720" y="55450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18" name="Straight Connector 471"/>
                <p:cNvSpPr/>
                <p:nvPr/>
              </p:nvSpPr>
              <p:spPr>
                <a:xfrm>
                  <a:off x="14126760" y="570960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19" name="Straight Connector 472"/>
                <p:cNvSpPr/>
                <p:nvPr/>
              </p:nvSpPr>
              <p:spPr>
                <a:xfrm>
                  <a:off x="15269040" y="550620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20" name="Can 473"/>
                <p:cNvSpPr/>
                <p:nvPr/>
              </p:nvSpPr>
              <p:spPr>
                <a:xfrm>
                  <a:off x="15638760" y="57157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21" name="Straight Connector 474"/>
                <p:cNvSpPr/>
                <p:nvPr/>
              </p:nvSpPr>
              <p:spPr>
                <a:xfrm flipV="1">
                  <a:off x="14963760" y="5875920"/>
                  <a:ext cx="77832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22" name="Can 475"/>
                <p:cNvSpPr/>
                <p:nvPr/>
              </p:nvSpPr>
              <p:spPr>
                <a:xfrm>
                  <a:off x="14486040" y="59824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23" name="Straight Connector 476"/>
                <p:cNvSpPr/>
                <p:nvPr/>
              </p:nvSpPr>
              <p:spPr>
                <a:xfrm flipH="1" flipV="1">
                  <a:off x="16116480" y="582336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524" name="Group 447"/>
              <p:cNvGrpSpPr/>
              <p:nvPr/>
            </p:nvGrpSpPr>
            <p:grpSpPr>
              <a:xfrm>
                <a:off x="13439880" y="5975280"/>
                <a:ext cx="2679480" cy="839520"/>
                <a:chOff x="13439880" y="5975280"/>
                <a:chExt cx="2679480" cy="839520"/>
              </a:xfrm>
            </p:grpSpPr>
            <p:sp>
              <p:nvSpPr>
                <p:cNvPr id="525" name="Can 459"/>
                <p:cNvSpPr/>
                <p:nvPr/>
              </p:nvSpPr>
              <p:spPr>
                <a:xfrm>
                  <a:off x="14491080" y="59752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26" name="Straight Connector 460"/>
                <p:cNvSpPr/>
                <p:nvPr/>
              </p:nvSpPr>
              <p:spPr>
                <a:xfrm flipV="1">
                  <a:off x="13813560" y="6123240"/>
                  <a:ext cx="729360" cy="115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27" name="Can 461"/>
                <p:cNvSpPr/>
                <p:nvPr/>
              </p:nvSpPr>
              <p:spPr>
                <a:xfrm>
                  <a:off x="13439880" y="61617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28" name="Straight Connector 462"/>
                <p:cNvSpPr/>
                <p:nvPr/>
              </p:nvSpPr>
              <p:spPr>
                <a:xfrm>
                  <a:off x="13705920" y="632664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29" name="Straight Connector 463"/>
                <p:cNvSpPr/>
                <p:nvPr/>
              </p:nvSpPr>
              <p:spPr>
                <a:xfrm>
                  <a:off x="14848200" y="612324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30" name="Can 464"/>
                <p:cNvSpPr/>
                <p:nvPr/>
              </p:nvSpPr>
              <p:spPr>
                <a:xfrm>
                  <a:off x="15217920" y="63327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31" name="Straight Connector 465"/>
                <p:cNvSpPr/>
                <p:nvPr/>
              </p:nvSpPr>
              <p:spPr>
                <a:xfrm flipV="1">
                  <a:off x="14542920" y="6492600"/>
                  <a:ext cx="77832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32" name="Can 466"/>
                <p:cNvSpPr/>
                <p:nvPr/>
              </p:nvSpPr>
              <p:spPr>
                <a:xfrm>
                  <a:off x="14065200" y="65995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33" name="Straight Connector 467"/>
                <p:cNvSpPr/>
                <p:nvPr/>
              </p:nvSpPr>
              <p:spPr>
                <a:xfrm flipH="1" flipV="1">
                  <a:off x="15695640" y="644040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534" name="Group 448"/>
              <p:cNvGrpSpPr/>
              <p:nvPr/>
            </p:nvGrpSpPr>
            <p:grpSpPr>
              <a:xfrm>
                <a:off x="13911120" y="4741560"/>
                <a:ext cx="3049920" cy="836280"/>
                <a:chOff x="13911120" y="4741560"/>
                <a:chExt cx="3049920" cy="836280"/>
              </a:xfrm>
            </p:grpSpPr>
            <p:sp>
              <p:nvSpPr>
                <p:cNvPr id="535" name="Can 449"/>
                <p:cNvSpPr/>
                <p:nvPr/>
              </p:nvSpPr>
              <p:spPr>
                <a:xfrm>
                  <a:off x="15332760" y="47415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36" name="Straight Connector 450"/>
                <p:cNvSpPr/>
                <p:nvPr/>
              </p:nvSpPr>
              <p:spPr>
                <a:xfrm>
                  <a:off x="13911120" y="5029200"/>
                  <a:ext cx="370440" cy="648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37" name="Straight Connector 451"/>
                <p:cNvSpPr/>
                <p:nvPr/>
              </p:nvSpPr>
              <p:spPr>
                <a:xfrm flipV="1">
                  <a:off x="14655240" y="488916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38" name="Can 452"/>
                <p:cNvSpPr/>
                <p:nvPr/>
              </p:nvSpPr>
              <p:spPr>
                <a:xfrm>
                  <a:off x="14281560" y="49280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39" name="Straight Connector 453"/>
                <p:cNvSpPr/>
                <p:nvPr/>
              </p:nvSpPr>
              <p:spPr>
                <a:xfrm>
                  <a:off x="14547600" y="509256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40" name="Straight Connector 454"/>
                <p:cNvSpPr/>
                <p:nvPr/>
              </p:nvSpPr>
              <p:spPr>
                <a:xfrm>
                  <a:off x="15689880" y="4889160"/>
                  <a:ext cx="60840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41" name="Can 455"/>
                <p:cNvSpPr/>
                <p:nvPr/>
              </p:nvSpPr>
              <p:spPr>
                <a:xfrm>
                  <a:off x="16059600" y="50986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42" name="Straight Connector 456"/>
                <p:cNvSpPr/>
                <p:nvPr/>
              </p:nvSpPr>
              <p:spPr>
                <a:xfrm flipV="1">
                  <a:off x="15384600" y="5255640"/>
                  <a:ext cx="77832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43" name="Can 457"/>
                <p:cNvSpPr/>
                <p:nvPr/>
              </p:nvSpPr>
              <p:spPr>
                <a:xfrm>
                  <a:off x="14906880" y="53625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44" name="Straight Connector 458"/>
                <p:cNvSpPr/>
                <p:nvPr/>
              </p:nvSpPr>
              <p:spPr>
                <a:xfrm flipH="1" flipV="1">
                  <a:off x="16537320" y="5206320"/>
                  <a:ext cx="42372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  <p:grpSp>
          <p:nvGrpSpPr>
            <p:cNvPr id="545" name="Group 477"/>
            <p:cNvGrpSpPr/>
            <p:nvPr/>
          </p:nvGrpSpPr>
          <p:grpSpPr>
            <a:xfrm>
              <a:off x="13300560" y="853200"/>
              <a:ext cx="3521160" cy="2073600"/>
              <a:chOff x="13300560" y="853200"/>
              <a:chExt cx="3521160" cy="2073600"/>
            </a:xfrm>
          </p:grpSpPr>
          <p:grpSp>
            <p:nvGrpSpPr>
              <p:cNvPr id="546" name="Group 478"/>
              <p:cNvGrpSpPr/>
              <p:nvPr/>
            </p:nvGrpSpPr>
            <p:grpSpPr>
              <a:xfrm>
                <a:off x="13721400" y="1470240"/>
                <a:ext cx="2679480" cy="839520"/>
                <a:chOff x="13721400" y="1470240"/>
                <a:chExt cx="2679480" cy="839520"/>
              </a:xfrm>
            </p:grpSpPr>
            <p:sp>
              <p:nvSpPr>
                <p:cNvPr id="547" name="Can 500"/>
                <p:cNvSpPr/>
                <p:nvPr/>
              </p:nvSpPr>
              <p:spPr>
                <a:xfrm>
                  <a:off x="14772240" y="14702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48" name="Straight Connector 501"/>
                <p:cNvSpPr/>
                <p:nvPr/>
              </p:nvSpPr>
              <p:spPr>
                <a:xfrm flipV="1">
                  <a:off x="14094720" y="1618200"/>
                  <a:ext cx="729360" cy="115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49" name="Can 502"/>
                <p:cNvSpPr/>
                <p:nvPr/>
              </p:nvSpPr>
              <p:spPr>
                <a:xfrm>
                  <a:off x="13721400" y="16567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50" name="Straight Connector 503"/>
                <p:cNvSpPr/>
                <p:nvPr/>
              </p:nvSpPr>
              <p:spPr>
                <a:xfrm>
                  <a:off x="13987080" y="182160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51" name="Straight Connector 504"/>
                <p:cNvSpPr/>
                <p:nvPr/>
              </p:nvSpPr>
              <p:spPr>
                <a:xfrm>
                  <a:off x="15129360" y="1618200"/>
                  <a:ext cx="60876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52" name="Can 505"/>
                <p:cNvSpPr/>
                <p:nvPr/>
              </p:nvSpPr>
              <p:spPr>
                <a:xfrm>
                  <a:off x="15499440" y="18277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53" name="Straight Connector 506"/>
                <p:cNvSpPr/>
                <p:nvPr/>
              </p:nvSpPr>
              <p:spPr>
                <a:xfrm flipV="1">
                  <a:off x="14824080" y="1987560"/>
                  <a:ext cx="77868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54" name="Can 507"/>
                <p:cNvSpPr/>
                <p:nvPr/>
              </p:nvSpPr>
              <p:spPr>
                <a:xfrm>
                  <a:off x="14346360" y="20944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55" name="Straight Connector 508"/>
                <p:cNvSpPr/>
                <p:nvPr/>
              </p:nvSpPr>
              <p:spPr>
                <a:xfrm flipH="1" flipV="1">
                  <a:off x="15976800" y="1935360"/>
                  <a:ext cx="42408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556" name="Group 479"/>
              <p:cNvGrpSpPr/>
              <p:nvPr/>
            </p:nvGrpSpPr>
            <p:grpSpPr>
              <a:xfrm>
                <a:off x="13300560" y="2087280"/>
                <a:ext cx="2679480" cy="839520"/>
                <a:chOff x="13300560" y="2087280"/>
                <a:chExt cx="2679480" cy="839520"/>
              </a:xfrm>
            </p:grpSpPr>
            <p:sp>
              <p:nvSpPr>
                <p:cNvPr id="557" name="Can 491"/>
                <p:cNvSpPr/>
                <p:nvPr/>
              </p:nvSpPr>
              <p:spPr>
                <a:xfrm>
                  <a:off x="14351400" y="20872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58" name="Straight Connector 492"/>
                <p:cNvSpPr/>
                <p:nvPr/>
              </p:nvSpPr>
              <p:spPr>
                <a:xfrm flipV="1">
                  <a:off x="13673880" y="223488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59" name="Can 493"/>
                <p:cNvSpPr/>
                <p:nvPr/>
              </p:nvSpPr>
              <p:spPr>
                <a:xfrm>
                  <a:off x="13300560" y="22737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60" name="Straight Connector 494"/>
                <p:cNvSpPr/>
                <p:nvPr/>
              </p:nvSpPr>
              <p:spPr>
                <a:xfrm>
                  <a:off x="13566240" y="2438280"/>
                  <a:ext cx="532080" cy="380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61" name="Straight Connector 495"/>
                <p:cNvSpPr/>
                <p:nvPr/>
              </p:nvSpPr>
              <p:spPr>
                <a:xfrm>
                  <a:off x="14708880" y="2234880"/>
                  <a:ext cx="608400" cy="317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62" name="Can 496"/>
                <p:cNvSpPr/>
                <p:nvPr/>
              </p:nvSpPr>
              <p:spPr>
                <a:xfrm>
                  <a:off x="15078600" y="244476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63" name="Straight Connector 497"/>
                <p:cNvSpPr/>
                <p:nvPr/>
              </p:nvSpPr>
              <p:spPr>
                <a:xfrm flipV="1">
                  <a:off x="14403240" y="2604600"/>
                  <a:ext cx="778680" cy="2145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64" name="Can 498"/>
                <p:cNvSpPr/>
                <p:nvPr/>
              </p:nvSpPr>
              <p:spPr>
                <a:xfrm>
                  <a:off x="13925520" y="271152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65" name="Straight Connector 499"/>
                <p:cNvSpPr/>
                <p:nvPr/>
              </p:nvSpPr>
              <p:spPr>
                <a:xfrm flipH="1" flipV="1">
                  <a:off x="15555960" y="2552400"/>
                  <a:ext cx="424080" cy="2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grpSp>
            <p:nvGrpSpPr>
              <p:cNvPr id="566" name="Group 480"/>
              <p:cNvGrpSpPr/>
              <p:nvPr/>
            </p:nvGrpSpPr>
            <p:grpSpPr>
              <a:xfrm>
                <a:off x="13771800" y="853200"/>
                <a:ext cx="3049920" cy="836280"/>
                <a:chOff x="13771800" y="853200"/>
                <a:chExt cx="3049920" cy="836280"/>
              </a:xfrm>
            </p:grpSpPr>
            <p:sp>
              <p:nvSpPr>
                <p:cNvPr id="567" name="Can 481"/>
                <p:cNvSpPr/>
                <p:nvPr/>
              </p:nvSpPr>
              <p:spPr>
                <a:xfrm>
                  <a:off x="15193080" y="8532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68" name="Straight Connector 482"/>
                <p:cNvSpPr/>
                <p:nvPr/>
              </p:nvSpPr>
              <p:spPr>
                <a:xfrm>
                  <a:off x="13771800" y="1141200"/>
                  <a:ext cx="370080" cy="648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69" name="Straight Connector 483"/>
                <p:cNvSpPr/>
                <p:nvPr/>
              </p:nvSpPr>
              <p:spPr>
                <a:xfrm flipV="1">
                  <a:off x="14515560" y="1001160"/>
                  <a:ext cx="729360" cy="1159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70" name="Can 484"/>
                <p:cNvSpPr/>
                <p:nvPr/>
              </p:nvSpPr>
              <p:spPr>
                <a:xfrm>
                  <a:off x="14141880" y="104004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71" name="Straight Connector 485"/>
                <p:cNvSpPr/>
                <p:nvPr/>
              </p:nvSpPr>
              <p:spPr>
                <a:xfrm>
                  <a:off x="14407920" y="1204560"/>
                  <a:ext cx="531720" cy="38052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72" name="Straight Connector 486"/>
                <p:cNvSpPr/>
                <p:nvPr/>
              </p:nvSpPr>
              <p:spPr>
                <a:xfrm>
                  <a:off x="15550200" y="1001160"/>
                  <a:ext cx="608760" cy="31716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73" name="Can 487"/>
                <p:cNvSpPr/>
                <p:nvPr/>
              </p:nvSpPr>
              <p:spPr>
                <a:xfrm>
                  <a:off x="15920280" y="121068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74" name="Straight Connector 488"/>
                <p:cNvSpPr/>
                <p:nvPr/>
              </p:nvSpPr>
              <p:spPr>
                <a:xfrm flipV="1">
                  <a:off x="15244920" y="1367640"/>
                  <a:ext cx="778680" cy="21420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575" name="Can 489"/>
                <p:cNvSpPr/>
                <p:nvPr/>
              </p:nvSpPr>
              <p:spPr>
                <a:xfrm>
                  <a:off x="14767200" y="1474200"/>
                  <a:ext cx="477360" cy="215280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</a:ln>
                <a:effectLst>
                  <a:outerShdw blurRad="39960" dir="5400000" dist="2304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576" name="Straight Connector 490"/>
                <p:cNvSpPr/>
                <p:nvPr/>
              </p:nvSpPr>
              <p:spPr>
                <a:xfrm flipH="1" flipV="1">
                  <a:off x="16397640" y="1318320"/>
                  <a:ext cx="424080" cy="2880"/>
                </a:xfrm>
                <a:prstGeom prst="line">
                  <a:avLst/>
                </a:prstGeom>
                <a:ln cap="rnd" w="57150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</p:grpSp>
      </p:grpSp>
      <p:sp>
        <p:nvSpPr>
          <p:cNvPr id="577" name="TextBox 509"/>
          <p:cNvSpPr/>
          <p:nvPr/>
        </p:nvSpPr>
        <p:spPr>
          <a:xfrm>
            <a:off x="874080" y="4237200"/>
            <a:ext cx="2633040" cy="1134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>
              <a:lnSpc>
                <a:spcPct val="100000"/>
              </a:lnSpc>
            </a:pPr>
            <a:r>
              <a:rPr b="0" lang="en-US" sz="3420" spc="-1" strike="noStrike">
                <a:solidFill>
                  <a:srgbClr val="2d2d8a"/>
                </a:solidFill>
                <a:latin typeface="Arial"/>
                <a:ea typeface="Heiti SC Light"/>
              </a:rPr>
              <a:t>1969</a:t>
            </a:r>
            <a:endParaRPr b="0" lang="en-US" sz="342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4 “</a:t>
            </a:r>
            <a:r>
              <a:rPr b="0" lang="en-US" sz="3420" spc="-1" strike="noStrike">
                <a:solidFill>
                  <a:srgbClr val="ff0000"/>
                </a:solidFill>
                <a:latin typeface="Arial"/>
                <a:ea typeface="Heiti SC Light"/>
              </a:rPr>
              <a:t>end hosts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sp>
        <p:nvSpPr>
          <p:cNvPr id="578" name="TextBox 510"/>
          <p:cNvSpPr/>
          <p:nvPr/>
        </p:nvSpPr>
        <p:spPr>
          <a:xfrm>
            <a:off x="5189040" y="3739320"/>
            <a:ext cx="3339000" cy="1025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>
              <a:lnSpc>
                <a:spcPct val="100000"/>
              </a:lnSpc>
            </a:pPr>
            <a:r>
              <a:rPr b="0" lang="en-US" sz="3060" spc="-1" strike="noStrike">
                <a:solidFill>
                  <a:srgbClr val="0365c0"/>
                </a:solidFill>
                <a:latin typeface="Arial"/>
                <a:ea typeface="Heiti SC Light"/>
              </a:rPr>
              <a:t>1988 </a:t>
            </a:r>
            <a:endParaRPr b="0" lang="en-US" sz="306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10,000 “</a:t>
            </a:r>
            <a:r>
              <a:rPr b="0" lang="en-US" sz="3060" spc="-1" strike="noStrike">
                <a:solidFill>
                  <a:srgbClr val="ff0000"/>
                </a:solidFill>
                <a:latin typeface="Arial"/>
                <a:ea typeface="Heiti SC Light"/>
              </a:rPr>
              <a:t>end hosts</a:t>
            </a:r>
            <a:r>
              <a:rPr b="0" lang="en-US" sz="306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060" spc="-1" strike="noStrike">
              <a:latin typeface="Arial"/>
            </a:endParaRPr>
          </a:p>
        </p:txBody>
      </p:sp>
      <p:sp>
        <p:nvSpPr>
          <p:cNvPr id="579" name="TextBox 511"/>
          <p:cNvSpPr/>
          <p:nvPr/>
        </p:nvSpPr>
        <p:spPr>
          <a:xfrm>
            <a:off x="9418320" y="827280"/>
            <a:ext cx="4327560" cy="1134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>
              <a:lnSpc>
                <a:spcPct val="100000"/>
              </a:lnSpc>
            </a:pPr>
            <a:r>
              <a:rPr b="0" lang="en-US" sz="3420" spc="-1" strike="noStrike">
                <a:solidFill>
                  <a:srgbClr val="0365c0"/>
                </a:solidFill>
                <a:latin typeface="Arial"/>
                <a:ea typeface="Heiti SC Light"/>
              </a:rPr>
              <a:t>1993 </a:t>
            </a:r>
            <a:endParaRPr b="0" lang="en-US" sz="342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1,000,000 “</a:t>
            </a:r>
            <a:r>
              <a:rPr b="0" lang="en-US" sz="3420" spc="-1" strike="noStrike">
                <a:solidFill>
                  <a:srgbClr val="ff0000"/>
                </a:solidFill>
                <a:latin typeface="Arial"/>
                <a:ea typeface="Heiti SC Light"/>
              </a:rPr>
              <a:t>end hosts</a:t>
            </a: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”</a:t>
            </a:r>
            <a:endParaRPr b="0" lang="en-US" sz="3420" spc="-1" strike="noStrike">
              <a:latin typeface="Arial"/>
            </a:endParaRPr>
          </a:p>
        </p:txBody>
      </p:sp>
      <p:grpSp>
        <p:nvGrpSpPr>
          <p:cNvPr id="580" name="Group 5"/>
          <p:cNvGrpSpPr/>
          <p:nvPr/>
        </p:nvGrpSpPr>
        <p:grpSpPr>
          <a:xfrm>
            <a:off x="111600" y="5691960"/>
            <a:ext cx="4932360" cy="2553840"/>
            <a:chOff x="111600" y="5691960"/>
            <a:chExt cx="4932360" cy="2553840"/>
          </a:xfrm>
        </p:grpSpPr>
        <p:pic>
          <p:nvPicPr>
            <p:cNvPr id="581" name="Picture 512" descr=""/>
            <p:cNvPicPr/>
            <p:nvPr/>
          </p:nvPicPr>
          <p:blipFill>
            <a:blip r:embed="rId2"/>
            <a:srcRect l="3109" t="927" r="2698" b="1850"/>
            <a:stretch/>
          </p:blipFill>
          <p:spPr>
            <a:xfrm>
              <a:off x="111600" y="5691960"/>
              <a:ext cx="2167920" cy="2553840"/>
            </a:xfrm>
            <a:prstGeom prst="rect">
              <a:avLst/>
            </a:prstGeom>
            <a:ln w="0">
              <a:noFill/>
            </a:ln>
            <a:effectLst>
              <a:softEdge rad="112680"/>
            </a:effectLst>
          </p:spPr>
        </p:pic>
        <p:sp>
          <p:nvSpPr>
            <p:cNvPr id="582" name="TextBox 513"/>
            <p:cNvSpPr/>
            <p:nvPr/>
          </p:nvSpPr>
          <p:spPr>
            <a:xfrm>
              <a:off x="2172960" y="7737840"/>
              <a:ext cx="2871000" cy="39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Arial"/>
                  <a:ea typeface="Heiti SC Light"/>
                </a:rPr>
                <a:t>Network Systems: 1984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1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2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itle 3"/>
          <p:cNvSpPr txBox="1"/>
          <p:nvPr/>
        </p:nvSpPr>
        <p:spPr>
          <a:xfrm>
            <a:off x="1097280" y="2556360"/>
            <a:ext cx="12435480" cy="176364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Then in 1993 something </a:t>
            </a:r>
            <a:br/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even BIGGER happened!!!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itle 1"/>
          <p:cNvSpPr txBox="1"/>
          <p:nvPr/>
        </p:nvSpPr>
        <p:spPr>
          <a:xfrm>
            <a:off x="731880" y="108000"/>
            <a:ext cx="13166280" cy="1812600"/>
          </a:xfrm>
          <a:prstGeom prst="rect">
            <a:avLst/>
          </a:prstGeom>
          <a:noFill/>
          <a:ln w="0">
            <a:noFill/>
          </a:ln>
        </p:spPr>
        <p:txBody>
          <a:bodyPr lIns="50760" tIns="50760" bIns="50760" anchor="ctr">
            <a:noAutofit/>
          </a:bodyPr>
          <a:p>
            <a:pPr marL="47520" indent="-4716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  <a:ea typeface="Heiti SC Light"/>
              </a:rPr>
              <a:t>1993: The first web browser (Mosaic)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5" name="Picture 3" descr=""/>
          <p:cNvPicPr/>
          <p:nvPr/>
        </p:nvPicPr>
        <p:blipFill>
          <a:blip r:embed="rId1"/>
          <a:stretch/>
        </p:blipFill>
        <p:spPr>
          <a:xfrm>
            <a:off x="6477120" y="2322360"/>
            <a:ext cx="4947840" cy="3584160"/>
          </a:xfrm>
          <a:prstGeom prst="rect">
            <a:avLst/>
          </a:prstGeom>
          <a:ln w="0">
            <a:noFill/>
          </a:ln>
        </p:spPr>
      </p:pic>
      <p:pic>
        <p:nvPicPr>
          <p:cNvPr id="586" name="Picture 2" descr=""/>
          <p:cNvPicPr/>
          <p:nvPr/>
        </p:nvPicPr>
        <p:blipFill>
          <a:blip r:embed="rId2"/>
          <a:stretch/>
        </p:blipFill>
        <p:spPr>
          <a:xfrm>
            <a:off x="3382920" y="2631600"/>
            <a:ext cx="2645640" cy="2645640"/>
          </a:xfrm>
          <a:prstGeom prst="rect">
            <a:avLst/>
          </a:prstGeom>
          <a:ln w="0">
            <a:noFill/>
          </a:ln>
        </p:spPr>
      </p:pic>
      <p:sp>
        <p:nvSpPr>
          <p:cNvPr id="587" name="TextBox 4"/>
          <p:cNvSpPr/>
          <p:nvPr/>
        </p:nvSpPr>
        <p:spPr>
          <a:xfrm>
            <a:off x="2959920" y="5301720"/>
            <a:ext cx="3478680" cy="613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420" spc="-1" strike="noStrike">
                <a:solidFill>
                  <a:srgbClr val="000000"/>
                </a:solidFill>
                <a:latin typeface="Arial"/>
                <a:ea typeface="Heiti SC Light"/>
              </a:rPr>
              <a:t>Marc Andreessen</a:t>
            </a:r>
            <a:endParaRPr b="0" lang="en-US" sz="34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ffcc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ffcc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ffcc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ffcc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ffcc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9845</TotalTime>
  <Application>LibreOffice/7.1.5.2$Linux_X86_64 LibreOffice_project/10$Build-2</Application>
  <AppVersion>15.0000</AppVersion>
  <Pages>0</Pages>
  <Words>1193</Words>
  <Characters>0</Characters>
  <Paragraphs>182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2016-09-27T03:55:38Z</dcterms:created>
  <dc:creator>Nick W McKeown</dc:creator>
  <dc:description/>
  <dc:language>en-US</dc:language>
  <cp:lastModifiedBy/>
  <dcterms:modified xsi:type="dcterms:W3CDTF">2021-09-20T12:43:35Z</dcterms:modified>
  <cp:revision>46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3</vt:i4>
  </property>
  <property fmtid="{D5CDD505-2E9C-101B-9397-08002B2CF9AE}" pid="3" name="Notes">
    <vt:i4>8</vt:i4>
  </property>
  <property fmtid="{D5CDD505-2E9C-101B-9397-08002B2CF9AE}" pid="4" name="PresentationFormat">
    <vt:lpwstr>Custom</vt:lpwstr>
  </property>
  <property fmtid="{D5CDD505-2E9C-101B-9397-08002B2CF9AE}" pid="5" name="Slides">
    <vt:i4>29</vt:i4>
  </property>
</Properties>
</file>