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Playfair Display"/>
      <p:regular r:id="rId12"/>
      <p:bold r:id="rId13"/>
      <p:italic r:id="rId14"/>
      <p:boldItalic r:id="rId15"/>
    </p:embeddedFont>
    <p:embeddedFont>
      <p:font typeface="Montserrat"/>
      <p:regular r:id="rId16"/>
      <p:bold r:id="rId17"/>
      <p:italic r:id="rId18"/>
      <p:boldItalic r:id="rId19"/>
    </p:embeddedFont>
    <p:embeddedFont>
      <p:font typeface="Oswal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regular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Oswald-bold.fntdata"/><Relationship Id="rId13" Type="http://schemas.openxmlformats.org/officeDocument/2006/relationships/font" Target="fonts/PlayfairDisplay-bold.fntdata"/><Relationship Id="rId12" Type="http://schemas.openxmlformats.org/officeDocument/2006/relationships/font" Target="fonts/PlayfairDisplay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PlayfairDisplay-boldItalic.fntdata"/><Relationship Id="rId14" Type="http://schemas.openxmlformats.org/officeDocument/2006/relationships/font" Target="fonts/PlayfairDisplay-italic.fntdata"/><Relationship Id="rId17" Type="http://schemas.openxmlformats.org/officeDocument/2006/relationships/font" Target="fonts/Montserrat-bold.fntdata"/><Relationship Id="rId16" Type="http://schemas.openxmlformats.org/officeDocument/2006/relationships/font" Target="fonts/Montserrat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bold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35e27f60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35e27f60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35e27f60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35e27f60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535e27f60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535e27f60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35e27f60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35e27f60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35e27f60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35e27f60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b="1" sz="6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b="1" sz="24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5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 txBox="1"/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b="1" sz="4800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3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Playfair Display"/>
              <a:buNone/>
              <a:defRPr sz="54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1" name="Google Shape;41;p9"/>
          <p:cNvSpPr txBox="1"/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2" name="Google Shape;42;p9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/>
        </p:txBody>
      </p:sp>
      <p:sp>
        <p:nvSpPr>
          <p:cNvPr id="47" name="Google Shape;47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op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thepope@vatican.va" TargetMode="External"/><Relationship Id="rId4" Type="http://schemas.openxmlformats.org/officeDocument/2006/relationships/hyperlink" Target="mailto:thepope@vatican.va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Reliability</a:t>
            </a:r>
            <a:endParaRPr sz="6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/>
              <a:t>from unreliability</a:t>
            </a:r>
            <a:endParaRPr sz="3400"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344250" y="826050"/>
            <a:ext cx="2021100" cy="577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CS144 2020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897900" y="4565700"/>
            <a:ext cx="2245800" cy="577800"/>
          </a:xfrm>
          <a:prstGeom prst="rect">
            <a:avLst/>
          </a:prstGeom>
          <a:solidFill>
            <a:srgbClr val="990000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Keith &amp; Nick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the Internet provides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234075"/>
            <a:ext cx="8520600" cy="373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“Best-effort” delivery of </a:t>
            </a:r>
            <a:r>
              <a:rPr lang="en" sz="2600"/>
              <a:t>datagrams</a:t>
            </a:r>
            <a:endParaRPr sz="26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up to about 1,500 bytes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from one computer to another</a:t>
            </a:r>
            <a:br>
              <a:rPr lang="en" sz="2200"/>
            </a:br>
            <a:endParaRPr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“Best-effort” means datagram </a:t>
            </a:r>
            <a:r>
              <a:rPr b="1" lang="en" sz="2600"/>
              <a:t>might</a:t>
            </a:r>
            <a:r>
              <a:rPr lang="en" sz="2600"/>
              <a:t> be:</a:t>
            </a:r>
            <a:endParaRPr sz="26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lost completely</a:t>
            </a:r>
            <a:endParaRPr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delivered </a:t>
            </a:r>
            <a:r>
              <a:rPr b="1" lang="en" sz="2200"/>
              <a:t>more than once</a:t>
            </a:r>
            <a:endParaRPr b="1"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delivered </a:t>
            </a:r>
            <a:r>
              <a:rPr b="1" i="1" lang="en" sz="2200"/>
              <a:t>after</a:t>
            </a:r>
            <a:r>
              <a:rPr b="1" lang="en" sz="2200"/>
              <a:t> another</a:t>
            </a:r>
            <a:r>
              <a:rPr b="1" lang="en" sz="2200"/>
              <a:t> datagram </a:t>
            </a:r>
            <a:r>
              <a:rPr b="1" lang="en" sz="2200"/>
              <a:t>that was sent later</a:t>
            </a:r>
            <a:endParaRPr b="1"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delivered with some </a:t>
            </a:r>
            <a:r>
              <a:rPr b="1" lang="en" sz="2200"/>
              <a:t>bytes changed</a:t>
            </a:r>
            <a:endParaRPr b="1" sz="2200"/>
          </a:p>
          <a:p>
            <a:pPr indent="-368300" lvl="1" marL="914400" rtl="0" algn="l"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delivered but </a:t>
            </a:r>
            <a:r>
              <a:rPr b="1" lang="en" sz="2200"/>
              <a:t>truncated</a:t>
            </a:r>
            <a:endParaRPr b="1" sz="2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most users and applications want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Reliable retrieval of a short piece of data</a:t>
            </a:r>
            <a:endParaRPr sz="19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“What’s the IP address that corresponds to cs144.keithw.org?”</a:t>
            </a:r>
            <a:endParaRPr sz="15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Reliable action</a:t>
            </a:r>
            <a:endParaRPr sz="19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The text of Keith’s message #7 is : </a:t>
            </a:r>
            <a:r>
              <a:rPr lang="en" sz="1500"/>
              <a:t>“Fire </a:t>
            </a:r>
            <a:r>
              <a:rPr lang="en" sz="1500"/>
              <a:t>a</a:t>
            </a:r>
            <a:r>
              <a:rPr lang="en" sz="1500"/>
              <a:t> torpedo!”</a:t>
            </a:r>
            <a:endParaRPr sz="1500"/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b="1" lang="en" sz="1500"/>
              <a:t>Reliable byte stream</a:t>
            </a:r>
            <a:endParaRPr b="1"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Sequence of bytes (in each direction) delivered in order, correctly</a:t>
            </a:r>
            <a:endParaRPr sz="15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Reliable delivery of a </a:t>
            </a:r>
            <a:r>
              <a:rPr lang="en" sz="1900"/>
              <a:t>large file (FTP, SMTP, HTTP)</a:t>
            </a:r>
            <a:endParaRPr sz="19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“Subject: Homework. Dear Professor McKeown: Here is my 20 MB file.”</a:t>
            </a:r>
            <a:endParaRPr sz="15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Char char="○"/>
            </a:pPr>
            <a:r>
              <a:rPr lang="en" sz="1500"/>
              <a:t>“Subject: Re: Homework. Thank you! Please call me Nick.”</a:t>
            </a:r>
            <a:endParaRPr sz="1500"/>
          </a:p>
          <a:p>
            <a:pPr indent="-349250" lvl="0" marL="457200" rtl="0" algn="l">
              <a:spcBef>
                <a:spcPts val="0"/>
              </a:spcBef>
              <a:spcAft>
                <a:spcPts val="0"/>
              </a:spcAft>
              <a:buSzPts val="1900"/>
              <a:buChar char="●"/>
            </a:pPr>
            <a:r>
              <a:rPr lang="en" sz="1900"/>
              <a:t>Reliable r</a:t>
            </a:r>
            <a:r>
              <a:rPr lang="en" sz="1900"/>
              <a:t>emote procedure call (RPC) </a:t>
            </a:r>
            <a:r>
              <a:rPr lang="en" sz="1600"/>
              <a:t>(HTTP/1, HTTP/2, HTTP/3, gRPC, Thrift)</a:t>
            </a:r>
            <a:endParaRPr sz="1600"/>
          </a:p>
          <a:p>
            <a:pPr indent="-323850" lvl="1" marL="914400" rtl="0" algn="l">
              <a:spcBef>
                <a:spcPts val="0"/>
              </a:spcBef>
              <a:spcAft>
                <a:spcPts val="0"/>
              </a:spcAft>
              <a:buSzPts val="1500"/>
              <a:buFont typeface="Consolas"/>
              <a:buChar char="○"/>
            </a:pPr>
            <a:r>
              <a:rPr lang="en" sz="1500">
                <a:latin typeface="Consolas"/>
                <a:ea typeface="Consolas"/>
                <a:cs typeface="Consolas"/>
                <a:sym typeface="Consolas"/>
              </a:rPr>
              <a:t>POST /bankaccounts/checking/billpay HTTP/1.1</a:t>
            </a:r>
            <a:br>
              <a:rPr lang="en" sz="15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500">
                <a:latin typeface="Consolas"/>
                <a:ea typeface="Consolas"/>
                <a:cs typeface="Consolas"/>
                <a:sym typeface="Consolas"/>
              </a:rPr>
              <a:t>amount=270,000&amp;payee=StanfordSailing&amp;memo=admitmychildplz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Reliability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module behaves </a:t>
            </a:r>
            <a:r>
              <a:rPr b="1" lang="en" sz="2400"/>
              <a:t>reliably</a:t>
            </a:r>
            <a:r>
              <a:rPr lang="en" sz="2400"/>
              <a:t> when it:</a:t>
            </a:r>
            <a:endParaRPr sz="24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provides </a:t>
            </a:r>
            <a:r>
              <a:rPr b="1" lang="en" sz="2000"/>
              <a:t>some</a:t>
            </a:r>
            <a:r>
              <a:rPr lang="en" sz="2000"/>
              <a:t> stated abstraction/interface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even in the face of underlying faults (e.g. packet loss)</a:t>
            </a:r>
            <a:endParaRPr sz="2000"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and when it can’t do that, the module signals failure.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big question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3500"/>
              <a:t>How to provide these abstractions </a:t>
            </a:r>
            <a:r>
              <a:rPr b="1" lang="en" sz="3500"/>
              <a:t>reliably</a:t>
            </a:r>
            <a:r>
              <a:rPr lang="en" sz="3500"/>
              <a:t> on top of an </a:t>
            </a:r>
            <a:r>
              <a:rPr b="1" lang="en" sz="3500"/>
              <a:t>unreliable</a:t>
            </a:r>
            <a:r>
              <a:rPr lang="en" sz="3500"/>
              <a:t> system?</a:t>
            </a:r>
            <a:endParaRPr sz="3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TCP in a nutshell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trike="sngStrike"/>
              <a:t>-&gt;datagram that says </a:t>
            </a:r>
            <a:r>
              <a:rPr b="1" lang="en" strike="sngStrike"/>
              <a:t>bytes 0..49 of the byte stream have the contents: “MAIL FROM: &lt;</a:t>
            </a:r>
            <a:r>
              <a:rPr b="1" lang="en" u="sng" strike="sngStrike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thepope@vatican.va</a:t>
            </a:r>
            <a:r>
              <a:rPr b="1" lang="en" strike="sngStrike"/>
              <a:t>&gt;”</a:t>
            </a:r>
            <a:endParaRPr strike="sngStrike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-&gt; </a:t>
            </a:r>
            <a:r>
              <a:rPr lang="en"/>
              <a:t>datagram that says </a:t>
            </a:r>
            <a:r>
              <a:rPr b="1" lang="en"/>
              <a:t>bytes 50..99 of the byte stream have the contents: “DATA\nHi Keith here is your ordination.”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&lt;- “The next byte of the stream that I need from you is #0.”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-&gt;datagram that says </a:t>
            </a:r>
            <a:r>
              <a:rPr b="1" lang="en"/>
              <a:t>bytes 0..49 of the byte stream have the contents: “MAIL FROM: &lt;</a:t>
            </a:r>
            <a:r>
              <a:rPr b="1" lang="en" u="sng">
                <a:solidFill>
                  <a:schemeClr val="accent5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thepope@vatican.va</a:t>
            </a:r>
            <a:r>
              <a:rPr b="1" lang="en"/>
              <a:t>&gt;”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&lt;- “The next byte of the stream that I need from you is #100.”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